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Playfair Display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Oswald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layfairDisplay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layfairDisplay-italic.fntdata"/><Relationship Id="rId30" Type="http://schemas.openxmlformats.org/officeDocument/2006/relationships/font" Target="fonts/PlayfairDisplay-bold.fntdata"/><Relationship Id="rId11" Type="http://schemas.openxmlformats.org/officeDocument/2006/relationships/slide" Target="slides/slide5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4.xml"/><Relationship Id="rId32" Type="http://schemas.openxmlformats.org/officeDocument/2006/relationships/font" Target="fonts/PlayfairDisplay-bold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-bold.fntdata"/><Relationship Id="rId15" Type="http://schemas.openxmlformats.org/officeDocument/2006/relationships/slide" Target="slides/slide9.xml"/><Relationship Id="rId37" Type="http://schemas.openxmlformats.org/officeDocument/2006/relationships/font" Target="fonts/Oswald-regular.fntdata"/><Relationship Id="rId14" Type="http://schemas.openxmlformats.org/officeDocument/2006/relationships/slide" Target="slides/slide8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Oswal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f304ba0b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f304ba0b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f304ba0b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f304ba0b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f2b93cb85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f2b93cb85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f2d030075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f2d030075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f30cd89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f30cd89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f30cd890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f30cd890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f30cd890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f30cd890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f3134575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f3134575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f3134575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f3134575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f2b93cb85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f2b93cb85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f2d03007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f2d03007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f2b93cb85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f2b93cb85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f2b93cb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f2b93cb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f2b93cb85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f2b93cb85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f2d0300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f2d0300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f304ba0b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f304ba0b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f2b93cb85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f2b93cb85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accent5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4125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State-Led Development</a:t>
            </a:r>
            <a:endParaRPr/>
          </a:p>
        </p:txBody>
      </p:sp>
      <p:sp>
        <p:nvSpPr>
          <p:cNvPr id="108" name="Google Shape;108;p25"/>
          <p:cNvSpPr txBox="1"/>
          <p:nvPr>
            <p:ph idx="1" type="subTitle"/>
          </p:nvPr>
        </p:nvSpPr>
        <p:spPr>
          <a:xfrm>
            <a:off x="344255" y="3550658"/>
            <a:ext cx="49101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Political Economy of Nationalism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1317550" y="1577275"/>
            <a:ext cx="6928500" cy="188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Under Japanese influence, [Korea] was transformed from a relatively corrupt and ineffective social institution into a highly authoritarian, penetrating organization, capable of </a:t>
            </a:r>
            <a:r>
              <a:rPr lang="pt-BR" sz="30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simultaneously</a:t>
            </a:r>
            <a:r>
              <a:rPr lang="pt-BR" sz="30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 controlling and transforming Korean society.</a:t>
            </a:r>
            <a:endParaRPr sz="30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9" name="Google Shape;199;p34"/>
          <p:cNvSpPr txBox="1"/>
          <p:nvPr/>
        </p:nvSpPr>
        <p:spPr>
          <a:xfrm>
            <a:off x="861875" y="912175"/>
            <a:ext cx="524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600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Google Shape;200;p34"/>
          <p:cNvSpPr txBox="1"/>
          <p:nvPr/>
        </p:nvSpPr>
        <p:spPr>
          <a:xfrm>
            <a:off x="8034350" y="3376625"/>
            <a:ext cx="788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  <a:endParaRPr sz="600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1" name="Google Shape;201;p34"/>
          <p:cNvSpPr txBox="1"/>
          <p:nvPr/>
        </p:nvSpPr>
        <p:spPr>
          <a:xfrm>
            <a:off x="1101550" y="4041725"/>
            <a:ext cx="73605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page 1269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35"/>
          <p:cNvCxnSpPr/>
          <p:nvPr/>
        </p:nvCxnSpPr>
        <p:spPr>
          <a:xfrm flipH="1">
            <a:off x="4565700" y="636750"/>
            <a:ext cx="12600" cy="38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p35"/>
          <p:cNvSpPr txBox="1"/>
          <p:nvPr/>
        </p:nvSpPr>
        <p:spPr>
          <a:xfrm>
            <a:off x="671450" y="836125"/>
            <a:ext cx="3483900" cy="3281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Oswald"/>
                <a:ea typeface="Oswald"/>
                <a:cs typeface="Oswald"/>
                <a:sym typeface="Oswald"/>
              </a:rPr>
              <a:t>Korean</a:t>
            </a:r>
            <a:r>
              <a:rPr lang="pt-BR" sz="3600">
                <a:latin typeface="Oswald"/>
                <a:ea typeface="Oswald"/>
                <a:cs typeface="Oswald"/>
                <a:sym typeface="Oswald"/>
              </a:rPr>
              <a:t> Monarchy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Powerlessness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Centralized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Yangban under Yi State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Personalistic, patrimonial institution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5067875" y="836125"/>
            <a:ext cx="3483900" cy="3281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Oswald"/>
                <a:ea typeface="Oswald"/>
                <a:cs typeface="Oswald"/>
                <a:sym typeface="Oswald"/>
              </a:rPr>
              <a:t>Colonial State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Construction of Organizational Capital under the Japanese model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1107175" y="1431525"/>
            <a:ext cx="7165500" cy="19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In sum, the </a:t>
            </a:r>
            <a:r>
              <a:rPr lang="pt-BR" sz="4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ineffectiveness</a:t>
            </a:r>
            <a:r>
              <a:rPr lang="pt-BR" sz="4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 of the Yi State was rooted in part in the pattern of state-class linkages and in part in the design of the state itself.</a:t>
            </a:r>
            <a:endParaRPr sz="400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p36"/>
          <p:cNvSpPr txBox="1"/>
          <p:nvPr/>
        </p:nvSpPr>
        <p:spPr>
          <a:xfrm>
            <a:off x="696800" y="966025"/>
            <a:ext cx="524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60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5" name="Google Shape;215;p36"/>
          <p:cNvSpPr txBox="1"/>
          <p:nvPr/>
        </p:nvSpPr>
        <p:spPr>
          <a:xfrm>
            <a:off x="8021325" y="3008850"/>
            <a:ext cx="788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  <a:endParaRPr sz="60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912175" y="3673950"/>
            <a:ext cx="73605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page 1272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Why Korea?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Oswald"/>
                <a:ea typeface="Oswald"/>
                <a:cs typeface="Oswald"/>
                <a:sym typeface="Oswald"/>
              </a:rPr>
              <a:t>The Background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22" name="Google Shape;222;p37"/>
          <p:cNvCxnSpPr/>
          <p:nvPr/>
        </p:nvCxnSpPr>
        <p:spPr>
          <a:xfrm>
            <a:off x="4307375" y="532075"/>
            <a:ext cx="12600" cy="4104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37"/>
          <p:cNvSpPr txBox="1"/>
          <p:nvPr/>
        </p:nvSpPr>
        <p:spPr>
          <a:xfrm>
            <a:off x="4700100" y="526350"/>
            <a:ext cx="3864000" cy="4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❏"/>
            </a:pPr>
            <a:r>
              <a:rPr lang="pt-BR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Russo-Japanese War, 1904</a:t>
            </a: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❏"/>
            </a:pPr>
            <a:r>
              <a:rPr lang="pt-BR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Regional Power</a:t>
            </a: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❏"/>
            </a:pPr>
            <a:r>
              <a:rPr lang="pt-BR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Security &amp; Economic interests</a:t>
            </a: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❏"/>
            </a:pPr>
            <a:r>
              <a:rPr lang="pt-BR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Shared racial and cultural traits</a:t>
            </a: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type="title"/>
          </p:nvPr>
        </p:nvSpPr>
        <p:spPr>
          <a:xfrm>
            <a:off x="350900" y="468750"/>
            <a:ext cx="8289300" cy="7347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Essential elements of Japan Political Economy</a:t>
            </a:r>
            <a:endParaRPr sz="36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9" name="Google Shape;229;p38"/>
          <p:cNvSpPr txBox="1"/>
          <p:nvPr/>
        </p:nvSpPr>
        <p:spPr>
          <a:xfrm>
            <a:off x="2545050" y="1634250"/>
            <a:ext cx="4053900" cy="50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Agricultural Development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0" name="Google Shape;230;p38"/>
          <p:cNvSpPr txBox="1"/>
          <p:nvPr/>
        </p:nvSpPr>
        <p:spPr>
          <a:xfrm>
            <a:off x="2545050" y="2571750"/>
            <a:ext cx="4053900" cy="50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Industrial Growth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1" name="Google Shape;231;p38"/>
          <p:cNvSpPr txBox="1"/>
          <p:nvPr/>
        </p:nvSpPr>
        <p:spPr>
          <a:xfrm>
            <a:off x="2545050" y="3509250"/>
            <a:ext cx="4053900" cy="50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Work Force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39"/>
          <p:cNvCxnSpPr/>
          <p:nvPr/>
        </p:nvCxnSpPr>
        <p:spPr>
          <a:xfrm flipH="1">
            <a:off x="4565700" y="636750"/>
            <a:ext cx="12600" cy="38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39"/>
          <p:cNvSpPr txBox="1"/>
          <p:nvPr/>
        </p:nvSpPr>
        <p:spPr>
          <a:xfrm>
            <a:off x="671450" y="836125"/>
            <a:ext cx="3483900" cy="3281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Oswald"/>
                <a:ea typeface="Oswald"/>
                <a:cs typeface="Oswald"/>
                <a:sym typeface="Oswald"/>
              </a:rPr>
              <a:t>Monarchical State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Oswald"/>
                <a:ea typeface="Oswald"/>
                <a:cs typeface="Oswald"/>
                <a:sym typeface="Oswald"/>
              </a:rPr>
              <a:t>X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Oswald"/>
                <a:ea typeface="Oswald"/>
                <a:cs typeface="Oswald"/>
                <a:sym typeface="Oswald"/>
              </a:rPr>
              <a:t>Bureaucracy State </a:t>
            </a:r>
            <a:r>
              <a:rPr lang="pt-BR" sz="3600"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8" name="Google Shape;238;p39"/>
          <p:cNvSpPr txBox="1"/>
          <p:nvPr/>
        </p:nvSpPr>
        <p:spPr>
          <a:xfrm>
            <a:off x="5067875" y="836125"/>
            <a:ext cx="3483900" cy="3281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Oswald"/>
                <a:ea typeface="Oswald"/>
                <a:cs typeface="Oswald"/>
                <a:sym typeface="Oswald"/>
              </a:rPr>
              <a:t>Senior positions in government for Koreans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1107175" y="1431525"/>
            <a:ext cx="7165500" cy="19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Powers granted to police included control over ‘politics, education, religion, morals, health, and public welfare, and tax </a:t>
            </a:r>
            <a:r>
              <a:rPr lang="pt-BR" sz="4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collection</a:t>
            </a:r>
            <a:r>
              <a:rPr lang="pt-BR" sz="4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’.</a:t>
            </a:r>
            <a:endParaRPr sz="400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4" name="Google Shape;244;p40"/>
          <p:cNvSpPr txBox="1"/>
          <p:nvPr/>
        </p:nvSpPr>
        <p:spPr>
          <a:xfrm>
            <a:off x="696800" y="966025"/>
            <a:ext cx="524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60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5" name="Google Shape;245;p40"/>
          <p:cNvSpPr txBox="1"/>
          <p:nvPr/>
        </p:nvSpPr>
        <p:spPr>
          <a:xfrm>
            <a:off x="8021325" y="3008850"/>
            <a:ext cx="788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  <a:endParaRPr sz="60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912175" y="3673950"/>
            <a:ext cx="73605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page 1274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350900" y="468750"/>
            <a:ext cx="8289300" cy="7347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State Construction</a:t>
            </a:r>
            <a:endParaRPr sz="36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2" name="Google Shape;252;p41"/>
          <p:cNvSpPr txBox="1"/>
          <p:nvPr/>
        </p:nvSpPr>
        <p:spPr>
          <a:xfrm>
            <a:off x="2545050" y="1634250"/>
            <a:ext cx="4053900" cy="50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Lower</a:t>
            </a:r>
            <a:r>
              <a:rPr lang="pt-BR" sz="1800">
                <a:solidFill>
                  <a:schemeClr val="dk2"/>
                </a:solidFill>
              </a:rPr>
              <a:t> </a:t>
            </a: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classes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2545050" y="2571750"/>
            <a:ext cx="4053900" cy="50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Agricultures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4" name="Google Shape;254;p41"/>
          <p:cNvSpPr txBox="1"/>
          <p:nvPr/>
        </p:nvSpPr>
        <p:spPr>
          <a:xfrm>
            <a:off x="2545050" y="3509250"/>
            <a:ext cx="4053900" cy="50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Economic Elites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type="title"/>
          </p:nvPr>
        </p:nvSpPr>
        <p:spPr>
          <a:xfrm>
            <a:off x="350900" y="468750"/>
            <a:ext cx="8289300" cy="7347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New Historiopraphy</a:t>
            </a:r>
            <a:endParaRPr sz="36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0" name="Google Shape;260;p42"/>
          <p:cNvSpPr txBox="1"/>
          <p:nvPr/>
        </p:nvSpPr>
        <p:spPr>
          <a:xfrm>
            <a:off x="2545050" y="1634250"/>
            <a:ext cx="4053900" cy="50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PostWW1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1" name="Google Shape;261;p42"/>
          <p:cNvSpPr txBox="1"/>
          <p:nvPr/>
        </p:nvSpPr>
        <p:spPr>
          <a:xfrm>
            <a:off x="2545050" y="2571750"/>
            <a:ext cx="4053900" cy="50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Post civil war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375050" y="660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accent5"/>
                </a:solidFill>
                <a:highlight>
                  <a:srgbClr val="FFFFFF"/>
                </a:highlight>
              </a:rPr>
              <a:t>Definition(?)</a:t>
            </a:r>
            <a:endParaRPr sz="4800">
              <a:solidFill>
                <a:schemeClr val="accent5"/>
              </a:solidFill>
              <a:highlight>
                <a:srgbClr val="FFFFFF"/>
              </a:highlight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1056475" y="1925675"/>
            <a:ext cx="6886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343E4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As University of Oxford economics Professor John Knight explains, deciding the status as a developmental state has been difficult because scholars can’t agree on a definition of the developmental state.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658775" y="1764125"/>
            <a:ext cx="524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Oswald"/>
                <a:ea typeface="Oswald"/>
                <a:cs typeface="Oswald"/>
                <a:sym typeface="Oswald"/>
              </a:rPr>
              <a:t>“</a:t>
            </a:r>
            <a:endParaRPr sz="6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26"/>
          <p:cNvSpPr txBox="1"/>
          <p:nvPr/>
        </p:nvSpPr>
        <p:spPr>
          <a:xfrm>
            <a:off x="7818625" y="2429225"/>
            <a:ext cx="788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Oswald"/>
                <a:ea typeface="Oswald"/>
                <a:cs typeface="Oswald"/>
                <a:sym typeface="Oswald"/>
              </a:rPr>
              <a:t>”</a:t>
            </a:r>
            <a:endParaRPr sz="6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955100" y="3306550"/>
            <a:ext cx="73605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Katelyn DeNap, published at China Business Review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7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123" name="Google Shape;123;p27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pt-BR" sz="2400">
                  <a:latin typeface="Oswald"/>
                  <a:ea typeface="Oswald"/>
                  <a:cs typeface="Oswald"/>
                  <a:sym typeface="Oswald"/>
                </a:rPr>
                <a:t>Late Development</a:t>
              </a:r>
              <a:endParaRPr b="1" sz="2400">
                <a:latin typeface="Oswald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124" name="Google Shape;124;p27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249C90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25" name="Google Shape;125;p27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126" name="Google Shape;126;p27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pt-BR" sz="2400">
                  <a:latin typeface="Oswald"/>
                  <a:ea typeface="Oswald"/>
                  <a:cs typeface="Oswald"/>
                  <a:sym typeface="Oswald"/>
                </a:rPr>
                <a:t>Non Market-Led </a:t>
              </a:r>
              <a:endParaRPr b="1" sz="2400">
                <a:latin typeface="Oswald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127" name="Google Shape;127;p27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55B5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28" name="Google Shape;128;p27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129" name="Google Shape;129;p27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pt-BR" sz="2400">
                  <a:latin typeface="Oswald"/>
                  <a:ea typeface="Oswald"/>
                  <a:cs typeface="Oswald"/>
                  <a:sym typeface="Oswald"/>
                </a:rPr>
                <a:t>East Asia</a:t>
              </a:r>
              <a:endParaRPr b="1" sz="2400">
                <a:latin typeface="Oswald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130" name="Google Shape;130;p27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D7E7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cxnSp>
        <p:nvCxnSpPr>
          <p:cNvPr id="131" name="Google Shape;131;p27"/>
          <p:cNvCxnSpPr/>
          <p:nvPr/>
        </p:nvCxnSpPr>
        <p:spPr>
          <a:xfrm rot="10800000">
            <a:off x="2642038" y="2647950"/>
            <a:ext cx="633600" cy="0"/>
          </a:xfrm>
          <a:prstGeom prst="straightConnector1">
            <a:avLst/>
          </a:prstGeom>
          <a:noFill/>
          <a:ln cap="flat" cmpd="sng" w="9525">
            <a:solidFill>
              <a:srgbClr val="D83829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32" name="Google Shape;132;p27"/>
          <p:cNvCxnSpPr/>
          <p:nvPr/>
        </p:nvCxnSpPr>
        <p:spPr>
          <a:xfrm>
            <a:off x="5209838" y="1705200"/>
            <a:ext cx="1286700" cy="0"/>
          </a:xfrm>
          <a:prstGeom prst="straightConnector1">
            <a:avLst/>
          </a:prstGeom>
          <a:noFill/>
          <a:ln cap="flat" cmpd="sng" w="9525">
            <a:solidFill>
              <a:srgbClr val="80201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33" name="Google Shape;133;p27"/>
          <p:cNvCxnSpPr/>
          <p:nvPr/>
        </p:nvCxnSpPr>
        <p:spPr>
          <a:xfrm>
            <a:off x="5209838" y="3648300"/>
            <a:ext cx="1286700" cy="0"/>
          </a:xfrm>
          <a:prstGeom prst="straightConnector1">
            <a:avLst/>
          </a:prstGeom>
          <a:noFill/>
          <a:ln cap="flat" cmpd="sng" w="9525">
            <a:solidFill>
              <a:srgbClr val="B02C20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134" name="Google Shape;134;p27"/>
          <p:cNvGrpSpPr/>
          <p:nvPr/>
        </p:nvGrpSpPr>
        <p:grpSpPr>
          <a:xfrm>
            <a:off x="2510188" y="943813"/>
            <a:ext cx="3814835" cy="3790597"/>
            <a:chOff x="2662213" y="676344"/>
            <a:chExt cx="3814835" cy="3790597"/>
          </a:xfrm>
        </p:grpSpPr>
        <p:sp>
          <p:nvSpPr>
            <p:cNvPr id="135" name="Google Shape;135;p27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8" name="Google Shape;138;p27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139" name="Google Shape;139;p27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D83829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7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D838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" name="Google Shape;141;p27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142" name="Google Shape;142;p27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802017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7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80201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" name="Google Shape;144;p27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145" name="Google Shape;145;p27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B02C20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7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B02C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7" name="Google Shape;147;p27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27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149;p27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0" name="Google Shape;150;p27"/>
          <p:cNvSpPr txBox="1"/>
          <p:nvPr/>
        </p:nvSpPr>
        <p:spPr>
          <a:xfrm>
            <a:off x="3774250" y="2424906"/>
            <a:ext cx="12867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Oswald"/>
                <a:ea typeface="Oswald"/>
                <a:cs typeface="Oswald"/>
                <a:sym typeface="Oswald"/>
              </a:rPr>
              <a:t>State-Led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490250" y="526350"/>
            <a:ext cx="723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Why in Asian countries?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658775" y="3179850"/>
            <a:ext cx="52956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There isn’t a only answer, but...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2" name="Google Shape;162;p29"/>
          <p:cNvSpPr txBox="1"/>
          <p:nvPr>
            <p:ph idx="4294967295" type="body"/>
          </p:nvPr>
        </p:nvSpPr>
        <p:spPr>
          <a:xfrm>
            <a:off x="841200" y="1219351"/>
            <a:ext cx="7461600" cy="368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❏"/>
            </a:pPr>
            <a:r>
              <a:rPr lang="pt-BR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What countries shares this ideology?</a:t>
            </a:r>
            <a:r>
              <a:rPr lang="pt-BR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pt-BR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pt-BR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China, Japan, South Korea, Singapore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Char char="❏"/>
            </a:pPr>
            <a:r>
              <a:rPr lang="pt-BR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Confucianism tradition</a:t>
            </a:r>
            <a:r>
              <a:rPr lang="pt-BR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❏"/>
            </a:pPr>
            <a:r>
              <a:rPr lang="pt-B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hierarchy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❏"/>
            </a:pPr>
            <a:r>
              <a:rPr lang="pt-B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discipline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swald"/>
              <a:buChar char="❏"/>
            </a:pPr>
            <a:r>
              <a:rPr lang="pt-B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respect for moral values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Oswald"/>
              <a:buChar char="❏"/>
            </a:pPr>
            <a:r>
              <a:rPr lang="pt-BR" sz="24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collectivism &gt; individual</a:t>
            </a:r>
            <a:endParaRPr sz="240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660100" y="120750"/>
            <a:ext cx="74616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54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Asian Values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5092825" y="2736450"/>
            <a:ext cx="202800" cy="1216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9"/>
          <p:cNvSpPr txBox="1"/>
          <p:nvPr/>
        </p:nvSpPr>
        <p:spPr>
          <a:xfrm>
            <a:off x="5510875" y="2977125"/>
            <a:ext cx="1228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Oswald"/>
                <a:ea typeface="Oswald"/>
                <a:cs typeface="Oswald"/>
                <a:sym typeface="Oswald"/>
              </a:rPr>
              <a:t>Leader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490250" y="526350"/>
            <a:ext cx="8162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How Hidden Fractures Still Threaten the Word Economy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874150" y="3800625"/>
            <a:ext cx="73605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rPr>
              <a:t>Rajan, R. G. Fault Lines.</a:t>
            </a:r>
            <a:endParaRPr>
              <a:solidFill>
                <a:srgbClr val="D9D9D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31"/>
          <p:cNvCxnSpPr/>
          <p:nvPr/>
        </p:nvCxnSpPr>
        <p:spPr>
          <a:xfrm flipH="1">
            <a:off x="4565700" y="636750"/>
            <a:ext cx="12600" cy="38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Google Shape;177;p31"/>
          <p:cNvSpPr txBox="1"/>
          <p:nvPr/>
        </p:nvSpPr>
        <p:spPr>
          <a:xfrm>
            <a:off x="671450" y="836125"/>
            <a:ext cx="3483900" cy="3281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Oswald"/>
                <a:ea typeface="Oswald"/>
                <a:cs typeface="Oswald"/>
                <a:sym typeface="Oswald"/>
              </a:rPr>
              <a:t>Earlier Development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Grew steadily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Investment</a:t>
            </a:r>
            <a:r>
              <a:rPr lang="pt-BR">
                <a:latin typeface="Oswald"/>
                <a:ea typeface="Oswald"/>
                <a:cs typeface="Oswald"/>
                <a:sym typeface="Oswald"/>
              </a:rPr>
              <a:t> Capital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Organizational Capital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Structure to ensure the </a:t>
            </a:r>
            <a:r>
              <a:rPr lang="pt-BR">
                <a:latin typeface="Oswald"/>
                <a:ea typeface="Oswald"/>
                <a:cs typeface="Oswald"/>
                <a:sym typeface="Oswald"/>
              </a:rPr>
              <a:t>effectiveness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1"/>
          <p:cNvSpPr txBox="1"/>
          <p:nvPr/>
        </p:nvSpPr>
        <p:spPr>
          <a:xfrm>
            <a:off x="5042550" y="760500"/>
            <a:ext cx="3483900" cy="3281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Oswald"/>
                <a:ea typeface="Oswald"/>
                <a:cs typeface="Oswald"/>
                <a:sym typeface="Oswald"/>
              </a:rPr>
              <a:t>Late</a:t>
            </a:r>
            <a:r>
              <a:rPr lang="pt-BR" sz="4800">
                <a:latin typeface="Oswald"/>
                <a:ea typeface="Oswald"/>
                <a:cs typeface="Oswald"/>
                <a:sym typeface="Oswald"/>
              </a:rPr>
              <a:t> Development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Fast Growth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Lack of Investment Capital </a:t>
            </a:r>
            <a:r>
              <a:rPr lang="pt-BR">
                <a:latin typeface="Oswald"/>
                <a:ea typeface="Oswald"/>
                <a:cs typeface="Oswald"/>
                <a:sym typeface="Oswald"/>
              </a:rPr>
              <a:t>available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-"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Challenge to </a:t>
            </a:r>
            <a:r>
              <a:rPr lang="pt-BR">
                <a:latin typeface="Oswald"/>
                <a:ea typeface="Oswald"/>
                <a:cs typeface="Oswald"/>
                <a:sym typeface="Oswald"/>
              </a:rPr>
              <a:t>structure</a:t>
            </a:r>
            <a:r>
              <a:rPr lang="pt-BR">
                <a:latin typeface="Oswald"/>
                <a:ea typeface="Oswald"/>
                <a:cs typeface="Oswald"/>
                <a:sym typeface="Oswald"/>
              </a:rPr>
              <a:t> Organizational Capital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/>
        </p:nvSpPr>
        <p:spPr>
          <a:xfrm>
            <a:off x="1879200" y="810800"/>
            <a:ext cx="53856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Organizational Capital</a:t>
            </a:r>
            <a:endParaRPr sz="48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84" name="Google Shape;184;p32"/>
          <p:cNvCxnSpPr/>
          <p:nvPr/>
        </p:nvCxnSpPr>
        <p:spPr>
          <a:xfrm flipH="1" rot="10800000">
            <a:off x="1924200" y="1811700"/>
            <a:ext cx="5295600" cy="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32"/>
          <p:cNvSpPr txBox="1"/>
          <p:nvPr/>
        </p:nvSpPr>
        <p:spPr>
          <a:xfrm>
            <a:off x="3990000" y="1513800"/>
            <a:ext cx="11640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THE KEY</a:t>
            </a:r>
            <a:endParaRPr sz="240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747425" y="2217050"/>
            <a:ext cx="75126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“You cannot simply buy a complicated, high-speed machine tool and hire a smart operator to run it: you need a whole organization surrounding that operator if the machine is to be put to productive use.”</a:t>
            </a:r>
            <a:endParaRPr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815700" y="3848800"/>
            <a:ext cx="7512600" cy="79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Oswald"/>
                <a:ea typeface="Oswald"/>
                <a:cs typeface="Oswald"/>
                <a:sym typeface="Oswald"/>
              </a:rPr>
              <a:t>BASICALLY: It's important to have Organizational Capital, that is, a structure to administrate and lead with the new technology. It is necessary a specific knowledge.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490250" y="526350"/>
            <a:ext cx="8162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swald"/>
                <a:ea typeface="Oswald"/>
                <a:cs typeface="Oswald"/>
                <a:sym typeface="Oswald"/>
              </a:rPr>
              <a:t>The Japanese Lineage of Korea's "Developmental State"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874150" y="3800625"/>
            <a:ext cx="73605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rPr>
              <a:t>Kohli, A. Where do High Growth Political Economies Come From?</a:t>
            </a:r>
            <a:endParaRPr>
              <a:solidFill>
                <a:srgbClr val="D9D9D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