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  <p:sldMasterId id="2147483683" r:id="rId4"/>
  </p:sldMasterIdLst>
  <p:notesMasterIdLst>
    <p:notesMasterId r:id="rId10"/>
  </p:notesMasterIdLst>
  <p:sldIdLst>
    <p:sldId id="478" r:id="rId5"/>
    <p:sldId id="492" r:id="rId6"/>
    <p:sldId id="518" r:id="rId7"/>
    <p:sldId id="256" r:id="rId8"/>
    <p:sldId id="48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00A876"/>
    <a:srgbClr val="2F5DAB"/>
    <a:srgbClr val="14548B"/>
    <a:srgbClr val="3366FF"/>
    <a:srgbClr val="68AA56"/>
    <a:srgbClr val="FFAE94"/>
    <a:srgbClr val="D7FC00"/>
    <a:srgbClr val="FFA924"/>
    <a:srgbClr val="F90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2"/>
    <p:restoredTop sz="82851" autoAdjust="0"/>
  </p:normalViewPr>
  <p:slideViewPr>
    <p:cSldViewPr snapToGrid="0" snapToObjects="1">
      <p:cViewPr varScale="1">
        <p:scale>
          <a:sx n="103" d="100"/>
          <a:sy n="103" d="100"/>
        </p:scale>
        <p:origin x="16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6/30/23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>
            <a:extLst>
              <a:ext uri="{FF2B5EF4-FFF2-40B4-BE49-F238E27FC236}">
                <a16:creationId xmlns:a16="http://schemas.microsoft.com/office/drawing/2014/main" id="{0BF13914-AFB7-C04D-84D3-F0A7655F06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 lIns="91425" tIns="91425" rIns="91425" bIns="91425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/>
            </a:pPr>
            <a:endParaRPr sz="1408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410" name="Shape 74">
            <a:extLst>
              <a:ext uri="{FF2B5EF4-FFF2-40B4-BE49-F238E27FC236}">
                <a16:creationId xmlns:a16="http://schemas.microsoft.com/office/drawing/2014/main" id="{3E3FFA5A-ECD1-4843-9533-FC38EAAE20B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4114800 w 120000"/>
              <a:gd name="T3" fmla="*/ 0 h 120000"/>
              <a:gd name="T4" fmla="*/ 4114800 w 120000"/>
              <a:gd name="T5" fmla="*/ 3086100 h 120000"/>
              <a:gd name="T6" fmla="*/ 0 w 120000"/>
              <a:gd name="T7" fmla="*/ 30861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98277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50D9-6186-A04D-BB79-1D3200D9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F4147-5A6C-8A4A-81B9-3B15556F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CD253-5FCF-7B4C-A1CA-A4EDCA93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8B29D-CEB9-F949-A7EA-99438A25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5D5E-BD64-FE4B-A84E-5FB69825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753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0CA8-AC69-9E4A-80BA-B9B1C01D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3001-E333-3D44-916A-BA9C1F92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D9A65-F62F-244E-AF33-BA0D0317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8A5D0-3A10-E54C-9D4B-AAA050A4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DBD8A-36A6-7040-8061-DEB8C02D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466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0216-411A-4844-BC87-D862EF3C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78B2-EF42-034C-8B4F-54841A958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AEA4-4755-724D-9C2D-F45AC7B5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D7AC-DD11-1C48-9A2F-4C49A458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C529-1A58-D54A-97C3-0FACA976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485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12BD-F1C5-EA45-A8FC-0DC8212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84B9-10E7-6948-9EC6-41FF2822F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E1209-03E9-1646-AB7D-72AAA55FE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4FE83-62AB-414B-B67E-56CA470A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DB86F-7818-B948-9BDA-44C87D3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AB928-87EC-A140-A4D2-AFC0DE3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829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F3D0-3D17-5D4C-BB78-C8AAA0F8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C23F-8E55-2E4E-90D7-00487D25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A4C51-27F2-F947-8817-48FD3EC3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494B2-ADE0-B344-B3B2-61C5EF4C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A89B4-301C-9349-A907-E340B72D4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4708A-E241-584C-808C-978C120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AC760-163D-AA49-A8B0-D07CDC53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DAB9B-9AD4-7B48-9026-FD835274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76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B5F6-1AB4-C24E-BFF8-43202706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A21D-E5F5-F14A-8E11-D1760E09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D2710-9C03-D947-A72B-27F52FC4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AB7EC-E50D-AD46-9559-D62CAFF4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10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3E9C6-C050-0445-9AF0-8BD0655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0B535-F94F-2C48-B4A6-13035F53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971C-2D95-6944-81CE-7CB0D6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489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F395-7071-D24F-AEBE-4FE6F5B5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5D43-0AA5-4548-B4B4-EE51D60F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4219B-1879-C448-9DC7-CBBE1AA33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D6589-A55D-AC48-8380-C15383F6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F2C46-4F63-FE47-83B5-A4BBB35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E4EB-F9B0-6F43-B46E-C491F1D7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467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7572-75C2-1C4D-B296-FF3FEDF4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DAE88-C19E-8441-9E5F-AA3FBF4F1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C9B5B-2007-4C4B-8E7A-4FF267628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DC3D8-ECEE-E543-8F43-1CDB198E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63B6-FC19-274A-816F-CF579AB3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3D934-44EC-8047-8E66-5C51E02B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31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3F52-C614-0F49-AE2D-829ED1BD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C96BA-2F17-F04F-AE48-ABE6B32F7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FAB24-7F73-2F43-A1B2-91E96E6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D7BF-B6FE-4840-8E3D-E2C910E2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139B0-8119-584A-9371-85B1C18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479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A1FC-E54B-0C41-B617-2B7F2BCD0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8134-1A11-2649-8181-D6425001B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423E-F012-D547-B62C-02506C96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5F1F-DCD7-7B47-A3F8-DB177116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80E0C-A965-D247-BB70-F62E8D10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8274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84201" y="813508"/>
            <a:ext cx="7953508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3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93725" y="1278800"/>
            <a:ext cx="7953508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9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30/06/23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7B13D-AE27-B440-8176-9B85D740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BC7F7-E2B0-AA44-9C0B-51A224C2B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7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youtube.com/watch?v=J6OFHAEXV_c&amp;ab_channel=SEaDUFSCar" TargetMode="External"/><Relationship Id="rId4" Type="http://schemas.openxmlformats.org/officeDocument/2006/relationships/hyperlink" Target="https://forms.gle/8K9qXRRR3LxxDsBn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8K9qXRRR3LxxDsBn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>
            <a:extLst>
              <a:ext uri="{FF2B5EF4-FFF2-40B4-BE49-F238E27FC236}">
                <a16:creationId xmlns:a16="http://schemas.microsoft.com/office/drawing/2014/main" id="{72A3169F-3C96-3448-A3BD-A47992D97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>
            <a:extLst>
              <a:ext uri="{FF2B5EF4-FFF2-40B4-BE49-F238E27FC236}">
                <a16:creationId xmlns:a16="http://schemas.microsoft.com/office/drawing/2014/main" id="{71F79C51-675A-194B-86F3-E8FD83F4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669" y="319017"/>
            <a:ext cx="7772400" cy="5743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en-US" sz="3600" dirty="0">
                <a:ea typeface="ＭＳ Ｐゴシック" panose="020B0600070205080204" pitchFamily="34" charset="-128"/>
              </a:rPr>
              <a:t>Nome da Startup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8DBC0E-603C-CA47-9A87-BB90F1AA8C08}"/>
              </a:ext>
            </a:extLst>
          </p:cNvPr>
          <p:cNvSpPr>
            <a:spLocks noChangeAspect="1"/>
          </p:cNvSpPr>
          <p:nvPr/>
        </p:nvSpPr>
        <p:spPr>
          <a:xfrm>
            <a:off x="3732938" y="1628588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Logo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FAF100D-77F8-FF4F-8E82-2776D4520FB7}"/>
              </a:ext>
            </a:extLst>
          </p:cNvPr>
          <p:cNvSpPr/>
          <p:nvPr/>
        </p:nvSpPr>
        <p:spPr>
          <a:xfrm>
            <a:off x="1142530" y="3335547"/>
            <a:ext cx="6941713" cy="2704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F63C8-7BBD-0F43-93CA-8BE35E744108}"/>
              </a:ext>
            </a:extLst>
          </p:cNvPr>
          <p:cNvSpPr txBox="1"/>
          <p:nvPr/>
        </p:nvSpPr>
        <p:spPr>
          <a:xfrm>
            <a:off x="1564779" y="3495256"/>
            <a:ext cx="603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Contatos para feedback/confirmação no pitch day 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7B892-F4E1-8A48-8792-096325DB91A7}"/>
              </a:ext>
            </a:extLst>
          </p:cNvPr>
          <p:cNvSpPr txBox="1"/>
          <p:nvPr/>
        </p:nvSpPr>
        <p:spPr>
          <a:xfrm>
            <a:off x="1564780" y="3869742"/>
            <a:ext cx="6162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Nome 1:</a:t>
            </a:r>
          </a:p>
          <a:p>
            <a:r>
              <a:rPr lang="en-BR" dirty="0"/>
              <a:t>whatsapp:</a:t>
            </a:r>
          </a:p>
          <a:p>
            <a:r>
              <a:rPr lang="en-BR" dirty="0"/>
              <a:t>e-mail:</a:t>
            </a:r>
          </a:p>
          <a:p>
            <a:endParaRPr lang="en-BR" dirty="0"/>
          </a:p>
          <a:p>
            <a:r>
              <a:rPr lang="en-BR" dirty="0"/>
              <a:t>Nome 2:</a:t>
            </a:r>
          </a:p>
          <a:p>
            <a:r>
              <a:rPr lang="en-BR" dirty="0"/>
              <a:t>whatsapp:</a:t>
            </a:r>
          </a:p>
          <a:p>
            <a:r>
              <a:rPr lang="en-BR" dirty="0"/>
              <a:t>e-mail: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B44D1-B839-6B4D-A1AD-C3BE2C29BE6D}"/>
              </a:ext>
            </a:extLst>
          </p:cNvPr>
          <p:cNvSpPr txBox="1"/>
          <p:nvPr/>
        </p:nvSpPr>
        <p:spPr>
          <a:xfrm>
            <a:off x="547351" y="6199827"/>
            <a:ext cx="8197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600" b="1" i="1" dirty="0">
                <a:solidFill>
                  <a:srgbClr val="FF0000"/>
                </a:solidFill>
              </a:rPr>
              <a:t>Importante: este deck deve subir no e-disciplinas até as 23:59hrs do dia 29/6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0EE408-6A03-ABE8-CDB6-09C2CD397998}"/>
              </a:ext>
            </a:extLst>
          </p:cNvPr>
          <p:cNvSpPr txBox="1">
            <a:spLocks/>
          </p:cNvSpPr>
          <p:nvPr/>
        </p:nvSpPr>
        <p:spPr>
          <a:xfrm>
            <a:off x="566669" y="915211"/>
            <a:ext cx="7772400" cy="5743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altLang="en-US" sz="3200" dirty="0">
                <a:ea typeface="ＭＳ Ｐゴシック" panose="020B0600070205080204" pitchFamily="34" charset="-128"/>
              </a:rPr>
              <a:t>Numero da Startup:  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>
            <a:extLst>
              <a:ext uri="{FF2B5EF4-FFF2-40B4-BE49-F238E27FC236}">
                <a16:creationId xmlns:a16="http://schemas.microsoft.com/office/drawing/2014/main" id="{081E2307-743A-F34A-96BF-1CF62307E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2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8322BD8-0521-3E4A-BECB-CA853D644761}"/>
              </a:ext>
            </a:extLst>
          </p:cNvPr>
          <p:cNvSpPr txBox="1">
            <a:spLocks/>
          </p:cNvSpPr>
          <p:nvPr/>
        </p:nvSpPr>
        <p:spPr>
          <a:xfrm>
            <a:off x="685800" y="308891"/>
            <a:ext cx="7772400" cy="97872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13500" cap="flat">
                  <a:solidFill>
                    <a:srgbClr val="0F1823">
                      <a:alpha val="6500"/>
                    </a:srgbClr>
                  </a:solidFill>
                  <a:prstDash val="solid"/>
                  <a:round/>
                </a:ln>
                <a:solidFill>
                  <a:srgbClr val="FCFCFD">
                    <a:alpha val="95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 fontAlgn="auto">
              <a:spcAft>
                <a:spcPts val="0"/>
              </a:spcAft>
            </a:pPr>
            <a:r>
              <a:rPr lang="pt-BR" sz="3200" b="0" dirty="0">
                <a:solidFill>
                  <a:srgbClr val="00B050">
                    <a:alpha val="9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Framework para ajudar elaborar o </a:t>
            </a:r>
            <a:r>
              <a:rPr lang="pt-BR" sz="3200" b="0" dirty="0" err="1">
                <a:solidFill>
                  <a:srgbClr val="00B050">
                    <a:alpha val="9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Elevator</a:t>
            </a:r>
            <a:r>
              <a:rPr lang="pt-BR" sz="3200" b="0" dirty="0">
                <a:solidFill>
                  <a:srgbClr val="00B050">
                    <a:alpha val="9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pt-BR" sz="3200" b="0" dirty="0" err="1">
                <a:solidFill>
                  <a:srgbClr val="00B050">
                    <a:alpha val="9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Pitch</a:t>
            </a:r>
            <a:endParaRPr lang="pt-BR" sz="3200" b="0" dirty="0">
              <a:solidFill>
                <a:srgbClr val="00B050">
                  <a:alpha val="9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C3F090A3-0DE6-024B-B334-F59C7992F0AD}"/>
              </a:ext>
            </a:extLst>
          </p:cNvPr>
          <p:cNvSpPr txBox="1"/>
          <p:nvPr/>
        </p:nvSpPr>
        <p:spPr>
          <a:xfrm>
            <a:off x="287360" y="1849064"/>
            <a:ext cx="8569280" cy="3918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506378">
              <a:lnSpc>
                <a:spcPct val="150000"/>
              </a:lnSpc>
              <a:spcBef>
                <a:spcPts val="75"/>
              </a:spcBef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 err="1"/>
              <a:t>Nós</a:t>
            </a:r>
            <a:r>
              <a:rPr sz="2700" dirty="0"/>
              <a:t> </a:t>
            </a:r>
            <a:r>
              <a:rPr sz="2700" dirty="0" err="1"/>
              <a:t>resolvemos</a:t>
            </a:r>
            <a:r>
              <a:rPr sz="2700" dirty="0"/>
              <a:t> </a:t>
            </a:r>
            <a:r>
              <a:rPr sz="2700" b="1" dirty="0">
                <a:solidFill>
                  <a:srgbClr val="3366FF"/>
                </a:solidFill>
              </a:rPr>
              <a:t>[o</a:t>
            </a:r>
            <a:r>
              <a:rPr sz="2700" b="1" spc="-8" dirty="0">
                <a:solidFill>
                  <a:srgbClr val="3366FF"/>
                </a:solidFill>
              </a:rPr>
              <a:t> </a:t>
            </a:r>
            <a:r>
              <a:rPr sz="2700" b="1" spc="-8" dirty="0" err="1">
                <a:solidFill>
                  <a:srgbClr val="3366FF"/>
                </a:solidFill>
              </a:rPr>
              <a:t>problema</a:t>
            </a:r>
            <a:r>
              <a:rPr sz="2700" b="1" spc="-8" dirty="0">
                <a:solidFill>
                  <a:srgbClr val="3366FF"/>
                </a:solidFill>
              </a:rPr>
              <a:t>]</a:t>
            </a:r>
          </a:p>
          <a:p>
            <a:pPr indent="2144078">
              <a:lnSpc>
                <a:spcPct val="150000"/>
              </a:lnSpc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 err="1"/>
              <a:t>provendo</a:t>
            </a:r>
            <a:r>
              <a:rPr sz="2700" dirty="0"/>
              <a:t> </a:t>
            </a:r>
            <a:r>
              <a:rPr sz="2700" b="1" dirty="0">
                <a:solidFill>
                  <a:srgbClr val="3366FF"/>
                </a:solidFill>
              </a:rPr>
              <a:t>[</a:t>
            </a:r>
            <a:r>
              <a:rPr sz="2700" b="1" dirty="0" err="1">
                <a:solidFill>
                  <a:srgbClr val="3366FF"/>
                </a:solidFill>
              </a:rPr>
              <a:t>vantagem</a:t>
            </a:r>
            <a:r>
              <a:rPr sz="2700" b="1" dirty="0">
                <a:solidFill>
                  <a:srgbClr val="3366FF"/>
                </a:solidFill>
              </a:rPr>
              <a:t>]</a:t>
            </a:r>
            <a:r>
              <a:rPr sz="2700" dirty="0"/>
              <a:t>,</a:t>
            </a:r>
          </a:p>
          <a:p>
            <a:pPr marR="184309" indent="191453" algn="ctr">
              <a:lnSpc>
                <a:spcPct val="150000"/>
              </a:lnSpc>
              <a:spcBef>
                <a:spcPts val="750"/>
              </a:spcBef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/>
              <a:t>para </a:t>
            </a:r>
            <a:r>
              <a:rPr sz="2700" dirty="0" err="1"/>
              <a:t>ajudar</a:t>
            </a:r>
            <a:r>
              <a:rPr sz="2700" dirty="0"/>
              <a:t> </a:t>
            </a:r>
            <a:r>
              <a:rPr sz="2700" b="1" dirty="0">
                <a:solidFill>
                  <a:srgbClr val="3366FF"/>
                </a:solidFill>
              </a:rPr>
              <a:t>[</a:t>
            </a:r>
            <a:r>
              <a:rPr sz="2700" b="1" dirty="0" err="1">
                <a:solidFill>
                  <a:srgbClr val="3366FF"/>
                </a:solidFill>
              </a:rPr>
              <a:t>público</a:t>
            </a:r>
            <a:r>
              <a:rPr sz="2700" b="1" dirty="0">
                <a:solidFill>
                  <a:srgbClr val="3366FF"/>
                </a:solidFill>
              </a:rPr>
              <a:t> </a:t>
            </a:r>
            <a:r>
              <a:rPr sz="2700" b="1" dirty="0" err="1">
                <a:solidFill>
                  <a:srgbClr val="3366FF"/>
                </a:solidFill>
              </a:rPr>
              <a:t>alvo</a:t>
            </a:r>
            <a:r>
              <a:rPr sz="2700" b="1" dirty="0">
                <a:solidFill>
                  <a:srgbClr val="3366FF"/>
                </a:solidFill>
              </a:rPr>
              <a:t>]</a:t>
            </a:r>
            <a:r>
              <a:rPr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700" dirty="0"/>
              <a:t>a </a:t>
            </a:r>
            <a:r>
              <a:rPr sz="2700" dirty="0" err="1"/>
              <a:t>alcançar</a:t>
            </a:r>
            <a:r>
              <a:rPr sz="2700" dirty="0"/>
              <a:t> o</a:t>
            </a:r>
          </a:p>
          <a:p>
            <a:pPr marR="184309" indent="191453" algn="ctr">
              <a:lnSpc>
                <a:spcPct val="150000"/>
              </a:lnSpc>
              <a:spcBef>
                <a:spcPts val="750"/>
              </a:spcBef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>
                <a:solidFill>
                  <a:srgbClr val="3366FF"/>
                </a:solidFill>
              </a:rPr>
              <a:t> </a:t>
            </a:r>
            <a:r>
              <a:rPr sz="2700" b="1" dirty="0">
                <a:solidFill>
                  <a:srgbClr val="3366FF"/>
                </a:solidFill>
              </a:rPr>
              <a:t>[</a:t>
            </a:r>
            <a:r>
              <a:rPr sz="2700" b="1" dirty="0" err="1">
                <a:solidFill>
                  <a:srgbClr val="3366FF"/>
                </a:solidFill>
              </a:rPr>
              <a:t>objetivo</a:t>
            </a:r>
            <a:r>
              <a:rPr sz="2700" b="1" dirty="0">
                <a:solidFill>
                  <a:srgbClr val="3366FF"/>
                </a:solidFill>
              </a:rPr>
              <a:t>  do </a:t>
            </a:r>
            <a:r>
              <a:rPr sz="2700" b="1" spc="-8" dirty="0" err="1">
                <a:solidFill>
                  <a:srgbClr val="3366FF"/>
                </a:solidFill>
              </a:rPr>
              <a:t>público</a:t>
            </a:r>
            <a:r>
              <a:rPr sz="2700" b="1" spc="-19" dirty="0">
                <a:solidFill>
                  <a:srgbClr val="3366FF"/>
                </a:solidFill>
              </a:rPr>
              <a:t> </a:t>
            </a:r>
            <a:r>
              <a:rPr sz="2700" b="1" spc="4" dirty="0" err="1">
                <a:solidFill>
                  <a:srgbClr val="3366FF"/>
                </a:solidFill>
              </a:rPr>
              <a:t>alvo</a:t>
            </a:r>
            <a:r>
              <a:rPr sz="2700" b="1" spc="4" dirty="0">
                <a:solidFill>
                  <a:srgbClr val="3366FF"/>
                </a:solidFill>
              </a:rPr>
              <a:t>]</a:t>
            </a:r>
            <a:r>
              <a:rPr sz="2700" spc="4" dirty="0"/>
              <a:t>.</a:t>
            </a:r>
          </a:p>
          <a:p>
            <a:pPr algn="ctr">
              <a:lnSpc>
                <a:spcPct val="150000"/>
              </a:lnSpc>
              <a:spcBef>
                <a:spcPts val="375"/>
              </a:spcBef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 err="1"/>
              <a:t>Nós</a:t>
            </a:r>
            <a:r>
              <a:rPr sz="2700" dirty="0"/>
              <a:t> </a:t>
            </a:r>
            <a:r>
              <a:rPr lang="pt-BR" sz="2700" dirty="0"/>
              <a:t>vamos </a:t>
            </a:r>
            <a:r>
              <a:rPr sz="2700" dirty="0" err="1"/>
              <a:t>ganha</a:t>
            </a:r>
            <a:r>
              <a:rPr lang="pt-BR" sz="2700" dirty="0" err="1"/>
              <a:t>r</a:t>
            </a:r>
            <a:r>
              <a:rPr sz="2700" dirty="0"/>
              <a:t> </a:t>
            </a:r>
            <a:r>
              <a:rPr sz="2700" dirty="0" err="1"/>
              <a:t>dinheiro</a:t>
            </a:r>
            <a:r>
              <a:rPr sz="2700" dirty="0"/>
              <a:t> </a:t>
            </a:r>
            <a:r>
              <a:rPr sz="2700" dirty="0" err="1"/>
              <a:t>cobrando</a:t>
            </a:r>
            <a:r>
              <a:rPr sz="2700" dirty="0"/>
              <a:t> </a:t>
            </a:r>
            <a:r>
              <a:rPr sz="2700" b="1" dirty="0">
                <a:solidFill>
                  <a:srgbClr val="3366FF"/>
                </a:solidFill>
              </a:rPr>
              <a:t>[</a:t>
            </a:r>
            <a:r>
              <a:rPr sz="2700" b="1" dirty="0" err="1">
                <a:solidFill>
                  <a:srgbClr val="3366FF"/>
                </a:solidFill>
              </a:rPr>
              <a:t>seus</a:t>
            </a:r>
            <a:r>
              <a:rPr sz="2700" b="1" spc="-41" dirty="0">
                <a:solidFill>
                  <a:srgbClr val="3366FF"/>
                </a:solidFill>
              </a:rPr>
              <a:t> </a:t>
            </a:r>
            <a:r>
              <a:rPr sz="2700" b="1" dirty="0" err="1">
                <a:solidFill>
                  <a:srgbClr val="3366FF"/>
                </a:solidFill>
              </a:rPr>
              <a:t>clientes</a:t>
            </a:r>
            <a:r>
              <a:rPr sz="2700" b="1" dirty="0">
                <a:solidFill>
                  <a:srgbClr val="3366FF"/>
                </a:solidFill>
              </a:rPr>
              <a:t>]</a:t>
            </a:r>
          </a:p>
          <a:p>
            <a:pPr indent="953" algn="ctr">
              <a:lnSpc>
                <a:spcPct val="150000"/>
              </a:lnSpc>
              <a:defRPr sz="3600" spc="-5">
                <a:latin typeface="Arial"/>
                <a:ea typeface="Arial"/>
                <a:cs typeface="Arial"/>
                <a:sym typeface="Arial"/>
              </a:defRPr>
            </a:pPr>
            <a:r>
              <a:rPr sz="2700" dirty="0"/>
              <a:t>que </a:t>
            </a:r>
            <a:r>
              <a:rPr sz="2700" dirty="0" err="1"/>
              <a:t>recebe</a:t>
            </a:r>
            <a:r>
              <a:rPr lang="pt-BR" sz="2700" dirty="0" err="1"/>
              <a:t>rão</a:t>
            </a:r>
            <a:r>
              <a:rPr lang="pt-BR" sz="2700" dirty="0"/>
              <a:t> o</a:t>
            </a:r>
            <a:r>
              <a:rPr sz="2700" dirty="0"/>
              <a:t> </a:t>
            </a:r>
            <a:r>
              <a:rPr sz="2700" b="1" dirty="0">
                <a:solidFill>
                  <a:srgbClr val="3366FF"/>
                </a:solidFill>
              </a:rPr>
              <a:t>[</a:t>
            </a:r>
            <a:r>
              <a:rPr sz="2700" b="1" dirty="0" err="1">
                <a:solidFill>
                  <a:srgbClr val="3366FF"/>
                </a:solidFill>
              </a:rPr>
              <a:t>benefício</a:t>
            </a:r>
            <a:r>
              <a:rPr sz="2700" b="1" dirty="0">
                <a:solidFill>
                  <a:srgbClr val="3366FF"/>
                </a:solidFill>
              </a:rPr>
              <a:t>]</a:t>
            </a:r>
            <a:r>
              <a:rPr sz="27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576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BF867AB-DB45-E845-87EC-2FD194C3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5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B7FF3D0-CB8D-E649-931A-AC5C2A55C15B}"/>
              </a:ext>
            </a:extLst>
          </p:cNvPr>
          <p:cNvSpPr txBox="1">
            <a:spLocks/>
          </p:cNvSpPr>
          <p:nvPr/>
        </p:nvSpPr>
        <p:spPr>
          <a:xfrm>
            <a:off x="744676" y="700624"/>
            <a:ext cx="7772400" cy="53553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ln w="13500" cap="flat">
                  <a:solidFill>
                    <a:srgbClr val="0F1823">
                      <a:alpha val="6500"/>
                    </a:srgbClr>
                  </a:solidFill>
                  <a:prstDash val="solid"/>
                  <a:round/>
                </a:ln>
                <a:solidFill>
                  <a:srgbClr val="FCFCFD">
                    <a:alpha val="95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 fontAlgn="auto">
              <a:spcAft>
                <a:spcPts val="0"/>
              </a:spcAft>
            </a:pPr>
            <a:r>
              <a:rPr lang="pt-BR" sz="3200" b="0" dirty="0">
                <a:solidFill>
                  <a:srgbClr val="00B050">
                    <a:alpha val="9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Slides que cubram estes aspectos</a:t>
            </a:r>
            <a:endParaRPr lang="pt-BR" sz="1400" b="0" dirty="0">
              <a:solidFill>
                <a:srgbClr val="00B050">
                  <a:alpha val="9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1125B4-8D00-374F-9160-D3276CBE8C27}"/>
              </a:ext>
            </a:extLst>
          </p:cNvPr>
          <p:cNvSpPr/>
          <p:nvPr/>
        </p:nvSpPr>
        <p:spPr>
          <a:xfrm>
            <a:off x="3157739" y="285708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BR" dirty="0"/>
              <a:t>PITCH DECK (6 minutos)</a:t>
            </a:r>
          </a:p>
        </p:txBody>
      </p:sp>
      <p:grpSp>
        <p:nvGrpSpPr>
          <p:cNvPr id="37" name="Group 9">
            <a:extLst>
              <a:ext uri="{FF2B5EF4-FFF2-40B4-BE49-F238E27FC236}">
                <a16:creationId xmlns:a16="http://schemas.microsoft.com/office/drawing/2014/main" id="{EEDFA722-FECB-4A48-BB93-B4B997AB2982}"/>
              </a:ext>
            </a:extLst>
          </p:cNvPr>
          <p:cNvGrpSpPr/>
          <p:nvPr/>
        </p:nvGrpSpPr>
        <p:grpSpPr>
          <a:xfrm>
            <a:off x="4470698" y="1303748"/>
            <a:ext cx="2630152" cy="1565477"/>
            <a:chOff x="4189558" y="781932"/>
            <a:chExt cx="2630152" cy="1726727"/>
          </a:xfrm>
        </p:grpSpPr>
        <p:sp>
          <p:nvSpPr>
            <p:cNvPr id="41" name="object 5">
              <a:extLst>
                <a:ext uri="{FF2B5EF4-FFF2-40B4-BE49-F238E27FC236}">
                  <a16:creationId xmlns:a16="http://schemas.microsoft.com/office/drawing/2014/main" id="{9670D7D6-3752-7E4A-8F18-8FF067D01515}"/>
                </a:ext>
              </a:extLst>
            </p:cNvPr>
            <p:cNvSpPr/>
            <p:nvPr/>
          </p:nvSpPr>
          <p:spPr>
            <a:xfrm>
              <a:off x="4580572" y="889631"/>
              <a:ext cx="2239138" cy="1158741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</p:spPr>
          <p:txBody>
            <a:bodyPr lIns="34289" rIns="34289"/>
            <a:lstStyle/>
            <a:p>
              <a:endParaRPr/>
            </a:p>
          </p:txBody>
        </p:sp>
        <p:sp>
          <p:nvSpPr>
            <p:cNvPr id="45" name="Oval 23">
              <a:extLst>
                <a:ext uri="{FF2B5EF4-FFF2-40B4-BE49-F238E27FC236}">
                  <a16:creationId xmlns:a16="http://schemas.microsoft.com/office/drawing/2014/main" id="{F196F314-F2B5-EC4A-8DBD-763D7176B657}"/>
                </a:ext>
              </a:extLst>
            </p:cNvPr>
            <p:cNvSpPr/>
            <p:nvPr/>
          </p:nvSpPr>
          <p:spPr>
            <a:xfrm>
              <a:off x="4189558" y="781932"/>
              <a:ext cx="572363" cy="48688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3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4CE40154-893F-2D44-A4C0-F05EDA836423}"/>
                </a:ext>
              </a:extLst>
            </p:cNvPr>
            <p:cNvSpPr/>
            <p:nvPr/>
          </p:nvSpPr>
          <p:spPr>
            <a:xfrm>
              <a:off x="4286805" y="2046994"/>
              <a:ext cx="18867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810" indent="-333375" algn="ctr">
                <a:spcBef>
                  <a:spcPts val="375"/>
                </a:spcBef>
                <a:buSzPct val="100000"/>
                <a:tabLst>
                  <a:tab pos="171450" algn="l"/>
                </a:tabLst>
                <a:defRPr sz="2400" b="1" spc="-10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/>
                <a:t>Mercado</a:t>
              </a:r>
            </a:p>
          </p:txBody>
        </p:sp>
      </p:grpSp>
      <p:grpSp>
        <p:nvGrpSpPr>
          <p:cNvPr id="48" name="Group 16">
            <a:extLst>
              <a:ext uri="{FF2B5EF4-FFF2-40B4-BE49-F238E27FC236}">
                <a16:creationId xmlns:a16="http://schemas.microsoft.com/office/drawing/2014/main" id="{19E89305-B7DC-D54B-B10F-ECFDF3906B50}"/>
              </a:ext>
            </a:extLst>
          </p:cNvPr>
          <p:cNvGrpSpPr/>
          <p:nvPr/>
        </p:nvGrpSpPr>
        <p:grpSpPr>
          <a:xfrm>
            <a:off x="5987421" y="5099700"/>
            <a:ext cx="2759930" cy="1342878"/>
            <a:chOff x="6002672" y="4687343"/>
            <a:chExt cx="2759930" cy="1481199"/>
          </a:xfrm>
        </p:grpSpPr>
        <p:sp>
          <p:nvSpPr>
            <p:cNvPr id="49" name="object 3">
              <a:extLst>
                <a:ext uri="{FF2B5EF4-FFF2-40B4-BE49-F238E27FC236}">
                  <a16:creationId xmlns:a16="http://schemas.microsoft.com/office/drawing/2014/main" id="{7815A76A-D39A-1240-B548-FEEEB8A34A5E}"/>
                </a:ext>
              </a:extLst>
            </p:cNvPr>
            <p:cNvSpPr/>
            <p:nvPr/>
          </p:nvSpPr>
          <p:spPr>
            <a:xfrm>
              <a:off x="6002672" y="4971426"/>
              <a:ext cx="2759930" cy="1197116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</p:spPr>
          <p:txBody>
            <a:bodyPr lIns="34289" rIns="34289"/>
            <a:lstStyle/>
            <a:p>
              <a:endParaRPr/>
            </a:p>
          </p:txBody>
        </p:sp>
        <p:sp>
          <p:nvSpPr>
            <p:cNvPr id="50" name="Oval 26">
              <a:extLst>
                <a:ext uri="{FF2B5EF4-FFF2-40B4-BE49-F238E27FC236}">
                  <a16:creationId xmlns:a16="http://schemas.microsoft.com/office/drawing/2014/main" id="{5D883C8E-1D3E-F24A-82EB-30C3E94B3FAA}"/>
                </a:ext>
              </a:extLst>
            </p:cNvPr>
            <p:cNvSpPr/>
            <p:nvPr/>
          </p:nvSpPr>
          <p:spPr>
            <a:xfrm>
              <a:off x="6002673" y="4687343"/>
              <a:ext cx="566631" cy="537039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10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</p:grpSp>
      <p:grpSp>
        <p:nvGrpSpPr>
          <p:cNvPr id="51" name="Group 6">
            <a:extLst>
              <a:ext uri="{FF2B5EF4-FFF2-40B4-BE49-F238E27FC236}">
                <a16:creationId xmlns:a16="http://schemas.microsoft.com/office/drawing/2014/main" id="{49BB0C9D-CF0F-F841-B547-1D93A43A2996}"/>
              </a:ext>
            </a:extLst>
          </p:cNvPr>
          <p:cNvGrpSpPr/>
          <p:nvPr/>
        </p:nvGrpSpPr>
        <p:grpSpPr>
          <a:xfrm>
            <a:off x="143190" y="1354246"/>
            <a:ext cx="1971817" cy="1514957"/>
            <a:chOff x="67926" y="1023332"/>
            <a:chExt cx="1971817" cy="1671004"/>
          </a:xfrm>
        </p:grpSpPr>
        <p:sp>
          <p:nvSpPr>
            <p:cNvPr id="52" name="object 3">
              <a:extLst>
                <a:ext uri="{FF2B5EF4-FFF2-40B4-BE49-F238E27FC236}">
                  <a16:creationId xmlns:a16="http://schemas.microsoft.com/office/drawing/2014/main" id="{A67DE282-C32D-2F42-A536-16EC5AC0D78A}"/>
                </a:ext>
              </a:extLst>
            </p:cNvPr>
            <p:cNvSpPr/>
            <p:nvPr/>
          </p:nvSpPr>
          <p:spPr>
            <a:xfrm>
              <a:off x="306261" y="1023332"/>
              <a:ext cx="1580225" cy="1237319"/>
            </a:xfrm>
            <a:prstGeom prst="rec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</p:spPr>
          <p:txBody>
            <a:bodyPr lIns="34289" rIns="34289"/>
            <a:lstStyle/>
            <a:p>
              <a:endParaRPr/>
            </a:p>
          </p:txBody>
        </p:sp>
        <p:sp>
          <p:nvSpPr>
            <p:cNvPr id="53" name="Oval 3">
              <a:extLst>
                <a:ext uri="{FF2B5EF4-FFF2-40B4-BE49-F238E27FC236}">
                  <a16:creationId xmlns:a16="http://schemas.microsoft.com/office/drawing/2014/main" id="{8805E053-290F-9142-8EA2-1078710205B7}"/>
                </a:ext>
              </a:extLst>
            </p:cNvPr>
            <p:cNvSpPr/>
            <p:nvPr/>
          </p:nvSpPr>
          <p:spPr>
            <a:xfrm>
              <a:off x="67926" y="1047368"/>
              <a:ext cx="572363" cy="48688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1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54" name="Rectangle 1">
              <a:extLst>
                <a:ext uri="{FF2B5EF4-FFF2-40B4-BE49-F238E27FC236}">
                  <a16:creationId xmlns:a16="http://schemas.microsoft.com/office/drawing/2014/main" id="{4DE36B76-BEC9-4840-8511-42062E8F1A21}"/>
                </a:ext>
              </a:extLst>
            </p:cNvPr>
            <p:cNvSpPr/>
            <p:nvPr/>
          </p:nvSpPr>
          <p:spPr>
            <a:xfrm>
              <a:off x="153002" y="2232671"/>
              <a:ext cx="18867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810" indent="-333375" algn="ctr">
                <a:spcBef>
                  <a:spcPts val="375"/>
                </a:spcBef>
                <a:buSzPct val="100000"/>
                <a:tabLst>
                  <a:tab pos="171450" algn="l"/>
                </a:tabLst>
                <a:defRPr sz="2400" b="1" spc="-10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 err="1"/>
                <a:t>Problema</a:t>
              </a:r>
              <a:endParaRPr lang="en-US" dirty="0"/>
            </a:p>
          </p:txBody>
        </p:sp>
      </p:grpSp>
      <p:grpSp>
        <p:nvGrpSpPr>
          <p:cNvPr id="55" name="Group 7">
            <a:extLst>
              <a:ext uri="{FF2B5EF4-FFF2-40B4-BE49-F238E27FC236}">
                <a16:creationId xmlns:a16="http://schemas.microsoft.com/office/drawing/2014/main" id="{EF96FA74-9DC4-2041-9646-21FA23D5E838}"/>
              </a:ext>
            </a:extLst>
          </p:cNvPr>
          <p:cNvGrpSpPr/>
          <p:nvPr/>
        </p:nvGrpSpPr>
        <p:grpSpPr>
          <a:xfrm>
            <a:off x="2054624" y="1330569"/>
            <a:ext cx="2193245" cy="1399958"/>
            <a:chOff x="1911407" y="1108892"/>
            <a:chExt cx="2193245" cy="1544159"/>
          </a:xfrm>
        </p:grpSpPr>
        <p:sp>
          <p:nvSpPr>
            <p:cNvPr id="56" name="object 4">
              <a:extLst>
                <a:ext uri="{FF2B5EF4-FFF2-40B4-BE49-F238E27FC236}">
                  <a16:creationId xmlns:a16="http://schemas.microsoft.com/office/drawing/2014/main" id="{12CF9021-1507-B942-8411-3335C1AA42AD}"/>
                </a:ext>
              </a:extLst>
            </p:cNvPr>
            <p:cNvSpPr/>
            <p:nvPr/>
          </p:nvSpPr>
          <p:spPr>
            <a:xfrm>
              <a:off x="2323844" y="1192359"/>
              <a:ext cx="1746917" cy="839846"/>
            </a:xfrm>
            <a:prstGeom prst="rect">
              <a:avLst/>
            </a:pr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</p:spPr>
          <p:txBody>
            <a:bodyPr lIns="34289" rIns="34289"/>
            <a:lstStyle/>
            <a:p>
              <a:endParaRPr/>
            </a:p>
          </p:txBody>
        </p:sp>
        <p:sp>
          <p:nvSpPr>
            <p:cNvPr id="57" name="Oval 18">
              <a:extLst>
                <a:ext uri="{FF2B5EF4-FFF2-40B4-BE49-F238E27FC236}">
                  <a16:creationId xmlns:a16="http://schemas.microsoft.com/office/drawing/2014/main" id="{8528FCDC-0107-8D41-87DB-88125CFFE01C}"/>
                </a:ext>
              </a:extLst>
            </p:cNvPr>
            <p:cNvSpPr/>
            <p:nvPr/>
          </p:nvSpPr>
          <p:spPr>
            <a:xfrm>
              <a:off x="1911407" y="1108892"/>
              <a:ext cx="572363" cy="537039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2</a:t>
              </a:r>
              <a:endParaRPr lang="en-US" dirty="0">
                <a:sym typeface="Calibri"/>
              </a:endParaRPr>
            </a:p>
          </p:txBody>
        </p:sp>
        <p:sp>
          <p:nvSpPr>
            <p:cNvPr id="58" name="Rectangle 28">
              <a:extLst>
                <a:ext uri="{FF2B5EF4-FFF2-40B4-BE49-F238E27FC236}">
                  <a16:creationId xmlns:a16="http://schemas.microsoft.com/office/drawing/2014/main" id="{74C5CDB7-3D2B-0C42-B2A7-71937E3E0721}"/>
                </a:ext>
              </a:extLst>
            </p:cNvPr>
            <p:cNvSpPr/>
            <p:nvPr/>
          </p:nvSpPr>
          <p:spPr>
            <a:xfrm>
              <a:off x="2217911" y="2143833"/>
              <a:ext cx="1886741" cy="509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810" indent="-333375" algn="ctr">
                <a:spcBef>
                  <a:spcPts val="375"/>
                </a:spcBef>
                <a:buSzPct val="100000"/>
                <a:tabLst>
                  <a:tab pos="171450" algn="l"/>
                </a:tabLst>
                <a:defRPr sz="2400" b="1" spc="-10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/>
                <a:t>Persona</a:t>
              </a:r>
            </a:p>
          </p:txBody>
        </p:sp>
      </p:grpSp>
      <p:grpSp>
        <p:nvGrpSpPr>
          <p:cNvPr id="59" name="Group 10">
            <a:extLst>
              <a:ext uri="{FF2B5EF4-FFF2-40B4-BE49-F238E27FC236}">
                <a16:creationId xmlns:a16="http://schemas.microsoft.com/office/drawing/2014/main" id="{AB0530D5-4983-154A-85D5-1073B22874FC}"/>
              </a:ext>
            </a:extLst>
          </p:cNvPr>
          <p:cNvGrpSpPr/>
          <p:nvPr/>
        </p:nvGrpSpPr>
        <p:grpSpPr>
          <a:xfrm>
            <a:off x="6633560" y="1280846"/>
            <a:ext cx="2274064" cy="1851227"/>
            <a:chOff x="6488539" y="814595"/>
            <a:chExt cx="2274064" cy="2041909"/>
          </a:xfrm>
        </p:grpSpPr>
        <p:pic>
          <p:nvPicPr>
            <p:cNvPr id="60" name="Picture 9" descr="Picture 9">
              <a:extLst>
                <a:ext uri="{FF2B5EF4-FFF2-40B4-BE49-F238E27FC236}">
                  <a16:creationId xmlns:a16="http://schemas.microsoft.com/office/drawing/2014/main" id="{2B185100-652D-FC47-9449-97FF59756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0881" y="997285"/>
              <a:ext cx="1881722" cy="88291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1" name="Oval 22">
              <a:extLst>
                <a:ext uri="{FF2B5EF4-FFF2-40B4-BE49-F238E27FC236}">
                  <a16:creationId xmlns:a16="http://schemas.microsoft.com/office/drawing/2014/main" id="{11A72360-302B-F74D-8FBA-ED570883F46A}"/>
                </a:ext>
              </a:extLst>
            </p:cNvPr>
            <p:cNvSpPr/>
            <p:nvPr/>
          </p:nvSpPr>
          <p:spPr>
            <a:xfrm>
              <a:off x="6488539" y="814595"/>
              <a:ext cx="572363" cy="48688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4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62" name="Rectangle 30">
              <a:extLst>
                <a:ext uri="{FF2B5EF4-FFF2-40B4-BE49-F238E27FC236}">
                  <a16:creationId xmlns:a16="http://schemas.microsoft.com/office/drawing/2014/main" id="{AE54F752-2CE9-794D-BFDF-BCA83AFD93FB}"/>
                </a:ext>
              </a:extLst>
            </p:cNvPr>
            <p:cNvSpPr/>
            <p:nvPr/>
          </p:nvSpPr>
          <p:spPr>
            <a:xfrm>
              <a:off x="6685554" y="1939912"/>
              <a:ext cx="1886741" cy="9165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810" indent="-333375" algn="ctr">
                <a:spcBef>
                  <a:spcPts val="375"/>
                </a:spcBef>
                <a:buSzPct val="100000"/>
                <a:tabLst>
                  <a:tab pos="171450" algn="l"/>
                </a:tabLst>
                <a:defRPr sz="2400" b="1" spc="-10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 err="1"/>
                <a:t>Solução</a:t>
              </a:r>
              <a:r>
                <a:rPr lang="en-US" dirty="0"/>
                <a:t> e </a:t>
              </a:r>
              <a:r>
                <a:rPr lang="en-US" dirty="0" err="1"/>
                <a:t>validação</a:t>
              </a:r>
              <a:endParaRPr lang="en-US" dirty="0"/>
            </a:p>
          </p:txBody>
        </p:sp>
      </p:grpSp>
      <p:grpSp>
        <p:nvGrpSpPr>
          <p:cNvPr id="63" name="Group 11">
            <a:extLst>
              <a:ext uri="{FF2B5EF4-FFF2-40B4-BE49-F238E27FC236}">
                <a16:creationId xmlns:a16="http://schemas.microsoft.com/office/drawing/2014/main" id="{B5E75C44-3256-644C-B699-11E9AE2A1C79}"/>
              </a:ext>
            </a:extLst>
          </p:cNvPr>
          <p:cNvGrpSpPr/>
          <p:nvPr/>
        </p:nvGrpSpPr>
        <p:grpSpPr>
          <a:xfrm>
            <a:off x="254399" y="3098702"/>
            <a:ext cx="2666379" cy="1688829"/>
            <a:chOff x="148395" y="3114754"/>
            <a:chExt cx="2666379" cy="1862786"/>
          </a:xfrm>
        </p:grpSpPr>
        <p:pic>
          <p:nvPicPr>
            <p:cNvPr id="64" name="Picture 6" descr="Picture 6">
              <a:extLst>
                <a:ext uri="{FF2B5EF4-FFF2-40B4-BE49-F238E27FC236}">
                  <a16:creationId xmlns:a16="http://schemas.microsoft.com/office/drawing/2014/main" id="{97B40776-C096-F94C-BE30-E07F0A8E6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4736" y="3374758"/>
              <a:ext cx="1884302" cy="83984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5" name="Oval 21">
              <a:extLst>
                <a:ext uri="{FF2B5EF4-FFF2-40B4-BE49-F238E27FC236}">
                  <a16:creationId xmlns:a16="http://schemas.microsoft.com/office/drawing/2014/main" id="{9F835D18-BF0C-1E41-A467-692533CAA7B8}"/>
                </a:ext>
              </a:extLst>
            </p:cNvPr>
            <p:cNvSpPr/>
            <p:nvPr/>
          </p:nvSpPr>
          <p:spPr>
            <a:xfrm>
              <a:off x="148395" y="3114754"/>
              <a:ext cx="572363" cy="53704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5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66" name="Rectangle 31">
              <a:extLst>
                <a:ext uri="{FF2B5EF4-FFF2-40B4-BE49-F238E27FC236}">
                  <a16:creationId xmlns:a16="http://schemas.microsoft.com/office/drawing/2014/main" id="{F678DB59-E438-E041-A1B0-6650B9917902}"/>
                </a:ext>
              </a:extLst>
            </p:cNvPr>
            <p:cNvSpPr/>
            <p:nvPr/>
          </p:nvSpPr>
          <p:spPr>
            <a:xfrm>
              <a:off x="506679" y="4146543"/>
              <a:ext cx="230809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810" indent="-333375" algn="ctr">
                <a:spcBef>
                  <a:spcPts val="375"/>
                </a:spcBef>
                <a:buSzPct val="100000"/>
                <a:tabLst>
                  <a:tab pos="171450" algn="l"/>
                </a:tabLst>
                <a:defRPr sz="2400" b="1" spc="-10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 err="1"/>
                <a:t>Concorrência</a:t>
              </a:r>
              <a:r>
                <a:rPr lang="en-US" dirty="0"/>
                <a:t> / </a:t>
              </a:r>
              <a:r>
                <a:rPr lang="en-US" dirty="0" err="1"/>
                <a:t>Comparações</a:t>
              </a:r>
              <a:endParaRPr lang="en-US" dirty="0"/>
            </a:p>
          </p:txBody>
        </p:sp>
      </p:grpSp>
      <p:grpSp>
        <p:nvGrpSpPr>
          <p:cNvPr id="67" name="Group 12">
            <a:extLst>
              <a:ext uri="{FF2B5EF4-FFF2-40B4-BE49-F238E27FC236}">
                <a16:creationId xmlns:a16="http://schemas.microsoft.com/office/drawing/2014/main" id="{3C23C885-330C-694F-BCD8-06E4B3B0BFE2}"/>
              </a:ext>
            </a:extLst>
          </p:cNvPr>
          <p:cNvGrpSpPr/>
          <p:nvPr/>
        </p:nvGrpSpPr>
        <p:grpSpPr>
          <a:xfrm>
            <a:off x="3741216" y="3194803"/>
            <a:ext cx="2031325" cy="1387308"/>
            <a:chOff x="3173336" y="3103190"/>
            <a:chExt cx="2031325" cy="1530206"/>
          </a:xfrm>
        </p:grpSpPr>
        <p:pic>
          <p:nvPicPr>
            <p:cNvPr id="68" name="Picture 2" descr="Resultado de imagem para caixa registradora">
              <a:extLst>
                <a:ext uri="{FF2B5EF4-FFF2-40B4-BE49-F238E27FC236}">
                  <a16:creationId xmlns:a16="http://schemas.microsoft.com/office/drawing/2014/main" id="{80EAA538-3A2D-854E-B08B-AC2D98D40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6804" y="3250006"/>
              <a:ext cx="1478114" cy="1079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Oval 20">
              <a:extLst>
                <a:ext uri="{FF2B5EF4-FFF2-40B4-BE49-F238E27FC236}">
                  <a16:creationId xmlns:a16="http://schemas.microsoft.com/office/drawing/2014/main" id="{5C2B6724-FFDF-9143-B50F-E51D8A6D460B}"/>
                </a:ext>
              </a:extLst>
            </p:cNvPr>
            <p:cNvSpPr/>
            <p:nvPr/>
          </p:nvSpPr>
          <p:spPr>
            <a:xfrm>
              <a:off x="3413624" y="3103190"/>
              <a:ext cx="572363" cy="48688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6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70" name="Rectangle 2">
              <a:extLst>
                <a:ext uri="{FF2B5EF4-FFF2-40B4-BE49-F238E27FC236}">
                  <a16:creationId xmlns:a16="http://schemas.microsoft.com/office/drawing/2014/main" id="{1A74C384-A07D-564F-8CF8-0597EE61845D}"/>
                </a:ext>
              </a:extLst>
            </p:cNvPr>
            <p:cNvSpPr/>
            <p:nvPr/>
          </p:nvSpPr>
          <p:spPr>
            <a:xfrm>
              <a:off x="3173336" y="4171730"/>
              <a:ext cx="2031325" cy="46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219075">
                <a:spcBef>
                  <a:spcPts val="525"/>
                </a:spcBef>
                <a:buSzPct val="100000"/>
                <a:tabLst>
                  <a:tab pos="171450" algn="l"/>
                </a:tabLst>
                <a:defRPr sz="2400" b="1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 err="1"/>
                <a:t>Monetização</a:t>
              </a:r>
              <a:endParaRPr lang="en-US" dirty="0"/>
            </a:p>
          </p:txBody>
        </p:sp>
      </p:grpSp>
      <p:grpSp>
        <p:nvGrpSpPr>
          <p:cNvPr id="71" name="Group 13">
            <a:extLst>
              <a:ext uri="{FF2B5EF4-FFF2-40B4-BE49-F238E27FC236}">
                <a16:creationId xmlns:a16="http://schemas.microsoft.com/office/drawing/2014/main" id="{815B7952-85F5-4E4C-AC89-E0D02C97BFA4}"/>
              </a:ext>
            </a:extLst>
          </p:cNvPr>
          <p:cNvGrpSpPr/>
          <p:nvPr/>
        </p:nvGrpSpPr>
        <p:grpSpPr>
          <a:xfrm>
            <a:off x="6554053" y="3093907"/>
            <a:ext cx="2353571" cy="1463973"/>
            <a:chOff x="5642859" y="3008554"/>
            <a:chExt cx="2439784" cy="1614768"/>
          </a:xfrm>
        </p:grpSpPr>
        <p:sp>
          <p:nvSpPr>
            <p:cNvPr id="72" name="object 5">
              <a:extLst>
                <a:ext uri="{FF2B5EF4-FFF2-40B4-BE49-F238E27FC236}">
                  <a16:creationId xmlns:a16="http://schemas.microsoft.com/office/drawing/2014/main" id="{4BE6282E-B8C0-2946-B558-EE7A835E5EF6}"/>
                </a:ext>
              </a:extLst>
            </p:cNvPr>
            <p:cNvSpPr/>
            <p:nvPr/>
          </p:nvSpPr>
          <p:spPr>
            <a:xfrm>
              <a:off x="5937510" y="3008554"/>
              <a:ext cx="1886741" cy="1117932"/>
            </a:xfrm>
            <a:prstGeom prst="rect">
              <a:avLst/>
            </a:prstGeom>
            <a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>
              <a:miter lim="400000"/>
            </a:ln>
          </p:spPr>
          <p:txBody>
            <a:bodyPr lIns="34289" rIns="34289"/>
            <a:lstStyle/>
            <a:p>
              <a:endParaRPr/>
            </a:p>
          </p:txBody>
        </p:sp>
        <p:sp>
          <p:nvSpPr>
            <p:cNvPr id="73" name="Oval 19">
              <a:extLst>
                <a:ext uri="{FF2B5EF4-FFF2-40B4-BE49-F238E27FC236}">
                  <a16:creationId xmlns:a16="http://schemas.microsoft.com/office/drawing/2014/main" id="{91BEB274-5863-3B4B-A4C0-43872A1B38FC}"/>
                </a:ext>
              </a:extLst>
            </p:cNvPr>
            <p:cNvSpPr/>
            <p:nvPr/>
          </p:nvSpPr>
          <p:spPr>
            <a:xfrm>
              <a:off x="5642859" y="3093789"/>
              <a:ext cx="572362" cy="48688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7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74" name="Rectangle 4">
              <a:extLst>
                <a:ext uri="{FF2B5EF4-FFF2-40B4-BE49-F238E27FC236}">
                  <a16:creationId xmlns:a16="http://schemas.microsoft.com/office/drawing/2014/main" id="{DF4E3550-088F-3B48-8EE6-C5BDC2FB32BF}"/>
                </a:ext>
              </a:extLst>
            </p:cNvPr>
            <p:cNvSpPr/>
            <p:nvPr/>
          </p:nvSpPr>
          <p:spPr>
            <a:xfrm flipH="1">
              <a:off x="5905209" y="4161657"/>
              <a:ext cx="21774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9075">
                <a:spcBef>
                  <a:spcPts val="450"/>
                </a:spcBef>
                <a:buSzPct val="100000"/>
                <a:tabLst>
                  <a:tab pos="171450" algn="l"/>
                </a:tabLst>
                <a:defRPr sz="2400" b="1" spc="-5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/>
                <a:t>Go-to-Market</a:t>
              </a:r>
            </a:p>
          </p:txBody>
        </p:sp>
      </p:grpSp>
      <p:grpSp>
        <p:nvGrpSpPr>
          <p:cNvPr id="75" name="Group 14">
            <a:extLst>
              <a:ext uri="{FF2B5EF4-FFF2-40B4-BE49-F238E27FC236}">
                <a16:creationId xmlns:a16="http://schemas.microsoft.com/office/drawing/2014/main" id="{12285D1E-2DDA-4F40-B2A4-E57E731D24AD}"/>
              </a:ext>
            </a:extLst>
          </p:cNvPr>
          <p:cNvGrpSpPr/>
          <p:nvPr/>
        </p:nvGrpSpPr>
        <p:grpSpPr>
          <a:xfrm>
            <a:off x="1004552" y="5034611"/>
            <a:ext cx="2072777" cy="1575442"/>
            <a:chOff x="915171" y="4892045"/>
            <a:chExt cx="2072777" cy="1720200"/>
          </a:xfrm>
        </p:grpSpPr>
        <p:pic>
          <p:nvPicPr>
            <p:cNvPr id="76" name="Picture 15" descr="Picture 15">
              <a:extLst>
                <a:ext uri="{FF2B5EF4-FFF2-40B4-BE49-F238E27FC236}">
                  <a16:creationId xmlns:a16="http://schemas.microsoft.com/office/drawing/2014/main" id="{700FD9A7-EF6D-9044-890A-55AD82246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77829" y="4892045"/>
              <a:ext cx="1415851" cy="125853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77" name="Oval 24">
              <a:extLst>
                <a:ext uri="{FF2B5EF4-FFF2-40B4-BE49-F238E27FC236}">
                  <a16:creationId xmlns:a16="http://schemas.microsoft.com/office/drawing/2014/main" id="{474E5716-8695-2244-9A42-6085E9ED2787}"/>
                </a:ext>
              </a:extLst>
            </p:cNvPr>
            <p:cNvSpPr/>
            <p:nvPr/>
          </p:nvSpPr>
          <p:spPr>
            <a:xfrm>
              <a:off x="915171" y="4963115"/>
              <a:ext cx="585823" cy="53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8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78" name="Rectangle 5">
              <a:extLst>
                <a:ext uri="{FF2B5EF4-FFF2-40B4-BE49-F238E27FC236}">
                  <a16:creationId xmlns:a16="http://schemas.microsoft.com/office/drawing/2014/main" id="{E911F9D5-4E04-AF48-8A66-DB8D633247AF}"/>
                </a:ext>
              </a:extLst>
            </p:cNvPr>
            <p:cNvSpPr/>
            <p:nvPr/>
          </p:nvSpPr>
          <p:spPr>
            <a:xfrm>
              <a:off x="1354156" y="6150580"/>
              <a:ext cx="16337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9075">
                <a:spcBef>
                  <a:spcPts val="450"/>
                </a:spcBef>
                <a:buSzPct val="100000"/>
                <a:tabLst>
                  <a:tab pos="171450" algn="l"/>
                </a:tabLst>
                <a:defRPr sz="2400" b="1" spc="-5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/>
                <a:t>Roadmap</a:t>
              </a:r>
            </a:p>
          </p:txBody>
        </p:sp>
      </p:grpSp>
      <p:grpSp>
        <p:nvGrpSpPr>
          <p:cNvPr id="79" name="Group 15">
            <a:extLst>
              <a:ext uri="{FF2B5EF4-FFF2-40B4-BE49-F238E27FC236}">
                <a16:creationId xmlns:a16="http://schemas.microsoft.com/office/drawing/2014/main" id="{4E52F938-AF1D-944F-9D65-D60E201FE848}"/>
              </a:ext>
            </a:extLst>
          </p:cNvPr>
          <p:cNvGrpSpPr/>
          <p:nvPr/>
        </p:nvGrpSpPr>
        <p:grpSpPr>
          <a:xfrm>
            <a:off x="3329927" y="5042831"/>
            <a:ext cx="2456390" cy="1452858"/>
            <a:chOff x="3255647" y="4889671"/>
            <a:chExt cx="2456390" cy="1602508"/>
          </a:xfrm>
        </p:grpSpPr>
        <p:pic>
          <p:nvPicPr>
            <p:cNvPr id="80" name="Picture 12" descr="Picture 12">
              <a:extLst>
                <a:ext uri="{FF2B5EF4-FFF2-40B4-BE49-F238E27FC236}">
                  <a16:creationId xmlns:a16="http://schemas.microsoft.com/office/drawing/2014/main" id="{B205A229-20C6-6743-8155-FB7708D81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5647" y="5024486"/>
              <a:ext cx="2456390" cy="146769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81" name="Oval 25">
              <a:extLst>
                <a:ext uri="{FF2B5EF4-FFF2-40B4-BE49-F238E27FC236}">
                  <a16:creationId xmlns:a16="http://schemas.microsoft.com/office/drawing/2014/main" id="{96E1671A-7A3E-2841-88EC-C426A4918B58}"/>
                </a:ext>
              </a:extLst>
            </p:cNvPr>
            <p:cNvSpPr/>
            <p:nvPr/>
          </p:nvSpPr>
          <p:spPr>
            <a:xfrm>
              <a:off x="3612283" y="4889671"/>
              <a:ext cx="561306" cy="537039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34289" tIns="34289" rIns="34289" bIns="34289" numCol="1" spcCol="38100" rtlCol="0" anchor="ctr">
              <a:spAutoFit/>
            </a:bodyPr>
            <a:lstStyle/>
            <a:p>
              <a:pPr defTabSz="68580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/>
                <a:t>  9</a:t>
              </a:r>
              <a:endParaRPr lang="en-US" sz="1350" dirty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82" name="Rectangle 33">
              <a:extLst>
                <a:ext uri="{FF2B5EF4-FFF2-40B4-BE49-F238E27FC236}">
                  <a16:creationId xmlns:a16="http://schemas.microsoft.com/office/drawing/2014/main" id="{16311620-7E62-EB4C-9A5A-4B86F250BB99}"/>
                </a:ext>
              </a:extLst>
            </p:cNvPr>
            <p:cNvSpPr/>
            <p:nvPr/>
          </p:nvSpPr>
          <p:spPr>
            <a:xfrm>
              <a:off x="3764552" y="5977443"/>
              <a:ext cx="138925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219075" algn="ctr">
                <a:spcBef>
                  <a:spcPts val="450"/>
                </a:spcBef>
                <a:buSzPct val="100000"/>
                <a:tabLst>
                  <a:tab pos="171450" algn="l"/>
                </a:tabLst>
                <a:defRPr sz="2400" b="1" spc="-5">
                  <a:latin typeface="Arial"/>
                  <a:ea typeface="Arial"/>
                  <a:cs typeface="Arial"/>
                  <a:sym typeface="Arial"/>
                </a:defRPr>
              </a:pPr>
              <a:r>
                <a:rPr lang="en-US" dirty="0" err="1"/>
                <a:t>Equipe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934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B8BCCCA9-438A-1B45-BF7F-1BF43A081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8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7AAD576-BD03-4282-99E5-C22FE9CB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Vídeo do </a:t>
            </a:r>
            <a:r>
              <a:rPr lang="pt-BR" b="1" dirty="0" err="1"/>
              <a:t>Pitch</a:t>
            </a:r>
            <a:r>
              <a:rPr lang="pt-BR" b="1" dirty="0"/>
              <a:t> usando o Deck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E766FE59-D9B5-485F-97B2-FF58775C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9209"/>
            <a:ext cx="8034903" cy="4880593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Fazer o upload dos vídeos dos </a:t>
            </a:r>
            <a:r>
              <a:rPr lang="pt-BR" sz="1800" dirty="0" err="1"/>
              <a:t>Pitches</a:t>
            </a:r>
            <a:r>
              <a:rPr lang="pt-BR" sz="1800" dirty="0"/>
              <a:t> no </a:t>
            </a:r>
            <a:r>
              <a:rPr lang="pt-BR" sz="1800" dirty="0">
                <a:hlinkClick r:id="rId3"/>
              </a:rPr>
              <a:t>Youtube</a:t>
            </a:r>
            <a:r>
              <a:rPr lang="pt-BR" sz="1800" dirty="0"/>
              <a:t> como vídeos </a:t>
            </a:r>
            <a:r>
              <a:rPr lang="pt-BR" sz="1800" b="1" dirty="0">
                <a:solidFill>
                  <a:srgbClr val="FF0000"/>
                </a:solidFill>
              </a:rPr>
              <a:t>não listados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/>
              <a:t>ou </a:t>
            </a:r>
            <a:r>
              <a:rPr lang="pt-BR" sz="1800" b="1" dirty="0">
                <a:solidFill>
                  <a:srgbClr val="FF0000"/>
                </a:solidFill>
              </a:rPr>
              <a:t>públicos</a:t>
            </a:r>
            <a:r>
              <a:rPr lang="pt-BR" sz="1800" dirty="0"/>
              <a:t>.</a:t>
            </a:r>
          </a:p>
          <a:p>
            <a:pPr lvl="1" algn="just"/>
            <a:r>
              <a:rPr lang="pt-BR" sz="1800" dirty="0" err="1"/>
              <a:t>Elevator</a:t>
            </a:r>
            <a:r>
              <a:rPr lang="pt-BR" sz="1800" dirty="0"/>
              <a:t> = máximo de 1 minuto</a:t>
            </a:r>
          </a:p>
          <a:p>
            <a:pPr lvl="1" algn="just"/>
            <a:r>
              <a:rPr lang="pt-BR" sz="1800" dirty="0"/>
              <a:t>Para Audiência = máximo de 4 minutos </a:t>
            </a:r>
          </a:p>
          <a:p>
            <a:pPr algn="just"/>
            <a:r>
              <a:rPr lang="pt-BR" sz="1800" dirty="0"/>
              <a:t>O </a:t>
            </a:r>
            <a:r>
              <a:rPr lang="pt-BR" sz="1800" b="1" dirty="0">
                <a:solidFill>
                  <a:srgbClr val="FF0000"/>
                </a:solidFill>
              </a:rPr>
              <a:t>nome dos vídeos </a:t>
            </a:r>
            <a:r>
              <a:rPr lang="pt-BR" sz="1800" dirty="0"/>
              <a:t>devem seguir o seguinte formato:</a:t>
            </a:r>
          </a:p>
          <a:p>
            <a:pPr lvl="1" algn="just"/>
            <a:r>
              <a:rPr lang="pt-BR" sz="1800" b="1" dirty="0"/>
              <a:t>PMI3817 ELEVATOR - SXX – Nome da startup</a:t>
            </a:r>
          </a:p>
          <a:p>
            <a:pPr lvl="1" algn="just"/>
            <a:r>
              <a:rPr lang="pt-BR" sz="1800" b="1" dirty="0"/>
              <a:t>PMI3817 AUDIENCIA - SXX – Nome da startup</a:t>
            </a:r>
          </a:p>
          <a:p>
            <a:pPr lvl="1" algn="just"/>
            <a:r>
              <a:rPr lang="pt-BR" sz="1800" dirty="0"/>
              <a:t>Sendo </a:t>
            </a:r>
            <a:r>
              <a:rPr lang="pt-BR" sz="1800" b="1" dirty="0"/>
              <a:t>XX</a:t>
            </a:r>
            <a:r>
              <a:rPr lang="pt-BR" sz="1800" dirty="0"/>
              <a:t> o número da startup</a:t>
            </a:r>
          </a:p>
          <a:p>
            <a:pPr algn="just"/>
            <a:r>
              <a:rPr lang="pt-BR" sz="1800" dirty="0"/>
              <a:t>Os links dos vídeos devem ser enviados no seguinte formulário </a:t>
            </a:r>
            <a:r>
              <a:rPr lang="pt-BR" sz="1800" b="1" dirty="0">
                <a:solidFill>
                  <a:srgbClr val="FF0000"/>
                </a:solidFill>
              </a:rPr>
              <a:t>até às 23:59 do dia 11/07 (terça-feira)</a:t>
            </a:r>
            <a:r>
              <a:rPr lang="pt-BR" sz="1800" dirty="0"/>
              <a:t>:</a:t>
            </a:r>
          </a:p>
          <a:p>
            <a:pPr lvl="1" algn="just"/>
            <a:r>
              <a:rPr lang="en-US" sz="1800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https://forms.gle/8K9qXRRR3LxxDsBn7</a:t>
            </a:r>
            <a:endParaRPr lang="pt-BR" sz="1800" dirty="0"/>
          </a:p>
          <a:p>
            <a:pPr algn="just"/>
            <a:r>
              <a:rPr lang="pt-BR" sz="1800" dirty="0"/>
              <a:t>Caso tenha dúvida no upload do vídeo</a:t>
            </a:r>
          </a:p>
          <a:p>
            <a:pPr lvl="1" algn="just"/>
            <a:r>
              <a:rPr lang="pt-BR" sz="1800" dirty="0">
                <a:hlinkClick r:id="rId5"/>
              </a:rPr>
              <a:t>Upload de vídeos no Youtube</a:t>
            </a:r>
            <a:r>
              <a:rPr lang="pt-BR" sz="1800" dirty="0"/>
              <a:t> </a:t>
            </a:r>
          </a:p>
          <a:p>
            <a:pPr marL="457200" lvl="1" indent="0" algn="just">
              <a:buNone/>
            </a:pPr>
            <a:r>
              <a:rPr lang="pt-BR" sz="1800" dirty="0"/>
              <a:t>(</a:t>
            </a:r>
            <a:r>
              <a:rPr lang="pt-BR" sz="1800" dirty="0">
                <a:hlinkClick r:id="rId5"/>
              </a:rPr>
              <a:t>https://www.youtube.com/watch?v=J6OFHAEXV_c&amp;ab_channel=SEaDUFSCar</a:t>
            </a:r>
            <a:r>
              <a:rPr lang="pt-BR" sz="1800" dirty="0"/>
              <a:t>)</a:t>
            </a:r>
          </a:p>
          <a:p>
            <a:pPr lvl="1" algn="just"/>
            <a:r>
              <a:rPr lang="pt-BR" sz="1800" dirty="0"/>
              <a:t>Ou mande mensagem para um dos monitores no WhatsApp.</a:t>
            </a:r>
          </a:p>
        </p:txBody>
      </p:sp>
    </p:spTree>
    <p:extLst>
      <p:ext uri="{BB962C8B-B14F-4D97-AF65-F5344CB8AC3E}">
        <p14:creationId xmlns:p14="http://schemas.microsoft.com/office/powerpoint/2010/main" val="36784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>
            <a:extLst>
              <a:ext uri="{FF2B5EF4-FFF2-40B4-BE49-F238E27FC236}">
                <a16:creationId xmlns:a16="http://schemas.microsoft.com/office/drawing/2014/main" id="{456CF43F-C04E-7941-A8C2-9B07F9B0C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7586D4-E008-7F4B-8764-ABEA938D1ED8}"/>
              </a:ext>
            </a:extLst>
          </p:cNvPr>
          <p:cNvSpPr txBox="1"/>
          <p:nvPr/>
        </p:nvSpPr>
        <p:spPr>
          <a:xfrm>
            <a:off x="773405" y="633935"/>
            <a:ext cx="759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3600" dirty="0"/>
              <a:t>Vídeos dos Pitches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7914FB-C783-0D4C-B18F-3079D5CB3CC6}"/>
              </a:ext>
            </a:extLst>
          </p:cNvPr>
          <p:cNvSpPr txBox="1"/>
          <p:nvPr/>
        </p:nvSpPr>
        <p:spPr>
          <a:xfrm>
            <a:off x="564268" y="2118046"/>
            <a:ext cx="470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LINK para o vídeo ELEVATOR PITCH: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9C6837-B5BA-6F4B-94B9-21E051668EF3}"/>
              </a:ext>
            </a:extLst>
          </p:cNvPr>
          <p:cNvSpPr txBox="1"/>
          <p:nvPr/>
        </p:nvSpPr>
        <p:spPr>
          <a:xfrm>
            <a:off x="4659971" y="2118046"/>
            <a:ext cx="384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B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D2657C-ED45-1C40-9AEB-B6D6209A60D2}"/>
              </a:ext>
            </a:extLst>
          </p:cNvPr>
          <p:cNvSpPr txBox="1"/>
          <p:nvPr/>
        </p:nvSpPr>
        <p:spPr>
          <a:xfrm>
            <a:off x="1363851" y="3793363"/>
            <a:ext cx="598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Colocar estes links também no formulário abaixo: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3CE37-BDBF-2A48-AB49-CF12E82FBEE8}"/>
              </a:ext>
            </a:extLst>
          </p:cNvPr>
          <p:cNvSpPr txBox="1"/>
          <p:nvPr/>
        </p:nvSpPr>
        <p:spPr>
          <a:xfrm>
            <a:off x="564267" y="2695305"/>
            <a:ext cx="442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>
                <a:solidFill>
                  <a:srgbClr val="FF0000"/>
                </a:solidFill>
              </a:rPr>
              <a:t>LINK para o vídeo PITCH para audiência: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EC495A-8DD7-AD46-AAE9-835DF6373720}"/>
              </a:ext>
            </a:extLst>
          </p:cNvPr>
          <p:cNvSpPr txBox="1"/>
          <p:nvPr/>
        </p:nvSpPr>
        <p:spPr>
          <a:xfrm>
            <a:off x="4902342" y="2701422"/>
            <a:ext cx="384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xxxxxxxx</a:t>
            </a:r>
            <a:endParaRPr lang="en-B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3FB17-6D24-FE92-1380-E39F4B7B7475}"/>
              </a:ext>
            </a:extLst>
          </p:cNvPr>
          <p:cNvSpPr txBox="1"/>
          <p:nvPr/>
        </p:nvSpPr>
        <p:spPr>
          <a:xfrm>
            <a:off x="2155787" y="4236092"/>
            <a:ext cx="4670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https://forms.gle/8K9qXRRR3LxxDsBn7</a:t>
            </a:r>
            <a:endParaRPr lang="en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14183</TotalTime>
  <Words>329</Words>
  <Application>Microsoft Macintosh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Verdana</vt:lpstr>
      <vt:lpstr>Apresentação em branco</vt:lpstr>
      <vt:lpstr>1_Apresentação em branco</vt:lpstr>
      <vt:lpstr>1_Custom Design</vt:lpstr>
      <vt:lpstr>Custom Design</vt:lpstr>
      <vt:lpstr>Nome da Startup</vt:lpstr>
      <vt:lpstr>PowerPoint Presentation</vt:lpstr>
      <vt:lpstr>PowerPoint Presentation</vt:lpstr>
      <vt:lpstr>Vídeo do Pitch usando o Deck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946</cp:revision>
  <dcterms:created xsi:type="dcterms:W3CDTF">2018-10-19T12:51:37Z</dcterms:created>
  <dcterms:modified xsi:type="dcterms:W3CDTF">2023-06-30T17:04:24Z</dcterms:modified>
</cp:coreProperties>
</file>