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</p:sldMasterIdLst>
  <p:sldIdLst>
    <p:sldId id="387" r:id="rId4"/>
    <p:sldId id="319" r:id="rId5"/>
    <p:sldId id="390" r:id="rId6"/>
    <p:sldId id="31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41C65-F9C3-4E96-BDC0-1B582532E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AA7827-E860-4654-B70C-3D0D43994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FA42B-0104-4EE7-9FD5-AA9CFB565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096E-DE4F-4072-AB10-2C24F82991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4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DA88F8-E575-4E26-BB0E-C705C4951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299934-0ABC-4B94-8A58-3F67F1D32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59AAA-6919-4922-BD15-8638C2F66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3D2F-0554-4DDC-B50F-2F2ADC78B2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70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C0EE3F-EEFC-4618-9F8D-E8042AA51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12F8BC-E7CC-4BF6-BE99-2A8C21F12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CADF0-32C8-4F3B-BEE0-9D66E50D7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AEA0-0BE1-4031-9ADF-00B2159D3F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46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CB5E9E-78D8-4D88-BC82-22510D6C3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F35524-76C0-442A-8508-DCEF17799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D5882-9B83-4B8F-8DB3-AE069DE51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6A045-9366-4909-AD78-C346D5DB82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73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5806FD-AFEF-4956-9210-45F958678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F3B50-E5B4-463D-8A26-6BEDAC003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7928A-C137-4C50-A552-57050C732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282-F38B-44A3-8CFF-080A90AE61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238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6D5BC1-2D31-4B48-8628-52BE0FF33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27AAD3-9E50-48C5-AD2B-B2F530B96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23F3A-9D81-4E32-B1DE-0C0CFC332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79F5-626B-4F62-A294-A0E9B717A9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982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48CDD-E787-4E95-8F67-AEFF298F2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04F69-195B-4D80-9048-1B46AA30F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DBD3B-4875-402F-A487-36469741F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E123-9B99-4DDD-8157-79699A9878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445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E11331-A216-430F-8322-31F9B75B1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8A8DA5-DCE4-4D2C-90BF-6D01E9A0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5B295B-2C39-4E2A-82B8-FDFD2855F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76E4-FF85-45A0-AC27-B692AEA78A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91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BB2F44-5A4D-4FE3-93A7-8AD8FF836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9D1FAA-1F90-4635-8B84-1EE23BCBB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F3B959-8AD4-4E19-8792-FA765BE29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7CC5-569C-4F1E-8333-6298798B5D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591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037627-901E-4EAE-9548-46D62DFD1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14385C-F1DB-4C03-9AA4-A8164F459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35438C-F614-4A61-B7BC-75F5F1C56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E84F-C05D-4518-87DF-EDA20E0AF5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36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22C68-00D9-4889-AD2E-C4BB69953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951AC-02DD-4361-9F41-5BDBD45CE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A25A1-D70D-467E-ACAA-23E7CFA66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517B-D127-4C3B-9067-6E44F83029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9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C4FC8-AF90-4EDD-85A5-752DA8D70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1D995-66AE-48CE-A689-FC309469A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4B752-031B-43D9-AA65-47D613404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F3E8-D035-4D56-A0DC-F902ECF750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283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A6417-1704-4715-97A6-B7669576A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5657E-A215-432B-AFE3-F9731CFC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3D389-93C6-4679-9255-6ECB4CBDA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33FE-44A6-4288-BB31-3528E9052F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97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AD432-66FE-4B31-BFD2-564961071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16FD5-5A1A-492E-9E77-F859D3EEB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F33A9-4440-4F6C-AD4B-935CA51E0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42CB-0A41-4B0B-9CC9-3852D7EB34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337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3F8BB-E375-4C46-A437-58BDCDDDD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CCB11-D4D2-493A-BA6F-A493F2346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54042-6144-4BD9-ABBC-14ABA04E7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90D8-E613-47A4-A1BD-39BEB20D75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17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A4811E-594A-47DD-ADEB-8ECBD5321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805033-7A50-4264-A8C6-85143B2BE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829551-B6E1-4FAF-8223-6860B4104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9BDF-302A-431B-894D-A2B686D125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6267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BB3F8-C49E-4F0A-960A-1CD5ED5B1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CDE80-83C2-4575-85FB-A32567608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867302-D02C-4389-98B3-AC490CEA1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AFEE-4A51-4358-9563-1155DD2396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6699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23020-1A26-4B75-A082-060D90BAF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FAD66-51F3-45B8-9235-0475574CB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6F07D-D680-4902-B87B-DBC1D1C6A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9C6F-870E-4348-995F-660F4DD358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9479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02AED-BE33-46FC-BE6F-7A5A1F1BA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753CBF-EACF-4BFE-A6A3-AA90C5F5B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421D9C-F9EE-4393-9A76-DEB16E28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A1CB-18E2-4AD6-8FAF-E67DBFB8AB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52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C3999-37C6-466C-AFA6-1904F2AC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12FE8-FFA7-43A1-A2C9-1D991D6E6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E155F-0A5D-4D72-B8C4-2AE9C27E0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4E53-B7BF-48E6-AC9B-D74A19BD4C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9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D969B-A5CB-4DE0-8F6A-5B300DADC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00F3B-37EE-4E77-8F07-28C0829ED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B3EFC-7EDD-4C7E-8F44-554FEED4C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4DFB-27F2-4A6A-B6B4-09B42CE4AF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98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5AD1C7-1C2E-42A3-95D7-E23306D43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F164CF-C909-4956-9261-81D5C5DB4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31880E-5546-4F00-B426-74B1CB14A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DDC3-D1BD-4B80-A589-9BBC484339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68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F51EB5-2EEE-41D2-B178-E8B2BC3A3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24173-09E7-4860-AFAD-13262B0CF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777BD-9D91-44D0-AB63-7A558F5DC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D60-22E0-4022-8D84-FFEB8969F6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03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5A35D9-94B6-4DF9-9D93-20BF8D436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77E68D-7850-49E9-B3BB-395847782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FBC33A-9FCA-40E0-A5EF-BE529A6C3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9EE7-FB5B-4863-89C3-B5D403093D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320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2486A8-6117-4AB4-A6DE-C620496F8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C2DBA4-C343-4551-8205-836F4EE20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F9057E-2721-4089-BC4C-E8E09CA53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74A0-684D-406D-9E6A-4E74533672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508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E7A35-3B72-43EA-835E-6626DC0EB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56BDB-5EEC-4C68-82F2-C90E85754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AD9B1-2B21-4ED2-ABD5-A668741D1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5B59-7B96-47F9-8F8B-3C9216BE09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1511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72D3D-16AC-4044-92C4-CED5A7E4E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ADCE-BB05-48F9-ADE8-A2E9D3E9B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D5A9E-E71B-4FB8-97CC-E3B5DA368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6630-D547-4697-9408-93349DAF16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901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5F4876-9B55-49CE-B732-9D4356136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BD4F9-72D3-47A7-BCEB-4B23B2C19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E4B91-3F12-4361-BDB2-4B6814806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DCCD-4B35-4697-BFA6-720AEC7013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593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78B88B-672A-4C54-8F58-C184DCEB6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8242CC-E1D6-4080-BD71-D8F5BC96B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2E5DF4-229A-4F22-A538-39F0D130B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3A375-DD12-4DE3-8227-DA4A78F780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4092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DFC27C-74F3-4F92-9F2A-3BD388DE5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080340-1229-452A-AE3A-7D4046D3E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800B2-355F-4AA2-8942-6DEEB0627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64BD-2757-4056-B735-D3A7F5464A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25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BB3F8-C49E-4F0A-960A-1CD5ED5B1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CDE80-83C2-4575-85FB-A32567608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867302-D02C-4389-98B3-AC490CEA1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AFEE-4A51-4358-9563-1155DD2396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086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BF095-D27B-401F-8DF3-E29040B75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8D801-F9CA-498E-865C-1647A55BF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B8053-91C9-4053-8A5B-022452B3A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5543-C569-4B64-ACA6-239D3A5DA7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16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6E6572-C815-4C9E-8324-800CBC4D6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F1E17F-4DC4-4C24-9224-FBFB90DBF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771929-F10A-4210-BE75-77B64A0C7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E773-E04C-447B-8AAB-F984AD340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56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435271-1593-4C12-8D7A-FDC3C2E98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9B37DC-C9E9-4ABD-A16D-FB82748F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34E64E-0FAA-478E-9DD1-A9C72923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72DE-6EF9-4CE0-AC3A-A1D3D78E29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74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0D5D34-3C49-43C4-A40F-213A970CB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C1227-09F9-4B67-912B-970BEEAAB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20953B-771D-4FAC-82B1-62F526AC7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70D4-27B6-4891-A24E-85FA56AE35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8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5E0DC-1601-445A-9EE7-C076DE8AF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48BB4-80C2-4E26-A424-F0B96F5AD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4DB58-AA30-4256-8239-3C0257F60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2453-4845-4F11-9E47-DFE73328DF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81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D2DB6-860B-4433-98B7-453AA2C1C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98476-B862-4831-9419-59ACCEC46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E19B7-98D7-4C46-934E-091DBC6F6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E3B7-38D6-447D-848A-12773F20A7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932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98DCD1-5A64-46C9-8FB0-BC8B958C9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94125A-86D0-475F-B4CD-CBE810735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CA88A-48F3-4345-8C8B-271DE175D1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713AC8-9174-4A79-A645-032615B1AC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7F4B6F-C773-46D6-9BD7-16446E290C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85F0C5-78AA-415F-A0A1-FE32DD66B8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581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495FE96-D6F0-48D9-AE0F-5A56F4AF7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EA4CA05-6034-4E7D-BCEF-13B3D3746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2A10DF1F-8729-4FD2-BBED-6576EC1065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DEC0DF0-52B2-4956-9920-FDF9C5ECE1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2DF1D26-DACB-4E21-B2CE-44965AA32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76BDA0-85DC-49ED-8B0A-D6CE1C88A7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8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EF0F7B-6833-405A-8468-8153A47F8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2116F99-D9C5-4D54-AEF3-1CC47B74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A1CFA4EF-AA3A-4381-9B22-12A1DA9D6C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D318E9C-AB17-4300-8ADA-F23955CEEE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485A92B7-486C-43AA-9E4C-BF22144BAB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D12D9D-E1E9-4632-AA2A-717ACCB563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3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06A9B81-5EA5-4B0E-A47A-B2206093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830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8A301F6A-964D-4B45-ADD4-D30B9A8D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00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>
            <a:extLst>
              <a:ext uri="{FF2B5EF4-FFF2-40B4-BE49-F238E27FC236}">
                <a16:creationId xmlns:a16="http://schemas.microsoft.com/office/drawing/2014/main" id="{90C6237B-0BE2-4F8B-A6FF-422F72B5BE1C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28600"/>
            <a:ext cx="1066800" cy="533400"/>
            <a:chOff x="-1" y="1"/>
            <a:chExt cx="19986" cy="19973"/>
          </a:xfrm>
        </p:grpSpPr>
        <p:sp>
          <p:nvSpPr>
            <p:cNvPr id="11281" name="Freeform 5">
              <a:extLst>
                <a:ext uri="{FF2B5EF4-FFF2-40B4-BE49-F238E27FC236}">
                  <a16:creationId xmlns:a16="http://schemas.microsoft.com/office/drawing/2014/main" id="{36DAA4E2-81B8-49B5-9EA4-9AA1677D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649 w 20000"/>
                <a:gd name="T1" fmla="*/ 0 h 20000"/>
                <a:gd name="T2" fmla="*/ 497 w 20000"/>
                <a:gd name="T3" fmla="*/ 1225 h 20000"/>
                <a:gd name="T4" fmla="*/ 351 w 20000"/>
                <a:gd name="T5" fmla="*/ 1225 h 20000"/>
                <a:gd name="T6" fmla="*/ 0 w 20000"/>
                <a:gd name="T7" fmla="*/ 1225 h 20000"/>
                <a:gd name="T8" fmla="*/ 146 w 20000"/>
                <a:gd name="T9" fmla="*/ 0 h 20000"/>
                <a:gd name="T10" fmla="*/ 649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2" name="Line 6">
              <a:extLst>
                <a:ext uri="{FF2B5EF4-FFF2-40B4-BE49-F238E27FC236}">
                  <a16:creationId xmlns:a16="http://schemas.microsoft.com/office/drawing/2014/main" id="{A9CBA89A-3F44-4467-A245-656E621BB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3" name="Line 7">
              <a:extLst>
                <a:ext uri="{FF2B5EF4-FFF2-40B4-BE49-F238E27FC236}">
                  <a16:creationId xmlns:a16="http://schemas.microsoft.com/office/drawing/2014/main" id="{A61AD341-CEF0-4646-8F9E-F2442709E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4" name="Line 8">
              <a:extLst>
                <a:ext uri="{FF2B5EF4-FFF2-40B4-BE49-F238E27FC236}">
                  <a16:creationId xmlns:a16="http://schemas.microsoft.com/office/drawing/2014/main" id="{1B376846-5C1B-43C1-B22B-E08828034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5" name="Line 9">
              <a:extLst>
                <a:ext uri="{FF2B5EF4-FFF2-40B4-BE49-F238E27FC236}">
                  <a16:creationId xmlns:a16="http://schemas.microsoft.com/office/drawing/2014/main" id="{7CBC0597-A718-408E-95E3-89AF64A74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6" name="Line 10">
              <a:extLst>
                <a:ext uri="{FF2B5EF4-FFF2-40B4-BE49-F238E27FC236}">
                  <a16:creationId xmlns:a16="http://schemas.microsoft.com/office/drawing/2014/main" id="{E824F31D-4B1E-4999-8448-48F0634C7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7" name="Line 11">
              <a:extLst>
                <a:ext uri="{FF2B5EF4-FFF2-40B4-BE49-F238E27FC236}">
                  <a16:creationId xmlns:a16="http://schemas.microsoft.com/office/drawing/2014/main" id="{A08FC10E-F75C-4E2F-9A56-565105278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8" name="Line 12">
              <a:extLst>
                <a:ext uri="{FF2B5EF4-FFF2-40B4-BE49-F238E27FC236}">
                  <a16:creationId xmlns:a16="http://schemas.microsoft.com/office/drawing/2014/main" id="{812AD8EC-845D-490B-AF86-A85BE95DD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9" name="Line 13">
              <a:extLst>
                <a:ext uri="{FF2B5EF4-FFF2-40B4-BE49-F238E27FC236}">
                  <a16:creationId xmlns:a16="http://schemas.microsoft.com/office/drawing/2014/main" id="{0873ABDE-FB61-4C57-9E76-C91A6802B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0" name="Line 14">
              <a:extLst>
                <a:ext uri="{FF2B5EF4-FFF2-40B4-BE49-F238E27FC236}">
                  <a16:creationId xmlns:a16="http://schemas.microsoft.com/office/drawing/2014/main" id="{6DF693C4-28ED-46E9-B145-48D340DB0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1" name="Line 15">
              <a:extLst>
                <a:ext uri="{FF2B5EF4-FFF2-40B4-BE49-F238E27FC236}">
                  <a16:creationId xmlns:a16="http://schemas.microsoft.com/office/drawing/2014/main" id="{A31FDC01-FA22-4166-9E0D-6945561E2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2" name="Line 16">
              <a:extLst>
                <a:ext uri="{FF2B5EF4-FFF2-40B4-BE49-F238E27FC236}">
                  <a16:creationId xmlns:a16="http://schemas.microsoft.com/office/drawing/2014/main" id="{4EBD6EEB-6E3A-4A44-AA1B-A5234CA3D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3" name="Arc 17">
              <a:extLst>
                <a:ext uri="{FF2B5EF4-FFF2-40B4-BE49-F238E27FC236}">
                  <a16:creationId xmlns:a16="http://schemas.microsoft.com/office/drawing/2014/main" id="{7ABFBE57-DB6E-4A9E-A22A-FC5C2678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4" name="Line 18">
              <a:extLst>
                <a:ext uri="{FF2B5EF4-FFF2-40B4-BE49-F238E27FC236}">
                  <a16:creationId xmlns:a16="http://schemas.microsoft.com/office/drawing/2014/main" id="{E1EEF868-C6DE-434E-BF3E-D5EF39994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5" name="Arc 19">
              <a:extLst>
                <a:ext uri="{FF2B5EF4-FFF2-40B4-BE49-F238E27FC236}">
                  <a16:creationId xmlns:a16="http://schemas.microsoft.com/office/drawing/2014/main" id="{EFB74066-0380-4647-8412-E0653EDFD2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6" name="Arc 20">
              <a:extLst>
                <a:ext uri="{FF2B5EF4-FFF2-40B4-BE49-F238E27FC236}">
                  <a16:creationId xmlns:a16="http://schemas.microsoft.com/office/drawing/2014/main" id="{E94C7E1F-27F4-454A-874E-8C1EA627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7" name="Line 21">
              <a:extLst>
                <a:ext uri="{FF2B5EF4-FFF2-40B4-BE49-F238E27FC236}">
                  <a16:creationId xmlns:a16="http://schemas.microsoft.com/office/drawing/2014/main" id="{C474C2C6-6A34-4221-A069-042EC2D1B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8" name="Arc 22">
              <a:extLst>
                <a:ext uri="{FF2B5EF4-FFF2-40B4-BE49-F238E27FC236}">
                  <a16:creationId xmlns:a16="http://schemas.microsoft.com/office/drawing/2014/main" id="{86B0CDDD-8F6A-44B8-AED7-36F7274F49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9" name="Line 23">
              <a:extLst>
                <a:ext uri="{FF2B5EF4-FFF2-40B4-BE49-F238E27FC236}">
                  <a16:creationId xmlns:a16="http://schemas.microsoft.com/office/drawing/2014/main" id="{974E20CD-AB74-4339-B34D-EF5402DDF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0" name="Line 24">
              <a:extLst>
                <a:ext uri="{FF2B5EF4-FFF2-40B4-BE49-F238E27FC236}">
                  <a16:creationId xmlns:a16="http://schemas.microsoft.com/office/drawing/2014/main" id="{35C15686-A978-4093-8390-55CE14DE2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1" name="Line 25">
              <a:extLst>
                <a:ext uri="{FF2B5EF4-FFF2-40B4-BE49-F238E27FC236}">
                  <a16:creationId xmlns:a16="http://schemas.microsoft.com/office/drawing/2014/main" id="{54119ECE-28D9-43E3-9D50-A38D34ACA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2" name="Arc 26">
              <a:extLst>
                <a:ext uri="{FF2B5EF4-FFF2-40B4-BE49-F238E27FC236}">
                  <a16:creationId xmlns:a16="http://schemas.microsoft.com/office/drawing/2014/main" id="{BA6F14C9-1052-47D2-A593-FFEB88A07E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3" name="Line 27">
              <a:extLst>
                <a:ext uri="{FF2B5EF4-FFF2-40B4-BE49-F238E27FC236}">
                  <a16:creationId xmlns:a16="http://schemas.microsoft.com/office/drawing/2014/main" id="{BBE9BFDC-AD24-4125-99CB-75DBFACDB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4" name="Line 28">
              <a:extLst>
                <a:ext uri="{FF2B5EF4-FFF2-40B4-BE49-F238E27FC236}">
                  <a16:creationId xmlns:a16="http://schemas.microsoft.com/office/drawing/2014/main" id="{4DC1A00F-A903-45DA-BF38-F76DCFC7C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305" name="Group 29">
              <a:extLst>
                <a:ext uri="{FF2B5EF4-FFF2-40B4-BE49-F238E27FC236}">
                  <a16:creationId xmlns:a16="http://schemas.microsoft.com/office/drawing/2014/main" id="{B75BE183-C8E7-4553-BFE9-595E7BFC6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11311" name="Arc 30">
                <a:extLst>
                  <a:ext uri="{FF2B5EF4-FFF2-40B4-BE49-F238E27FC236}">
                    <a16:creationId xmlns:a16="http://schemas.microsoft.com/office/drawing/2014/main" id="{A4D754E5-333C-4E5D-8C0A-0AADB068EC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6706 h 21600"/>
                  <a:gd name="T4" fmla="*/ 0 w 21600"/>
                  <a:gd name="T5" fmla="*/ 67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12" name="Arc 31">
                <a:extLst>
                  <a:ext uri="{FF2B5EF4-FFF2-40B4-BE49-F238E27FC236}">
                    <a16:creationId xmlns:a16="http://schemas.microsoft.com/office/drawing/2014/main" id="{599AF935-72AB-464C-8A5D-F113AA6090B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6706 h 21600"/>
                  <a:gd name="T4" fmla="*/ 0 w 21600"/>
                  <a:gd name="T5" fmla="*/ 67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306" name="Line 32">
              <a:extLst>
                <a:ext uri="{FF2B5EF4-FFF2-40B4-BE49-F238E27FC236}">
                  <a16:creationId xmlns:a16="http://schemas.microsoft.com/office/drawing/2014/main" id="{1D347D7F-A859-4596-A5F8-3A08127EB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7" name="Arc 33">
              <a:extLst>
                <a:ext uri="{FF2B5EF4-FFF2-40B4-BE49-F238E27FC236}">
                  <a16:creationId xmlns:a16="http://schemas.microsoft.com/office/drawing/2014/main" id="{533F6EB0-3663-4647-B49F-CAF98A17AD9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8" name="Line 34">
              <a:extLst>
                <a:ext uri="{FF2B5EF4-FFF2-40B4-BE49-F238E27FC236}">
                  <a16:creationId xmlns:a16="http://schemas.microsoft.com/office/drawing/2014/main" id="{5D6E0276-40EA-4929-A767-E81970728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9" name="Line 35">
              <a:extLst>
                <a:ext uri="{FF2B5EF4-FFF2-40B4-BE49-F238E27FC236}">
                  <a16:creationId xmlns:a16="http://schemas.microsoft.com/office/drawing/2014/main" id="{2DFF37ED-0924-42D5-8AD2-1B7FFE7DB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10" name="Line 36">
              <a:extLst>
                <a:ext uri="{FF2B5EF4-FFF2-40B4-BE49-F238E27FC236}">
                  <a16:creationId xmlns:a16="http://schemas.microsoft.com/office/drawing/2014/main" id="{EAC9808E-83D1-452C-9B07-4381E8C2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69" name="Rectangle 37">
            <a:extLst>
              <a:ext uri="{FF2B5EF4-FFF2-40B4-BE49-F238E27FC236}">
                <a16:creationId xmlns:a16="http://schemas.microsoft.com/office/drawing/2014/main" id="{AC5C67D6-11BA-4AB4-B3CE-0DD584D6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088" rIns="-23805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0" name="Rectangle 38">
            <a:extLst>
              <a:ext uri="{FF2B5EF4-FFF2-40B4-BE49-F238E27FC236}">
                <a16:creationId xmlns:a16="http://schemas.microsoft.com/office/drawing/2014/main" id="{36079A7E-1290-4C79-993D-26BB1CF07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838200"/>
            <a:ext cx="416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 Programa Interunidades de Pós-Graduação em Energia</a:t>
            </a:r>
          </a:p>
        </p:txBody>
      </p:sp>
      <p:sp>
        <p:nvSpPr>
          <p:cNvPr id="11271" name="Rectangle 39">
            <a:extLst>
              <a:ext uri="{FF2B5EF4-FFF2-40B4-BE49-F238E27FC236}">
                <a16:creationId xmlns:a16="http://schemas.microsoft.com/office/drawing/2014/main" id="{2FB4810D-1E4E-4548-BBFD-388CBAED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66800"/>
            <a:ext cx="304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-23805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    Instituto de Eletrotécnica e Energia - IEE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2" name="Rectangle 40">
            <a:extLst>
              <a:ext uri="{FF2B5EF4-FFF2-40B4-BE49-F238E27FC236}">
                <a16:creationId xmlns:a16="http://schemas.microsoft.com/office/drawing/2014/main" id="{F1B7D132-AC8E-47D5-9801-B052CD3BC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95400"/>
            <a:ext cx="3124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088" rIns="-238050" bIns="38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Prof. Célio Bermann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3" name="Text Box 41">
            <a:extLst>
              <a:ext uri="{FF2B5EF4-FFF2-40B4-BE49-F238E27FC236}">
                <a16:creationId xmlns:a16="http://schemas.microsoft.com/office/drawing/2014/main" id="{FEDA85F0-65D4-4684-AB5F-715E7598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11274" name="Object 42">
            <a:extLst>
              <a:ext uri="{FF2B5EF4-FFF2-40B4-BE49-F238E27FC236}">
                <a16:creationId xmlns:a16="http://schemas.microsoft.com/office/drawing/2014/main" id="{611F5C6A-BBDC-4AFB-B1F5-18564202E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71450"/>
          <a:ext cx="9182100" cy="712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4" imgW="3500000" imgH="2623696" progId="PowerPoint.Slide.8">
                  <p:embed/>
                </p:oleObj>
              </mc:Choice>
              <mc:Fallback>
                <p:oleObj name="Slide" r:id="rId4" imgW="3500000" imgH="2623696" progId="PowerPoint.Slide.8">
                  <p:embed/>
                  <p:pic>
                    <p:nvPicPr>
                      <p:cNvPr id="11274" name="Object 42">
                        <a:extLst>
                          <a:ext uri="{FF2B5EF4-FFF2-40B4-BE49-F238E27FC236}">
                            <a16:creationId xmlns:a16="http://schemas.microsoft.com/office/drawing/2014/main" id="{611F5C6A-BBDC-4AFB-B1F5-18564202E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182100" cy="712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78">
            <a:extLst>
              <a:ext uri="{FF2B5EF4-FFF2-40B4-BE49-F238E27FC236}">
                <a16:creationId xmlns:a16="http://schemas.microsoft.com/office/drawing/2014/main" id="{62BA2A11-D767-4581-912C-6F4AA42D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981075"/>
            <a:ext cx="385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Instituto de Energia e Ambiente - IEE</a:t>
            </a:r>
          </a:p>
        </p:txBody>
      </p:sp>
      <p:sp>
        <p:nvSpPr>
          <p:cNvPr id="11276" name="Text Box 80">
            <a:extLst>
              <a:ext uri="{FF2B5EF4-FFF2-40B4-BE49-F238E27FC236}">
                <a16:creationId xmlns:a16="http://schemas.microsoft.com/office/drawing/2014/main" id="{E0DF205C-A02C-477D-98BD-59F1A8DB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96975"/>
            <a:ext cx="40671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Universidade de São Paulo - USP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Prof. Célio Bermann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77" name="Picture 2" descr="http://200.144.182.130/iee/sites/default/files/logo_iee_usp.gif">
            <a:extLst>
              <a:ext uri="{FF2B5EF4-FFF2-40B4-BE49-F238E27FC236}">
                <a16:creationId xmlns:a16="http://schemas.microsoft.com/office/drawing/2014/main" id="{8139A7D8-94D9-45E7-BA49-87E81458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72728"/>
          <a:stretch>
            <a:fillRect/>
          </a:stretch>
        </p:blipFill>
        <p:spPr bwMode="auto">
          <a:xfrm>
            <a:off x="8029575" y="25400"/>
            <a:ext cx="911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CaixaDeTexto 1">
            <a:extLst>
              <a:ext uri="{FF2B5EF4-FFF2-40B4-BE49-F238E27FC236}">
                <a16:creationId xmlns:a16="http://schemas.microsoft.com/office/drawing/2014/main" id="{B535661A-EA8F-4DE1-AEFA-F29BC1517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863850"/>
            <a:ext cx="837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8a. aula: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Energia Nuclear 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9" name="Retângulo 4">
            <a:extLst>
              <a:ext uri="{FF2B5EF4-FFF2-40B4-BE49-F238E27FC236}">
                <a16:creationId xmlns:a16="http://schemas.microsoft.com/office/drawing/2014/main" id="{99F6F3F2-5C9F-4DB3-A34E-BBE0F5BE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2006600"/>
            <a:ext cx="6380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 5002 – Recursos e Oferta de Energia</a:t>
            </a:r>
          </a:p>
        </p:txBody>
      </p:sp>
      <p:sp>
        <p:nvSpPr>
          <p:cNvPr id="11280" name="Text Box 81">
            <a:extLst>
              <a:ext uri="{FF2B5EF4-FFF2-40B4-BE49-F238E27FC236}">
                <a16:creationId xmlns:a16="http://schemas.microsoft.com/office/drawing/2014/main" id="{A6E20321-747D-44EC-8592-419815043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375025"/>
            <a:ext cx="7956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Figura: características dos reatores para geração elétrica PWR/BWR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Simulação da emissão de radioisótopos após a explosão do reator 4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800" b="1" dirty="0">
                <a:solidFill>
                  <a:srgbClr val="000000"/>
                </a:solidFill>
              </a:rPr>
              <a:t>  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</a:t>
            </a:r>
            <a:r>
              <a:rPr lang="pt-BR" altLang="pt-BR" sz="1800" b="1" dirty="0">
                <a:solidFill>
                  <a:srgbClr val="000000"/>
                </a:solidFill>
              </a:rPr>
              <a:t>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Usina de Chernobyl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C5B71AE-0EFA-4C02-837D-FB8EC48D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970D4-27B6-4891-A24E-85FA56AE35A5}" type="slidenum">
              <a:rPr kumimoji="0" lang="pt-BR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essurizedWaterReactor">
            <a:extLst>
              <a:ext uri="{FF2B5EF4-FFF2-40B4-BE49-F238E27FC236}">
                <a16:creationId xmlns:a16="http://schemas.microsoft.com/office/drawing/2014/main" id="{C5DF2F10-2E7B-4F4B-A9DE-7B24C4975EA1}"/>
              </a:ext>
            </a:extLst>
          </p:cNvPr>
          <p:cNvPicPr>
            <a:picLocks noGrp="1"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04813"/>
            <a:ext cx="58483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 descr="BoilingWaterReactor">
            <a:extLst>
              <a:ext uri="{FF2B5EF4-FFF2-40B4-BE49-F238E27FC236}">
                <a16:creationId xmlns:a16="http://schemas.microsoft.com/office/drawing/2014/main" id="{D17C48DA-3B0D-49B0-AF9F-DB0743D8833E}"/>
              </a:ext>
            </a:extLst>
          </p:cNvPr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5915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ixaDeTexto 7">
            <a:extLst>
              <a:ext uri="{FF2B5EF4-FFF2-40B4-BE49-F238E27FC236}">
                <a16:creationId xmlns:a16="http://schemas.microsoft.com/office/drawing/2014/main" id="{1F07CB34-CAC9-4F3D-A22B-0FE77F751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2131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PWR</a:t>
            </a:r>
          </a:p>
        </p:txBody>
      </p:sp>
      <p:sp>
        <p:nvSpPr>
          <p:cNvPr id="33797" name="CaixaDeTexto 8">
            <a:extLst>
              <a:ext uri="{FF2B5EF4-FFF2-40B4-BE49-F238E27FC236}">
                <a16:creationId xmlns:a16="http://schemas.microsoft.com/office/drawing/2014/main" id="{31329B2F-D796-453D-BBC8-E034F49A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8175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BWR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DC32417-4FFA-4645-BFAD-3BDCBC0F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819" y="6453187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AAFEE-4A51-4358-9563-1155DD239679}" type="slidenum">
              <a:rPr kumimoji="0" lang="pt-BR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0" name="Group 2">
            <a:extLst>
              <a:ext uri="{FF2B5EF4-FFF2-40B4-BE49-F238E27FC236}">
                <a16:creationId xmlns:a16="http://schemas.microsoft.com/office/drawing/2014/main" id="{DA580521-0D10-4242-83B0-9CD00EFBC33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50" y="1989138"/>
          <a:ext cx="8496300" cy="439737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de Reator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Combust.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Refrigerante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pt-BR" sz="15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</a:t>
                      </a: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2704" name="Group 16">
            <a:extLst>
              <a:ext uri="{FF2B5EF4-FFF2-40B4-BE49-F238E27FC236}">
                <a16:creationId xmlns:a16="http://schemas.microsoft.com/office/drawing/2014/main" id="{972802CB-732C-4B36-9C1C-0D6A6C47640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23850" y="2420938"/>
          <a:ext cx="8496300" cy="1150937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 Breeder Reactors</a:t>
                      </a: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FBR ou LMFR                              (</a:t>
                      </a:r>
                      <a:r>
                        <a:rPr kumimoji="0" lang="pt-P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 Regeneradores Rápidos</a:t>
                      </a:r>
                      <a:r>
                        <a:rPr kumimoji="0" 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PuO</a:t>
                      </a:r>
                      <a:r>
                        <a:rPr kumimoji="0" 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+ UO</a:t>
                      </a:r>
                      <a:r>
                        <a:rPr kumimoji="0" 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sódio líquido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Reactor Bolshoy Moshchnosty Kanalny</a:t>
                      </a:r>
                      <a:r>
                        <a:rPr kumimoji="0" 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RBMK </a:t>
                      </a: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PuO</a:t>
                      </a:r>
                      <a:r>
                        <a:rPr kumimoji="0" 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+ UO</a:t>
                      </a:r>
                      <a:r>
                        <a:rPr kumimoji="0" 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água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grafite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724" name="AutoShape 36">
            <a:extLst>
              <a:ext uri="{FF2B5EF4-FFF2-40B4-BE49-F238E27FC236}">
                <a16:creationId xmlns:a16="http://schemas.microsoft.com/office/drawing/2014/main" id="{21FF1D3F-30BA-4D0A-A9B2-BBC215C1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412875"/>
            <a:ext cx="2160588" cy="647700"/>
          </a:xfrm>
          <a:prstGeom prst="wedgeRectCallout">
            <a:avLst>
              <a:gd name="adj1" fmla="val -50880"/>
              <a:gd name="adj2" fmla="val 1458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800" b="1">
                <a:latin typeface="Arial" panose="020B0604020202020204" pitchFamily="34" charset="0"/>
              </a:rPr>
              <a:t>MOX</a:t>
            </a:r>
            <a:r>
              <a:rPr lang="es-ES" altLang="pt-BR" sz="1800">
                <a:latin typeface="Arial" panose="020B0604020202020204" pitchFamily="34" charset="0"/>
              </a:rPr>
              <a:t>: Mixed OXide</a:t>
            </a:r>
            <a:r>
              <a:rPr lang="pt-BR" altLang="pt-BR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35% - 48% Pu239</a:t>
            </a:r>
          </a:p>
        </p:txBody>
      </p:sp>
      <p:sp>
        <p:nvSpPr>
          <p:cNvPr id="34853" name="Text Box 38">
            <a:extLst>
              <a:ext uri="{FF2B5EF4-FFF2-40B4-BE49-F238E27FC236}">
                <a16:creationId xmlns:a16="http://schemas.microsoft.com/office/drawing/2014/main" id="{9BE88B85-02BA-4921-8EC2-195F82C4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2492375"/>
            <a:ext cx="431800" cy="298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500" b="1"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242728" name="Text Box 40">
            <a:extLst>
              <a:ext uri="{FF2B5EF4-FFF2-40B4-BE49-F238E27FC236}">
                <a16:creationId xmlns:a16="http://schemas.microsoft.com/office/drawing/2014/main" id="{B1F103BD-3E2F-4E58-BBCA-29A5D96F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48188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>
                <a:latin typeface="Arial" panose="020B0604020202020204" pitchFamily="34" charset="0"/>
              </a:rPr>
              <a:t>238U(nêutrons, radiação gama) → 239U(beta) → 239Np(beta) → 239Pu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4855" name="Text Box 41">
            <a:extLst>
              <a:ext uri="{FF2B5EF4-FFF2-40B4-BE49-F238E27FC236}">
                <a16:creationId xmlns:a16="http://schemas.microsoft.com/office/drawing/2014/main" id="{BE470348-B800-4A10-B400-928CC110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0"/>
            <a:ext cx="5219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                 </a:t>
            </a:r>
            <a:r>
              <a:rPr lang="pt-BR" altLang="pt-BR" sz="1600" b="1" u="sng">
                <a:latin typeface="Arial" panose="020B0604020202020204" pitchFamily="34" charset="0"/>
              </a:rPr>
              <a:t>                               Aspectos Tecnológicos</a:t>
            </a:r>
          </a:p>
        </p:txBody>
      </p:sp>
      <p:sp>
        <p:nvSpPr>
          <p:cNvPr id="10" name="AutoShape 37">
            <a:extLst>
              <a:ext uri="{FF2B5EF4-FFF2-40B4-BE49-F238E27FC236}">
                <a16:creationId xmlns:a16="http://schemas.microsoft.com/office/drawing/2014/main" id="{5ED8C8EF-A338-4D3B-B183-48C13771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4032250" cy="1225550"/>
          </a:xfrm>
          <a:prstGeom prst="wedgeRectCallout">
            <a:avLst>
              <a:gd name="adj1" fmla="val -43856"/>
              <a:gd name="adj2" fmla="val 8069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A50021"/>
                </a:solidFill>
                <a:latin typeface="Arial" panose="020B0604020202020204" pitchFamily="34" charset="0"/>
              </a:rPr>
              <a:t>Combinação de Risco: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b="1">
                <a:latin typeface="Arial" panose="020B0604020202020204" pitchFamily="34" charset="0"/>
              </a:rPr>
              <a:t>Plutônio</a:t>
            </a:r>
            <a:r>
              <a:rPr lang="pt-BR" altLang="pt-BR" sz="1500">
                <a:latin typeface="Arial" panose="020B0604020202020204" pitchFamily="34" charset="0"/>
              </a:rPr>
              <a:t> (explosão nuclear) + </a:t>
            </a:r>
            <a:r>
              <a:rPr lang="pt-BR" altLang="pt-BR" sz="1500" b="1">
                <a:latin typeface="Arial" panose="020B0604020202020204" pitchFamily="34" charset="0"/>
              </a:rPr>
              <a:t>Sódio líquido</a:t>
            </a:r>
            <a:r>
              <a:rPr lang="pt-BR" altLang="pt-BR" sz="1500">
                <a:latin typeface="Arial" panose="020B0604020202020204" pitchFamily="34" charset="0"/>
              </a:rPr>
              <a:t> (reação explosiva c/ água a alta temp.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>
                <a:latin typeface="Arial" panose="020B0604020202020204" pitchFamily="34" charset="0"/>
              </a:rPr>
              <a:t> e altamente inflamável no ar livre) + </a:t>
            </a:r>
            <a:r>
              <a:rPr lang="pt-BR" altLang="pt-BR" sz="1500" b="1">
                <a:latin typeface="Arial" panose="020B0604020202020204" pitchFamily="34" charset="0"/>
              </a:rPr>
              <a:t>Água a altas temperaturas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AC7A856F-1CE6-46B9-8249-E84D30FB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2516188"/>
            <a:ext cx="431800" cy="298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5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" name="Texto explicativo em seta para cima 1">
            <a:extLst>
              <a:ext uri="{FF2B5EF4-FFF2-40B4-BE49-F238E27FC236}">
                <a16:creationId xmlns:a16="http://schemas.microsoft.com/office/drawing/2014/main" id="{8B82FAB6-D56C-4BA8-9EB9-B9CBA36A8905}"/>
              </a:ext>
            </a:extLst>
          </p:cNvPr>
          <p:cNvSpPr/>
          <p:nvPr/>
        </p:nvSpPr>
        <p:spPr>
          <a:xfrm>
            <a:off x="1187450" y="3635375"/>
            <a:ext cx="1223963" cy="720725"/>
          </a:xfrm>
          <a:prstGeom prst="upArrow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Usina de Chernobyl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id="{CE3FB376-A7D1-43C4-932E-DAE84928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496300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E23A905-3669-41B8-9C54-0CCAADD4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58FA-4F02-4A91-943F-CBCF55A0B011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4" grpId="0" animBg="1"/>
      <p:bldP spid="242728" grpId="0"/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: movie">
            <a:extLst>
              <a:ext uri="{FF2B5EF4-FFF2-40B4-BE49-F238E27FC236}">
                <a16:creationId xmlns:a16="http://schemas.microsoft.com/office/drawing/2014/main" id="{A0892A0C-73B0-4630-A690-2F62B9D26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6550"/>
            <a:ext cx="7345362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1AC21A58-EB8E-4FCE-9783-D39BBAD2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76975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Simulação do movimento de partículas contendo radioisótopos lançados na atmosfera pelo acidente da Usina Chernobyl no período 26/04 - 07/05 de 1986 (Fonte: IRSN, 2006) 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CC231162-9690-4F19-8A7F-8B76B5368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0"/>
            <a:ext cx="521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</a:t>
            </a:r>
            <a:r>
              <a:rPr kumimoji="0" lang="pt-BR" altLang="pt-BR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Aspectos sócio-ambientais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C90207-24E4-452D-A3F6-D669B1E0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4008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EA1CB-18E2-4AD6-8FAF-E67DBFB8AB9E}" type="slidenum">
              <a:rPr kumimoji="0" lang="pt-BR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257</Words>
  <Application>Microsoft Office PowerPoint</Application>
  <PresentationFormat>Apresentação na tela (4:3)</PresentationFormat>
  <Paragraphs>48</Paragraphs>
  <Slides>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Humanst521 BT</vt:lpstr>
      <vt:lpstr>Times New Roman</vt:lpstr>
      <vt:lpstr>Design padrão</vt:lpstr>
      <vt:lpstr>2_Estrutura padrão</vt:lpstr>
      <vt:lpstr>Estrutura padrão</vt:lpstr>
      <vt:lpstr>Slide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Célio Bermann</dc:creator>
  <cp:lastModifiedBy>Célio Bermann</cp:lastModifiedBy>
  <cp:revision>2</cp:revision>
  <dcterms:created xsi:type="dcterms:W3CDTF">2025-08-16T15:21:31Z</dcterms:created>
  <dcterms:modified xsi:type="dcterms:W3CDTF">2025-08-16T15:33:06Z</dcterms:modified>
</cp:coreProperties>
</file>