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9" r:id="rId2"/>
    <p:sldId id="256" r:id="rId3"/>
    <p:sldId id="258" r:id="rId4"/>
    <p:sldId id="260" r:id="rId5"/>
    <p:sldId id="261" r:id="rId6"/>
    <p:sldId id="262" r:id="rId7"/>
    <p:sldId id="268"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00EB6605-0AFD-4DE3-86DD-FB9F16ED775C}">
          <p14:sldIdLst>
            <p14:sldId id="259"/>
            <p14:sldId id="256"/>
            <p14:sldId id="258"/>
            <p14:sldId id="260"/>
            <p14:sldId id="261"/>
            <p14:sldId id="262"/>
            <p14:sldId id="268"/>
            <p14:sldId id="263"/>
            <p14:sldId id="264"/>
            <p14:sldId id="265"/>
            <p14:sldId id="266"/>
            <p14:sldId id="267"/>
            <p14:sldId id="269"/>
            <p14:sldId id="270"/>
            <p14:sldId id="271"/>
            <p14:sldId id="272"/>
            <p14:sldId id="273"/>
            <p14:sldId id="274"/>
            <p14:sldId id="275"/>
            <p14:sldId id="276"/>
            <p14:sldId id="277"/>
            <p14:sldId id="278"/>
            <p14:sldId id="279"/>
            <p14:sldId id="280"/>
            <p14:sldId id="281"/>
          </p14:sldIdLst>
        </p14:section>
        <p14:section name="Seção sem Título" id="{BE03876C-A9BB-431A-81FB-C30EE3941C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9" autoAdjust="0"/>
    <p:restoredTop sz="94660"/>
  </p:normalViewPr>
  <p:slideViewPr>
    <p:cSldViewPr>
      <p:cViewPr varScale="1">
        <p:scale>
          <a:sx n="74" d="100"/>
          <a:sy n="74" d="100"/>
        </p:scale>
        <p:origin x="-139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D5F2B-9735-4D1E-8C12-0488CC72F445}" type="datetimeFigureOut">
              <a:rPr lang="pt-BR" smtClean="0"/>
              <a:t>06/11/2014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B84A3-F119-497D-A7B9-F899891F5A7F}" type="slidenum">
              <a:rPr lang="pt-BR" smtClean="0"/>
              <a:t>‹nº›</a:t>
            </a:fld>
            <a:endParaRPr lang="pt-BR"/>
          </a:p>
        </p:txBody>
      </p:sp>
    </p:spTree>
    <p:extLst>
      <p:ext uri="{BB962C8B-B14F-4D97-AF65-F5344CB8AC3E}">
        <p14:creationId xmlns:p14="http://schemas.microsoft.com/office/powerpoint/2010/main" val="277073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3AB84A3-F119-497D-A7B9-F899891F5A7F}" type="slidenum">
              <a:rPr lang="pt-BR" smtClean="0"/>
              <a:t>2</a:t>
            </a:fld>
            <a:endParaRPr lang="pt-BR"/>
          </a:p>
        </p:txBody>
      </p:sp>
    </p:spTree>
    <p:extLst>
      <p:ext uri="{BB962C8B-B14F-4D97-AF65-F5344CB8AC3E}">
        <p14:creationId xmlns:p14="http://schemas.microsoft.com/office/powerpoint/2010/main" val="702237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pt-BR" smtClean="0"/>
              <a:t>Clique para editar o título mestre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C4E75-25B0-4F80-9BF3-7AD73E0940F6}" type="datetimeFigureOut">
              <a:rPr lang="pt-BR" smtClean="0"/>
              <a:t>06/11/2014</a:t>
            </a:fld>
            <a:endParaRPr lang="pt-BR"/>
          </a:p>
        </p:txBody>
      </p:sp>
      <p:sp>
        <p:nvSpPr>
          <p:cNvPr id="5" name="Footer Placeholder 4"/>
          <p:cNvSpPr>
            <a:spLocks noGrp="1"/>
          </p:cNvSpPr>
          <p:nvPr>
            <p:ph type="ftr" sz="quarter" idx="11"/>
          </p:nvPr>
        </p:nvSpPr>
        <p:spPr>
          <a:xfrm>
            <a:off x="1174044" y="5357592"/>
            <a:ext cx="5034845" cy="365125"/>
          </a:xfrm>
        </p:spPr>
        <p:txBody>
          <a:bodyPr/>
          <a:lstStyle/>
          <a:p>
            <a:endParaRPr lang="pt-B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F28867-B3A1-46A2-B8DF-228E5596D23E}"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D0C4E75-25B0-4F80-9BF3-7AD73E0940F6}" type="datetimeFigureOut">
              <a:rPr lang="pt-BR" smtClean="0"/>
              <a:t>06/11/2014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F28867-B3A1-46A2-B8DF-228E5596D23E}"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D0C4E75-25B0-4F80-9BF3-7AD73E0940F6}" type="datetimeFigureOut">
              <a:rPr lang="pt-BR" smtClean="0"/>
              <a:t>06/11/2014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F28867-B3A1-46A2-B8DF-228E5596D23E}"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D0C4E75-25B0-4F80-9BF3-7AD73E0940F6}" type="datetimeFigureOut">
              <a:rPr lang="pt-BR" smtClean="0"/>
              <a:t>06/11/2014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F28867-B3A1-46A2-B8DF-228E5596D23E}"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D0C4E75-25B0-4F80-9BF3-7AD73E0940F6}" type="datetimeFigureOut">
              <a:rPr lang="pt-BR" smtClean="0"/>
              <a:t>06/11/2014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F28867-B3A1-46A2-B8DF-228E5596D23E}"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DD0C4E75-25B0-4F80-9BF3-7AD73E0940F6}" type="datetimeFigureOut">
              <a:rPr lang="pt-BR" smtClean="0"/>
              <a:t>06/11/2014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F28867-B3A1-46A2-B8DF-228E5596D23E}" type="slidenum">
              <a:rPr lang="pt-BR" smtClean="0"/>
              <a:t>‹nº›</a:t>
            </a:fld>
            <a:endParaRPr lang="pt-BR"/>
          </a:p>
        </p:txBody>
      </p:sp>
      <p:sp>
        <p:nvSpPr>
          <p:cNvPr id="9" name="Content Placeholder 8"/>
          <p:cNvSpPr>
            <a:spLocks noGrp="1"/>
          </p:cNvSpPr>
          <p:nvPr>
            <p:ph sz="quarter" idx="13"/>
          </p:nvPr>
        </p:nvSpPr>
        <p:spPr>
          <a:xfrm>
            <a:off x="1298448" y="2121407"/>
            <a:ext cx="3200400" cy="360273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DD0C4E75-25B0-4F80-9BF3-7AD73E0940F6}" type="datetimeFigureOut">
              <a:rPr lang="pt-BR" smtClean="0"/>
              <a:t>06/11/2014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BF28867-B3A1-46A2-B8DF-228E5596D23E}" type="slidenum">
              <a:rPr lang="pt-BR" smtClean="0"/>
              <a:t>‹nº›</a:t>
            </a:fld>
            <a:endParaRPr lang="pt-BR"/>
          </a:p>
        </p:txBody>
      </p:sp>
      <p:sp>
        <p:nvSpPr>
          <p:cNvPr id="11" name="Content Placeholder 10"/>
          <p:cNvSpPr>
            <a:spLocks noGrp="1"/>
          </p:cNvSpPr>
          <p:nvPr>
            <p:ph sz="quarter" idx="13"/>
          </p:nvPr>
        </p:nvSpPr>
        <p:spPr>
          <a:xfrm>
            <a:off x="1298448" y="2944368"/>
            <a:ext cx="3227832" cy="277977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DD0C4E75-25B0-4F80-9BF3-7AD73E0940F6}" type="datetimeFigureOut">
              <a:rPr lang="pt-BR" smtClean="0"/>
              <a:t>06/11/2014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BF28867-B3A1-46A2-B8DF-228E5596D23E}"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C4E75-25B0-4F80-9BF3-7AD73E0940F6}" type="datetimeFigureOut">
              <a:rPr lang="pt-BR" smtClean="0"/>
              <a:t>06/11/2014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BF28867-B3A1-46A2-B8DF-228E5596D23E}"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pt-BR" smtClean="0"/>
              <a:t>Clique para editar o título mestre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rot="60000">
            <a:off x="6341698" y="5885672"/>
            <a:ext cx="1213821" cy="365125"/>
          </a:xfrm>
        </p:spPr>
        <p:txBody>
          <a:bodyPr/>
          <a:lstStyle/>
          <a:p>
            <a:fld id="{DD0C4E75-25B0-4F80-9BF3-7AD73E0940F6}" type="datetimeFigureOut">
              <a:rPr lang="pt-BR" smtClean="0"/>
              <a:t>06/11/2014</a:t>
            </a:fld>
            <a:endParaRPr lang="pt-BR"/>
          </a:p>
        </p:txBody>
      </p:sp>
      <p:sp>
        <p:nvSpPr>
          <p:cNvPr id="6" name="Footer Placeholder 5"/>
          <p:cNvSpPr>
            <a:spLocks noGrp="1"/>
          </p:cNvSpPr>
          <p:nvPr>
            <p:ph type="ftr" sz="quarter" idx="11"/>
          </p:nvPr>
        </p:nvSpPr>
        <p:spPr>
          <a:xfrm rot="-60000">
            <a:off x="914554" y="5829261"/>
            <a:ext cx="3522607" cy="365125"/>
          </a:xfrm>
        </p:spPr>
        <p:txBody>
          <a:bodyPr/>
          <a:lstStyle/>
          <a:p>
            <a:endParaRPr lang="pt-BR"/>
          </a:p>
        </p:txBody>
      </p:sp>
      <p:sp>
        <p:nvSpPr>
          <p:cNvPr id="7" name="Slide Number Placeholder 6"/>
          <p:cNvSpPr>
            <a:spLocks noGrp="1"/>
          </p:cNvSpPr>
          <p:nvPr>
            <p:ph type="sldNum" sz="quarter" idx="12"/>
          </p:nvPr>
        </p:nvSpPr>
        <p:spPr>
          <a:xfrm rot="60000">
            <a:off x="7557313" y="5896961"/>
            <a:ext cx="554023" cy="365125"/>
          </a:xfrm>
        </p:spPr>
        <p:txBody>
          <a:bodyPr/>
          <a:lstStyle/>
          <a:p>
            <a:fld id="{0BF28867-B3A1-46A2-B8DF-228E5596D23E}"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rot="60000">
            <a:off x="6345936" y="5888737"/>
            <a:ext cx="1213821" cy="365125"/>
          </a:xfrm>
        </p:spPr>
        <p:txBody>
          <a:bodyPr/>
          <a:lstStyle/>
          <a:p>
            <a:fld id="{DD0C4E75-25B0-4F80-9BF3-7AD73E0940F6}" type="datetimeFigureOut">
              <a:rPr lang="pt-BR" smtClean="0"/>
              <a:t>06/11/2014</a:t>
            </a:fld>
            <a:endParaRPr lang="pt-BR"/>
          </a:p>
        </p:txBody>
      </p:sp>
      <p:sp>
        <p:nvSpPr>
          <p:cNvPr id="6" name="Footer Placeholder 5"/>
          <p:cNvSpPr>
            <a:spLocks noGrp="1"/>
          </p:cNvSpPr>
          <p:nvPr>
            <p:ph type="ftr" sz="quarter" idx="11"/>
          </p:nvPr>
        </p:nvSpPr>
        <p:spPr>
          <a:xfrm rot="-60000">
            <a:off x="914569" y="5831037"/>
            <a:ext cx="3319043" cy="365125"/>
          </a:xfrm>
        </p:spPr>
        <p:txBody>
          <a:bodyPr/>
          <a:lstStyle/>
          <a:p>
            <a:endParaRPr lang="pt-BR"/>
          </a:p>
        </p:txBody>
      </p:sp>
      <p:sp>
        <p:nvSpPr>
          <p:cNvPr id="7" name="Slide Number Placeholder 6"/>
          <p:cNvSpPr>
            <a:spLocks noGrp="1"/>
          </p:cNvSpPr>
          <p:nvPr>
            <p:ph type="sldNum" sz="quarter" idx="12"/>
          </p:nvPr>
        </p:nvSpPr>
        <p:spPr>
          <a:xfrm rot="60000">
            <a:off x="7562089" y="5900026"/>
            <a:ext cx="554023" cy="365125"/>
          </a:xfrm>
        </p:spPr>
        <p:txBody>
          <a:bodyPr/>
          <a:lstStyle/>
          <a:p>
            <a:fld id="{0BF28867-B3A1-46A2-B8DF-228E5596D23E}"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C4E75-25B0-4F80-9BF3-7AD73E0940F6}" type="datetimeFigureOut">
              <a:rPr lang="pt-BR" smtClean="0"/>
              <a:t>06/11/2014</a:t>
            </a:fld>
            <a:endParaRPr lang="pt-B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pt-B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F28867-B3A1-46A2-B8DF-228E5596D23E}"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pt.wikipedia.org/wiki/1967" TargetMode="External"/><Relationship Id="rId3" Type="http://schemas.openxmlformats.org/officeDocument/2006/relationships/hyperlink" Target="http://pt.wikipedia.org/wiki/Doutor" TargetMode="External"/><Relationship Id="rId7" Type="http://schemas.openxmlformats.org/officeDocument/2006/relationships/hyperlink" Target="http://pt.wikipedia.org/wiki/Universidade_de_Princeton" TargetMode="Externa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hyperlink" Target="http://pt.wikipedia.org/wiki/1962" TargetMode="External"/><Relationship Id="rId5" Type="http://schemas.openxmlformats.org/officeDocument/2006/relationships/hyperlink" Target="http://pt.wikipedia.org/wiki/1957" TargetMode="External"/><Relationship Id="rId10" Type="http://schemas.openxmlformats.org/officeDocument/2006/relationships/hyperlink" Target="http://pt.wikipedia.org/wiki/1979" TargetMode="External"/><Relationship Id="rId4" Type="http://schemas.openxmlformats.org/officeDocument/2006/relationships/hyperlink" Target="http://pt.wikipedia.org/wiki/Universidade_de_Oxford" TargetMode="External"/><Relationship Id="rId9" Type="http://schemas.openxmlformats.org/officeDocument/2006/relationships/hyperlink" Target="http://pt.wikipedia.org/wiki/Universidade_de_Cambrid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12617" y="2339588"/>
            <a:ext cx="3164392" cy="523220"/>
          </a:xfrm>
          <a:prstGeom prst="rect">
            <a:avLst/>
          </a:prstGeom>
          <a:noFill/>
        </p:spPr>
        <p:txBody>
          <a:bodyPr wrap="none" rtlCol="0">
            <a:spAutoFit/>
          </a:bodyPr>
          <a:lstStyle/>
          <a:p>
            <a:r>
              <a:rPr lang="pt-BR" sz="2800" dirty="0" smtClean="0"/>
              <a:t>ETNOMUSICOLOGIA</a:t>
            </a:r>
          </a:p>
        </p:txBody>
      </p:sp>
      <p:sp>
        <p:nvSpPr>
          <p:cNvPr id="3" name="CaixaDeTexto 2"/>
          <p:cNvSpPr txBox="1"/>
          <p:nvPr/>
        </p:nvSpPr>
        <p:spPr>
          <a:xfrm>
            <a:off x="3275856" y="2771636"/>
            <a:ext cx="2225674" cy="369332"/>
          </a:xfrm>
          <a:prstGeom prst="rect">
            <a:avLst/>
          </a:prstGeom>
          <a:noFill/>
        </p:spPr>
        <p:txBody>
          <a:bodyPr wrap="none" rtlCol="0">
            <a:spAutoFit/>
          </a:bodyPr>
          <a:lstStyle/>
          <a:p>
            <a:r>
              <a:rPr lang="pt-BR" dirty="0" smtClean="0"/>
              <a:t>Prof. Marcos Câmara</a:t>
            </a:r>
          </a:p>
        </p:txBody>
      </p:sp>
      <p:sp>
        <p:nvSpPr>
          <p:cNvPr id="4" name="CaixaDeTexto 3"/>
          <p:cNvSpPr txBox="1"/>
          <p:nvPr/>
        </p:nvSpPr>
        <p:spPr>
          <a:xfrm>
            <a:off x="3231395" y="3483004"/>
            <a:ext cx="2379690" cy="461665"/>
          </a:xfrm>
          <a:prstGeom prst="rect">
            <a:avLst/>
          </a:prstGeom>
          <a:noFill/>
        </p:spPr>
        <p:txBody>
          <a:bodyPr wrap="none" rtlCol="0">
            <a:spAutoFit/>
          </a:bodyPr>
          <a:lstStyle/>
          <a:p>
            <a:pPr algn="ctr"/>
            <a:r>
              <a:rPr lang="pt-BR" sz="2400" dirty="0" smtClean="0"/>
              <a:t>Estudo de Texto: </a:t>
            </a:r>
          </a:p>
        </p:txBody>
      </p:sp>
      <p:sp>
        <p:nvSpPr>
          <p:cNvPr id="5" name="CaixaDeTexto 4"/>
          <p:cNvSpPr txBox="1"/>
          <p:nvPr/>
        </p:nvSpPr>
        <p:spPr>
          <a:xfrm>
            <a:off x="2987824" y="5446965"/>
            <a:ext cx="2967094" cy="584775"/>
          </a:xfrm>
          <a:prstGeom prst="rect">
            <a:avLst/>
          </a:prstGeom>
          <a:noFill/>
        </p:spPr>
        <p:txBody>
          <a:bodyPr wrap="none" rtlCol="0">
            <a:spAutoFit/>
          </a:bodyPr>
          <a:lstStyle/>
          <a:p>
            <a:pPr algn="ctr"/>
            <a:r>
              <a:rPr lang="pt-BR" dirty="0" smtClean="0"/>
              <a:t>Aluno: Gustavo Luís </a:t>
            </a:r>
            <a:r>
              <a:rPr lang="pt-BR" dirty="0" err="1" smtClean="0"/>
              <a:t>Manfrim</a:t>
            </a:r>
            <a:endParaRPr lang="pt-BR" dirty="0" smtClean="0"/>
          </a:p>
          <a:p>
            <a:pPr algn="ctr"/>
            <a:r>
              <a:rPr lang="pt-BR" sz="1400" dirty="0" smtClean="0"/>
              <a:t>Nº USP: 7584759</a:t>
            </a:r>
          </a:p>
        </p:txBody>
      </p:sp>
      <p:sp>
        <p:nvSpPr>
          <p:cNvPr id="6" name="CaixaDeTexto 5"/>
          <p:cNvSpPr txBox="1"/>
          <p:nvPr/>
        </p:nvSpPr>
        <p:spPr>
          <a:xfrm>
            <a:off x="905798" y="3987060"/>
            <a:ext cx="7410618" cy="523220"/>
          </a:xfrm>
          <a:prstGeom prst="rect">
            <a:avLst/>
          </a:prstGeom>
          <a:noFill/>
        </p:spPr>
        <p:txBody>
          <a:bodyPr wrap="none" rtlCol="0">
            <a:spAutoFit/>
          </a:bodyPr>
          <a:lstStyle/>
          <a:p>
            <a:r>
              <a:rPr lang="pt-BR" sz="2800" dirty="0" smtClean="0"/>
              <a:t>Livro: A Cultura Popular na Idade Média: Europa</a:t>
            </a:r>
          </a:p>
        </p:txBody>
      </p:sp>
      <p:sp>
        <p:nvSpPr>
          <p:cNvPr id="7" name="CaixaDeTexto 6"/>
          <p:cNvSpPr txBox="1"/>
          <p:nvPr/>
        </p:nvSpPr>
        <p:spPr>
          <a:xfrm>
            <a:off x="3467285" y="4419108"/>
            <a:ext cx="1824795" cy="369332"/>
          </a:xfrm>
          <a:prstGeom prst="rect">
            <a:avLst/>
          </a:prstGeom>
          <a:noFill/>
        </p:spPr>
        <p:txBody>
          <a:bodyPr wrap="none" rtlCol="0">
            <a:spAutoFit/>
          </a:bodyPr>
          <a:lstStyle/>
          <a:p>
            <a:r>
              <a:rPr lang="pt-BR" dirty="0" smtClean="0"/>
              <a:t>Prof. Peter Burke</a:t>
            </a:r>
          </a:p>
        </p:txBody>
      </p:sp>
      <p:sp>
        <p:nvSpPr>
          <p:cNvPr id="8" name="CaixaDeTexto 7"/>
          <p:cNvSpPr txBox="1"/>
          <p:nvPr/>
        </p:nvSpPr>
        <p:spPr>
          <a:xfrm>
            <a:off x="3770504" y="4705399"/>
            <a:ext cx="1161536" cy="307777"/>
          </a:xfrm>
          <a:prstGeom prst="rect">
            <a:avLst/>
          </a:prstGeom>
          <a:noFill/>
        </p:spPr>
        <p:txBody>
          <a:bodyPr wrap="none" rtlCol="0">
            <a:spAutoFit/>
          </a:bodyPr>
          <a:lstStyle/>
          <a:p>
            <a:r>
              <a:rPr lang="pt-BR" sz="1400" dirty="0" smtClean="0"/>
              <a:t>Pag. 11 a 49</a:t>
            </a:r>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790494"/>
            <a:ext cx="2315869" cy="1302676"/>
          </a:xfrm>
          <a:prstGeom prst="rect">
            <a:avLst/>
          </a:prstGeom>
        </p:spPr>
      </p:pic>
      <p:sp>
        <p:nvSpPr>
          <p:cNvPr id="10" name="CaixaDeTexto 9"/>
          <p:cNvSpPr txBox="1"/>
          <p:nvPr/>
        </p:nvSpPr>
        <p:spPr>
          <a:xfrm>
            <a:off x="3229646" y="1855857"/>
            <a:ext cx="2317671" cy="276999"/>
          </a:xfrm>
          <a:prstGeom prst="rect">
            <a:avLst/>
          </a:prstGeom>
          <a:noFill/>
        </p:spPr>
        <p:txBody>
          <a:bodyPr wrap="square" rtlCol="0">
            <a:spAutoFit/>
          </a:bodyPr>
          <a:lstStyle/>
          <a:p>
            <a:r>
              <a:rPr lang="pt-BR" sz="1200" dirty="0" smtClean="0">
                <a:latin typeface="Verdana" pitchFamily="34" charset="0"/>
                <a:ea typeface="Verdana" pitchFamily="34" charset="0"/>
                <a:cs typeface="Verdana" pitchFamily="34" charset="0"/>
              </a:rPr>
              <a:t>Universidade de São Paulo</a:t>
            </a:r>
          </a:p>
        </p:txBody>
      </p:sp>
    </p:spTree>
    <p:extLst>
      <p:ext uri="{BB962C8B-B14F-4D97-AF65-F5344CB8AC3E}">
        <p14:creationId xmlns:p14="http://schemas.microsoft.com/office/powerpoint/2010/main" val="644759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...O Problema do “Popular”</a:t>
            </a:r>
            <a:endParaRPr lang="pt-BR" b="1" dirty="0"/>
          </a:p>
        </p:txBody>
      </p:sp>
      <p:sp>
        <p:nvSpPr>
          <p:cNvPr id="3" name="CaixaDeTexto 2"/>
          <p:cNvSpPr txBox="1"/>
          <p:nvPr/>
        </p:nvSpPr>
        <p:spPr>
          <a:xfrm>
            <a:off x="1115616" y="1456323"/>
            <a:ext cx="6912768" cy="4708981"/>
          </a:xfrm>
          <a:prstGeom prst="rect">
            <a:avLst/>
          </a:prstGeom>
          <a:noFill/>
        </p:spPr>
        <p:txBody>
          <a:bodyPr wrap="square" rtlCol="0">
            <a:spAutoFit/>
          </a:bodyPr>
          <a:lstStyle/>
          <a:p>
            <a:pPr marL="285750" indent="-285750">
              <a:buFont typeface="Arial" pitchFamily="34" charset="0"/>
              <a:buChar char="•"/>
            </a:pPr>
            <a:r>
              <a:rPr lang="pt-BR" sz="2000" dirty="0" smtClean="0"/>
              <a:t>Reforma da cultura popular: movimento liderado pelos cultos, normalmente o clero. Hegemonia cultural.</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Reflexão à respeito:</a:t>
            </a:r>
          </a:p>
          <a:p>
            <a:pPr marL="914400" lvl="1" indent="-457200">
              <a:buAutoNum type="arabicParenR"/>
            </a:pPr>
            <a:r>
              <a:rPr lang="pt-BR" sz="2000" dirty="0" smtClean="0"/>
              <a:t>Fato </a:t>
            </a:r>
            <a:r>
              <a:rPr lang="pt-BR" sz="2000" dirty="0" smtClean="0"/>
              <a:t>generalizado?</a:t>
            </a:r>
            <a:endParaRPr lang="pt-BR" sz="2000" dirty="0" smtClean="0"/>
          </a:p>
          <a:p>
            <a:pPr marL="914400" lvl="1" indent="-457200">
              <a:buAutoNum type="arabicParenR"/>
            </a:pPr>
            <a:r>
              <a:rPr lang="pt-BR" sz="2000" dirty="0" smtClean="0"/>
              <a:t>Estratégias ou ações?</a:t>
            </a:r>
          </a:p>
          <a:p>
            <a:pPr marL="914400" lvl="1" indent="-457200">
              <a:buAutoNum type="arabicParenR"/>
            </a:pPr>
            <a:r>
              <a:rPr lang="pt-BR" sz="2000" dirty="0" smtClean="0"/>
              <a:t>Como se deu?</a:t>
            </a:r>
          </a:p>
          <a:p>
            <a:pPr marL="914400" lvl="1" indent="-457200">
              <a:buFontTx/>
              <a:buAutoNum type="arabicParenR"/>
            </a:pPr>
            <a:r>
              <a:rPr lang="pt-BR" sz="2000" dirty="0" smtClean="0"/>
              <a:t>Reflexão à respeito</a:t>
            </a:r>
          </a:p>
          <a:p>
            <a:pPr lvl="1"/>
            <a:endParaRPr lang="pt-BR" sz="2000" dirty="0"/>
          </a:p>
          <a:p>
            <a:pPr marL="285750" indent="-285750">
              <a:buFont typeface="Arial" pitchFamily="34" charset="0"/>
              <a:buChar char="•"/>
            </a:pPr>
            <a:r>
              <a:rPr lang="pt-BR" sz="2000" dirty="0" smtClean="0"/>
              <a:t>Willian Christian: substituição do termo “popular” por “local”.</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Tendência: substituição do modelo binário, de elite e de povo, pelo de centro e periferia.</a:t>
            </a:r>
          </a:p>
          <a:p>
            <a:pPr marL="742950" lvl="1" indent="-285750">
              <a:buFont typeface="Arial" pitchFamily="34" charset="0"/>
              <a:buChar char="•"/>
            </a:pPr>
            <a:r>
              <a:rPr lang="pt-BR" sz="2000" dirty="0" smtClean="0"/>
              <a:t>Nova problemática. </a:t>
            </a:r>
            <a:endParaRPr lang="pt-BR" sz="2000" dirty="0"/>
          </a:p>
        </p:txBody>
      </p:sp>
    </p:spTree>
    <p:extLst>
      <p:ext uri="{BB962C8B-B14F-4D97-AF65-F5344CB8AC3E}">
        <p14:creationId xmlns:p14="http://schemas.microsoft.com/office/powerpoint/2010/main" val="1305259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...O Problema do “Popular”</a:t>
            </a:r>
            <a:endParaRPr lang="pt-BR" b="1" dirty="0"/>
          </a:p>
        </p:txBody>
      </p:sp>
      <p:sp>
        <p:nvSpPr>
          <p:cNvPr id="3" name="CaixaDeTexto 2"/>
          <p:cNvSpPr txBox="1"/>
          <p:nvPr/>
        </p:nvSpPr>
        <p:spPr>
          <a:xfrm>
            <a:off x="1115616" y="1456323"/>
            <a:ext cx="6912768" cy="1631216"/>
          </a:xfrm>
          <a:prstGeom prst="rect">
            <a:avLst/>
          </a:prstGeom>
          <a:noFill/>
        </p:spPr>
        <p:txBody>
          <a:bodyPr wrap="square" rtlCol="0">
            <a:spAutoFit/>
          </a:bodyPr>
          <a:lstStyle/>
          <a:p>
            <a:pPr marL="285750" indent="-285750">
              <a:buFont typeface="Arial" pitchFamily="34" charset="0"/>
              <a:buChar char="•"/>
            </a:pPr>
            <a:r>
              <a:rPr lang="pt-BR" sz="2000" dirty="0" err="1" smtClean="0"/>
              <a:t>Chartier</a:t>
            </a:r>
            <a:r>
              <a:rPr lang="pt-BR" sz="2000" dirty="0" smtClean="0"/>
              <a:t>:  sugestão de estudo “não dos conjuntos culturais definidos como “populares” mas sim os modos específicos pelos quais esses conjuntos culturais são apropriados”.</a:t>
            </a:r>
          </a:p>
          <a:p>
            <a:pPr marL="285750" indent="-285750">
              <a:buFont typeface="Arial" pitchFamily="34" charset="0"/>
              <a:buChar char="•"/>
            </a:pPr>
            <a:endParaRPr lang="pt-BR" sz="2000" dirty="0"/>
          </a:p>
          <a:p>
            <a:pPr marL="285750" indent="-285750">
              <a:buFont typeface="Arial" pitchFamily="34" charset="0"/>
              <a:buChar char="•"/>
            </a:pPr>
            <a:endParaRPr lang="pt-BR" sz="2000" dirty="0"/>
          </a:p>
        </p:txBody>
      </p:sp>
    </p:spTree>
    <p:extLst>
      <p:ext uri="{BB962C8B-B14F-4D97-AF65-F5344CB8AC3E}">
        <p14:creationId xmlns:p14="http://schemas.microsoft.com/office/powerpoint/2010/main" val="206972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15616" y="908720"/>
            <a:ext cx="6840760" cy="461665"/>
          </a:xfrm>
          <a:prstGeom prst="rect">
            <a:avLst/>
          </a:prstGeom>
          <a:noFill/>
        </p:spPr>
        <p:txBody>
          <a:bodyPr wrap="square" rtlCol="0">
            <a:spAutoFit/>
          </a:bodyPr>
          <a:lstStyle/>
          <a:p>
            <a:r>
              <a:rPr lang="pt-BR" sz="2400" b="1" dirty="0" smtClean="0"/>
              <a:t>A Noção de “Cultura”</a:t>
            </a:r>
            <a:endParaRPr lang="pt-BR" sz="2400" b="1" dirty="0"/>
          </a:p>
        </p:txBody>
      </p:sp>
      <p:sp>
        <p:nvSpPr>
          <p:cNvPr id="5" name="CaixaDeTexto 4"/>
          <p:cNvSpPr txBox="1"/>
          <p:nvPr/>
        </p:nvSpPr>
        <p:spPr>
          <a:xfrm>
            <a:off x="1115616" y="1456323"/>
            <a:ext cx="6912768" cy="4401205"/>
          </a:xfrm>
          <a:prstGeom prst="rect">
            <a:avLst/>
          </a:prstGeom>
          <a:noFill/>
        </p:spPr>
        <p:txBody>
          <a:bodyPr wrap="square" rtlCol="0">
            <a:spAutoFit/>
          </a:bodyPr>
          <a:lstStyle/>
          <a:p>
            <a:pPr marL="285750" indent="-285750">
              <a:buFont typeface="Arial" pitchFamily="34" charset="0"/>
              <a:buChar char="•"/>
            </a:pPr>
            <a:r>
              <a:rPr lang="pt-BR" sz="2000" dirty="0" smtClean="0"/>
              <a:t>Na era da chamada “descoberta” do povo, o termo “cultura” tendia a referir-se a arte, literatura e música, e não seria incorreto descrever os folcloristas do século XIX como buscando equivalentes populares da música clássica, da arte acadêmica e assim por diante. Hoje, contudo, seguindo o exemplo dos antropólogos, os historiadores e outros usam o termo “cultura” muito mais amplamente, para referir-se a quase tudo que pode ser aprendido em uma dada sociedade – como beber, andar, </a:t>
            </a:r>
            <a:r>
              <a:rPr lang="pt-BR" sz="2000" dirty="0" smtClean="0"/>
              <a:t>falar, </a:t>
            </a:r>
            <a:r>
              <a:rPr lang="pt-BR" sz="2000" dirty="0" smtClean="0"/>
              <a:t>silenciar e assim por diante. Em outras palavras, a história da cultura inclui agora a história das ações ou noções subjacentes à vida cotidiana.</a:t>
            </a:r>
          </a:p>
          <a:p>
            <a:pPr lvl="1"/>
            <a:endParaRPr lang="pt-BR" sz="2000" dirty="0"/>
          </a:p>
          <a:p>
            <a:pPr marL="285750" indent="-285750">
              <a:buFont typeface="Arial" pitchFamily="34" charset="0"/>
              <a:buChar char="•"/>
            </a:pPr>
            <a:endParaRPr lang="pt-BR" sz="2000" dirty="0"/>
          </a:p>
        </p:txBody>
      </p:sp>
    </p:spTree>
    <p:extLst>
      <p:ext uri="{BB962C8B-B14F-4D97-AF65-F5344CB8AC3E}">
        <p14:creationId xmlns:p14="http://schemas.microsoft.com/office/powerpoint/2010/main" val="289919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5616" y="908720"/>
            <a:ext cx="6840760" cy="461665"/>
          </a:xfrm>
          <a:prstGeom prst="rect">
            <a:avLst/>
          </a:prstGeom>
          <a:noFill/>
        </p:spPr>
        <p:txBody>
          <a:bodyPr wrap="square" rtlCol="0">
            <a:spAutoFit/>
          </a:bodyPr>
          <a:lstStyle/>
          <a:p>
            <a:r>
              <a:rPr lang="pt-BR" sz="2400" b="1" dirty="0" smtClean="0"/>
              <a:t>A DESCOBERTA DO POVO</a:t>
            </a:r>
            <a:endParaRPr lang="pt-BR" sz="2400" b="1" dirty="0"/>
          </a:p>
        </p:txBody>
      </p:sp>
      <p:sp>
        <p:nvSpPr>
          <p:cNvPr id="3" name="CaixaDeTexto 2"/>
          <p:cNvSpPr txBox="1"/>
          <p:nvPr/>
        </p:nvSpPr>
        <p:spPr>
          <a:xfrm>
            <a:off x="1115616" y="1456323"/>
            <a:ext cx="6912768" cy="4401205"/>
          </a:xfrm>
          <a:prstGeom prst="rect">
            <a:avLst/>
          </a:prstGeom>
          <a:noFill/>
        </p:spPr>
        <p:txBody>
          <a:bodyPr wrap="square" rtlCol="0">
            <a:spAutoFit/>
          </a:bodyPr>
          <a:lstStyle/>
          <a:p>
            <a:pPr marL="285750" indent="-285750">
              <a:buFont typeface="Arial" pitchFamily="34" charset="0"/>
              <a:buChar char="•"/>
            </a:pPr>
            <a:r>
              <a:rPr lang="pt-BR" sz="2000" dirty="0" smtClean="0"/>
              <a:t>Despertar do interesse da cultura popular pelos intelectuais europeus quando essa começava a desaparecer, no final do século XVIII e início do século XIX.</a:t>
            </a:r>
          </a:p>
          <a:p>
            <a:pPr marL="285750" indent="-285750">
              <a:buFont typeface="Arial" pitchFamily="34" charset="0"/>
              <a:buChar char="•"/>
            </a:pPr>
            <a:endParaRPr lang="pt-BR" sz="2000" dirty="0"/>
          </a:p>
          <a:p>
            <a:pPr marL="285750" indent="-285750">
              <a:buFont typeface="Arial" pitchFamily="34" charset="0"/>
              <a:buChar char="•"/>
            </a:pPr>
            <a:r>
              <a:rPr lang="pt-BR" sz="2000" dirty="0" err="1" smtClean="0"/>
              <a:t>Herder</a:t>
            </a:r>
            <a:r>
              <a:rPr lang="pt-BR" sz="2000" dirty="0" smtClean="0"/>
              <a:t>: no mundo pós-renascentista, apenas a canção popular conserva a eficácia moral da antiga poesia, visto que circula oralmente, é acompanhada de música e desempenha funções práticas, ao passo que a poesia das pessoas cultas é uma poesia para a visão, separada da música, mais frívola do que funcional.</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Temas populares e da natureza obtêm lugar entre as coleções do “homem de gosto”.</a:t>
            </a:r>
          </a:p>
          <a:p>
            <a:pPr marL="285750" indent="-285750">
              <a:buFont typeface="Arial" pitchFamily="34" charset="0"/>
              <a:buChar char="•"/>
            </a:pPr>
            <a:endParaRPr lang="pt-BR" sz="2000" dirty="0"/>
          </a:p>
        </p:txBody>
      </p:sp>
    </p:spTree>
    <p:extLst>
      <p:ext uri="{BB962C8B-B14F-4D97-AF65-F5344CB8AC3E}">
        <p14:creationId xmlns:p14="http://schemas.microsoft.com/office/powerpoint/2010/main" val="64649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43608" y="692696"/>
            <a:ext cx="6840760" cy="369332"/>
          </a:xfrm>
          <a:prstGeom prst="rect">
            <a:avLst/>
          </a:prstGeom>
          <a:noFill/>
        </p:spPr>
        <p:txBody>
          <a:bodyPr wrap="square" rtlCol="0">
            <a:spAutoFit/>
          </a:bodyPr>
          <a:lstStyle/>
          <a:p>
            <a:r>
              <a:rPr lang="pt-BR" b="1" dirty="0" smtClean="0"/>
              <a:t>...A Descoberta do Povo</a:t>
            </a:r>
            <a:endParaRPr lang="pt-BR" b="1" dirty="0"/>
          </a:p>
        </p:txBody>
      </p:sp>
      <p:sp>
        <p:nvSpPr>
          <p:cNvPr id="5" name="CaixaDeTexto 4"/>
          <p:cNvSpPr txBox="1"/>
          <p:nvPr/>
        </p:nvSpPr>
        <p:spPr>
          <a:xfrm>
            <a:off x="1115616" y="1456323"/>
            <a:ext cx="6912768" cy="4708981"/>
          </a:xfrm>
          <a:prstGeom prst="rect">
            <a:avLst/>
          </a:prstGeom>
          <a:noFill/>
        </p:spPr>
        <p:txBody>
          <a:bodyPr wrap="square" rtlCol="0">
            <a:spAutoFit/>
          </a:bodyPr>
          <a:lstStyle/>
          <a:p>
            <a:pPr marL="285750" indent="-285750">
              <a:buFont typeface="Arial" pitchFamily="34" charset="0"/>
              <a:buChar char="•"/>
            </a:pPr>
            <a:r>
              <a:rPr lang="pt-BR" sz="2000" dirty="0" smtClean="0"/>
              <a:t>Coletânea de contos dos irmãos Grimm </a:t>
            </a:r>
            <a:r>
              <a:rPr lang="pt-BR" sz="2000" i="1" dirty="0" smtClean="0"/>
              <a:t>(</a:t>
            </a:r>
            <a:r>
              <a:rPr lang="pt-BR" sz="2000" i="1" dirty="0" err="1" smtClean="0"/>
              <a:t>Kinder</a:t>
            </a:r>
            <a:r>
              <a:rPr lang="pt-BR" sz="2000" i="1" dirty="0" smtClean="0"/>
              <a:t> – </a:t>
            </a:r>
            <a:r>
              <a:rPr lang="pt-BR" sz="2000" i="1" dirty="0" err="1" smtClean="0"/>
              <a:t>und</a:t>
            </a:r>
            <a:r>
              <a:rPr lang="pt-BR" sz="2000" i="1" dirty="0" smtClean="0"/>
              <a:t> </a:t>
            </a:r>
            <a:r>
              <a:rPr lang="pt-BR" sz="2000" i="1" dirty="0" err="1" smtClean="0"/>
              <a:t>Hausmärcehn</a:t>
            </a:r>
            <a:r>
              <a:rPr lang="pt-BR" sz="2000" dirty="0" smtClean="0"/>
              <a:t>) não levou o termo “cultura popular” mas sim os seus conceitos.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Van </a:t>
            </a:r>
            <a:r>
              <a:rPr lang="pt-BR" sz="2000" dirty="0" err="1" smtClean="0"/>
              <a:t>Gaael</a:t>
            </a:r>
            <a:r>
              <a:rPr lang="pt-BR" sz="2000" dirty="0" smtClean="0"/>
              <a:t>: contos populares coletados em Viena com </a:t>
            </a:r>
            <a:r>
              <a:rPr lang="pt-BR" sz="2000" dirty="0" err="1" smtClean="0"/>
              <a:t>hussardos</a:t>
            </a:r>
            <a:r>
              <a:rPr lang="pt-BR" sz="2000" dirty="0" smtClean="0"/>
              <a:t> de regimento húngaro, que escreveram “tudo o que sabiam” de contos e estórias, por ordem de seu coronel.</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Amplo movimento chamado de “descoberta do povo”</a:t>
            </a:r>
          </a:p>
          <a:p>
            <a:pPr marL="914400" lvl="1" indent="-457200">
              <a:buAutoNum type="arabicParenR"/>
            </a:pPr>
            <a:r>
              <a:rPr lang="pt-BR" sz="2000" dirty="0" smtClean="0"/>
              <a:t>Descoberta da religião</a:t>
            </a:r>
          </a:p>
          <a:p>
            <a:pPr marL="914400" lvl="1" indent="-457200">
              <a:buAutoNum type="arabicParenR"/>
            </a:pPr>
            <a:r>
              <a:rPr lang="pt-BR" sz="2000" dirty="0" smtClean="0"/>
              <a:t>Descoberta das festas populares</a:t>
            </a:r>
          </a:p>
          <a:p>
            <a:pPr marL="914400" lvl="1" indent="-457200">
              <a:buAutoNum type="arabicParenR"/>
            </a:pPr>
            <a:r>
              <a:rPr lang="pt-BR" sz="2000" dirty="0" smtClean="0"/>
              <a:t>Pesquisa de esportes e passatempos</a:t>
            </a:r>
          </a:p>
          <a:p>
            <a:pPr marL="914400" lvl="1" indent="-457200">
              <a:buAutoNum type="arabicParenR"/>
            </a:pPr>
            <a:r>
              <a:rPr lang="pt-BR" sz="2000" dirty="0" smtClean="0"/>
              <a:t>Pesquisa de feriados e cerimônias (russas)</a:t>
            </a:r>
          </a:p>
          <a:p>
            <a:pPr marL="914400" lvl="1" indent="-457200">
              <a:buAutoNum type="arabicParenR"/>
            </a:pPr>
            <a:r>
              <a:rPr lang="pt-BR" sz="2000" dirty="0" smtClean="0"/>
              <a:t>Descoberta da música popular.</a:t>
            </a:r>
            <a:endParaRPr lang="pt-BR" sz="2000" dirty="0"/>
          </a:p>
        </p:txBody>
      </p:sp>
    </p:spTree>
    <p:extLst>
      <p:ext uri="{BB962C8B-B14F-4D97-AF65-F5344CB8AC3E}">
        <p14:creationId xmlns:p14="http://schemas.microsoft.com/office/powerpoint/2010/main" val="3879441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 Descoberta da música popular</a:t>
            </a:r>
            <a:endParaRPr lang="pt-BR" b="1" dirty="0"/>
          </a:p>
        </p:txBody>
      </p:sp>
      <p:sp>
        <p:nvSpPr>
          <p:cNvPr id="3" name="CaixaDeTexto 2"/>
          <p:cNvSpPr txBox="1"/>
          <p:nvPr/>
        </p:nvSpPr>
        <p:spPr>
          <a:xfrm>
            <a:off x="1115616" y="1456323"/>
            <a:ext cx="6912768" cy="3477875"/>
          </a:xfrm>
          <a:prstGeom prst="rect">
            <a:avLst/>
          </a:prstGeom>
          <a:noFill/>
        </p:spPr>
        <p:txBody>
          <a:bodyPr wrap="square" rtlCol="0">
            <a:spAutoFit/>
          </a:bodyPr>
          <a:lstStyle/>
          <a:p>
            <a:pPr marL="285750" indent="-285750">
              <a:buFont typeface="Arial" pitchFamily="34" charset="0"/>
              <a:buChar char="•"/>
            </a:pPr>
            <a:r>
              <a:rPr lang="pt-BR" sz="2000" dirty="0" err="1" smtClean="0"/>
              <a:t>Trutovsky</a:t>
            </a:r>
            <a:r>
              <a:rPr lang="pt-BR" sz="2000" dirty="0" smtClean="0"/>
              <a:t> – músico da corte: publicação de canções populares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Haydn: Arranjos com canções populares escocesas.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Áustria: Coletânea de melodias populares (decreto).</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1833: Coletânea de canções populares da Galícia.</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Diversos outros movimentos semelhantes na Suécia, Morávia (Rep. Tcheca), Inglaterra.</a:t>
            </a:r>
            <a:endParaRPr lang="pt-BR" sz="2000" dirty="0"/>
          </a:p>
        </p:txBody>
      </p:sp>
    </p:spTree>
    <p:extLst>
      <p:ext uri="{BB962C8B-B14F-4D97-AF65-F5344CB8AC3E}">
        <p14:creationId xmlns:p14="http://schemas.microsoft.com/office/powerpoint/2010/main" val="743433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4093428"/>
          </a:xfrm>
          <a:prstGeom prst="rect">
            <a:avLst/>
          </a:prstGeom>
          <a:noFill/>
        </p:spPr>
        <p:txBody>
          <a:bodyPr wrap="square" rtlCol="0">
            <a:spAutoFit/>
          </a:bodyPr>
          <a:lstStyle/>
          <a:p>
            <a:pPr marL="285750" indent="-285750">
              <a:buFont typeface="Arial" pitchFamily="34" charset="0"/>
              <a:buChar char="•"/>
            </a:pPr>
            <a:r>
              <a:rPr lang="pt-BR" sz="2000" dirty="0" smtClean="0"/>
              <a:t>É por causa da amplitude do movimento que parece razoável falar na ocorrência da descoberta da cultura popular nessa época. Antes disso, estudiosos de antiguidades já tinham descrito costumes populares ou coletado baladas impressas em </a:t>
            </a:r>
            <a:r>
              <a:rPr lang="pt-BR" sz="2000" i="1" dirty="0" smtClean="0"/>
              <a:t>broadside</a:t>
            </a:r>
            <a:r>
              <a:rPr lang="pt-BR" sz="2000" dirty="0" smtClean="0"/>
              <a:t>. O que há de novo em </a:t>
            </a:r>
            <a:r>
              <a:rPr lang="pt-BR" sz="2000" dirty="0" err="1" smtClean="0"/>
              <a:t>Herder</a:t>
            </a:r>
            <a:r>
              <a:rPr lang="pt-BR" sz="2000" dirty="0" smtClean="0"/>
              <a:t>, nos Grimm e seus seguidores é, em primeiro lugar, a ênfase no povo, e, em segundo, sua crença de que os “usos, costumes, cerimônias, superstições, baladas, </a:t>
            </a:r>
            <a:r>
              <a:rPr lang="pt-BR" sz="2000" dirty="0" err="1" smtClean="0"/>
              <a:t>provérbias</a:t>
            </a:r>
            <a:r>
              <a:rPr lang="pt-BR" sz="2000" dirty="0" smtClean="0"/>
              <a:t>, etc.” faziam, cada um deles, parte de um todo, expressando o espírito de uma nação. Nesse sentido, o tema do presente livro foi descoberto – ou terá sido inventado? – por um grupo de intelectuais alemães no final do século XVIII.</a:t>
            </a:r>
            <a:endParaRPr lang="pt-BR" sz="2000" dirty="0"/>
          </a:p>
        </p:txBody>
      </p:sp>
    </p:spTree>
    <p:extLst>
      <p:ext uri="{BB962C8B-B14F-4D97-AF65-F5344CB8AC3E}">
        <p14:creationId xmlns:p14="http://schemas.microsoft.com/office/powerpoint/2010/main" val="1287034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4401205"/>
          </a:xfrm>
          <a:prstGeom prst="rect">
            <a:avLst/>
          </a:prstGeom>
          <a:noFill/>
        </p:spPr>
        <p:txBody>
          <a:bodyPr wrap="square" rtlCol="0">
            <a:spAutoFit/>
          </a:bodyPr>
          <a:lstStyle/>
          <a:p>
            <a:pPr marL="285750" indent="-285750">
              <a:buFont typeface="Arial" pitchFamily="34" charset="0"/>
              <a:buChar char="•"/>
            </a:pPr>
            <a:r>
              <a:rPr lang="pt-BR" sz="2000" dirty="0" smtClean="0"/>
              <a:t>Razões estéticas, intelectuais e políticas.</a:t>
            </a:r>
          </a:p>
          <a:p>
            <a:pPr marL="285750" indent="-285750">
              <a:buFont typeface="Arial" pitchFamily="34" charset="0"/>
              <a:buChar char="•"/>
            </a:pPr>
            <a:endParaRPr lang="pt-BR" sz="2000" dirty="0"/>
          </a:p>
          <a:p>
            <a:pPr marL="285750" indent="-285750">
              <a:buFont typeface="Arial" pitchFamily="34" charset="0"/>
              <a:buChar char="•"/>
            </a:pPr>
            <a:r>
              <a:rPr lang="pt-BR" sz="2000" b="1" dirty="0" smtClean="0"/>
              <a:t>Razões estéticas: </a:t>
            </a:r>
            <a:r>
              <a:rPr lang="pt-BR" sz="2000" dirty="0" smtClean="0"/>
              <a:t>Substituição dos temas “polidos” (artificiais), vistos como pejorativos, pelos naturais (selvagens), vistos como elogios.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A descoberta da cultura popular fazia parte de um movimento de primitivismo cultural no qual o antigo, o distante e o popular eram todos igualados.</a:t>
            </a:r>
          </a:p>
          <a:p>
            <a:pPr marL="285750" indent="-285750">
              <a:buFont typeface="Arial" pitchFamily="34" charset="0"/>
              <a:buChar char="•"/>
            </a:pPr>
            <a:endParaRPr lang="pt-BR" sz="2000" dirty="0"/>
          </a:p>
          <a:p>
            <a:pPr marL="285750" indent="-285750">
              <a:buFont typeface="Arial" pitchFamily="34" charset="0"/>
              <a:buChar char="•"/>
            </a:pPr>
            <a:r>
              <a:rPr lang="pt-BR" sz="2000" b="1" dirty="0" smtClean="0"/>
              <a:t>Razões intelectuais: </a:t>
            </a:r>
            <a:r>
              <a:rPr lang="pt-BR" sz="2000" dirty="0" smtClean="0"/>
              <a:t>Hugh Blair: muitas condições daqueles tempos que chamamos de bárbaras são favoráveis ao espírito poético porque os homens de então eram mais imaginativos.</a:t>
            </a:r>
            <a:endParaRPr lang="pt-BR" sz="2000" dirty="0"/>
          </a:p>
        </p:txBody>
      </p:sp>
    </p:spTree>
    <p:extLst>
      <p:ext uri="{BB962C8B-B14F-4D97-AF65-F5344CB8AC3E}">
        <p14:creationId xmlns:p14="http://schemas.microsoft.com/office/powerpoint/2010/main" val="729800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4093428"/>
          </a:xfrm>
          <a:prstGeom prst="rect">
            <a:avLst/>
          </a:prstGeom>
          <a:noFill/>
        </p:spPr>
        <p:txBody>
          <a:bodyPr wrap="square" rtlCol="0">
            <a:spAutoFit/>
          </a:bodyPr>
          <a:lstStyle/>
          <a:p>
            <a:pPr marL="285750" indent="-285750">
              <a:buFont typeface="Arial" pitchFamily="34" charset="0"/>
              <a:buChar char="•"/>
            </a:pPr>
            <a:r>
              <a:rPr lang="pt-BR" sz="2000" b="1" dirty="0" smtClean="0"/>
              <a:t>Razões políticas: </a:t>
            </a:r>
            <a:r>
              <a:rPr lang="pt-BR" sz="2000" dirty="0" smtClean="0"/>
              <a:t>Cultura popular em contraponto ao Iluminismo, que era mal visto em algumas regiões, como Alemanha e Espanha, por ser estrangeiro e constituir mais uma mostra do predomínio francês. A descoberta da cultura popular estava intimamente associada à ascensão do nacionalismo. Não exatamente em todos os casos, como o </a:t>
            </a:r>
            <a:r>
              <a:rPr lang="pt-BR" sz="2000" dirty="0" err="1" smtClean="0"/>
              <a:t>Herder</a:t>
            </a:r>
            <a:r>
              <a:rPr lang="pt-BR" sz="2000" dirty="0" smtClean="0"/>
              <a:t> e dos Grimm, onde predominam as razões estéticas.</a:t>
            </a:r>
          </a:p>
          <a:p>
            <a:pPr marL="285750" indent="-285750">
              <a:buFont typeface="Arial" pitchFamily="34" charset="0"/>
              <a:buChar char="•"/>
            </a:pPr>
            <a:endParaRPr lang="pt-BR" sz="2000" dirty="0" smtClean="0"/>
          </a:p>
          <a:p>
            <a:pPr marL="285750" indent="-285750">
              <a:buFont typeface="Arial" pitchFamily="34" charset="0"/>
              <a:buChar char="•"/>
            </a:pPr>
            <a:r>
              <a:rPr lang="pt-BR" sz="2000" dirty="0" smtClean="0"/>
              <a:t>Em diversos lugares o entusiasmo pela canção popular fazia parte de um movimento de </a:t>
            </a:r>
            <a:r>
              <a:rPr lang="pt-BR" sz="2000" dirty="0" err="1" smtClean="0"/>
              <a:t>autodefinição</a:t>
            </a:r>
            <a:r>
              <a:rPr lang="pt-BR" sz="2000" dirty="0" smtClean="0"/>
              <a:t> e libertação nacional. Presos e exilados políticos desenvolviam esses trabalhos por toda a Europa.</a:t>
            </a:r>
            <a:endParaRPr lang="pt-BR" sz="2000" dirty="0"/>
          </a:p>
        </p:txBody>
      </p:sp>
    </p:spTree>
    <p:extLst>
      <p:ext uri="{BB962C8B-B14F-4D97-AF65-F5344CB8AC3E}">
        <p14:creationId xmlns:p14="http://schemas.microsoft.com/office/powerpoint/2010/main" val="3287763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 Razões Políticas </a:t>
            </a:r>
            <a:endParaRPr lang="pt-BR" b="1" dirty="0"/>
          </a:p>
        </p:txBody>
      </p:sp>
      <p:sp>
        <p:nvSpPr>
          <p:cNvPr id="3" name="CaixaDeTexto 2"/>
          <p:cNvSpPr txBox="1"/>
          <p:nvPr/>
        </p:nvSpPr>
        <p:spPr>
          <a:xfrm>
            <a:off x="1115616" y="1456323"/>
            <a:ext cx="6912768" cy="2862322"/>
          </a:xfrm>
          <a:prstGeom prst="rect">
            <a:avLst/>
          </a:prstGeom>
          <a:noFill/>
        </p:spPr>
        <p:txBody>
          <a:bodyPr wrap="square" rtlCol="0">
            <a:spAutoFit/>
          </a:bodyPr>
          <a:lstStyle/>
          <a:p>
            <a:pPr marL="285750" indent="-285750">
              <a:buFont typeface="Arial" pitchFamily="34" charset="0"/>
              <a:buChar char="•"/>
            </a:pPr>
            <a:r>
              <a:rPr lang="pt-BR" sz="2000" dirty="0" smtClean="0"/>
              <a:t>A descoberta da cultura popular foi, em larga medida, uma série de movimentos “nativistas”, no sentido de tentativas organizadas de sociedades sob domínio estrangeiro para reviver sua cultura tradicional.</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De maneira bastante irônica, a ideia de uma “nação” veio dos intelectuais e foi imposta ao “povo” com quem eles queriam se identificar. Em 1800, camponeses e artesãos tinham uma consciência mais regional do que nacional.</a:t>
            </a:r>
            <a:endParaRPr lang="pt-BR" sz="2000" dirty="0"/>
          </a:p>
        </p:txBody>
      </p:sp>
    </p:spTree>
    <p:extLst>
      <p:ext uri="{BB962C8B-B14F-4D97-AF65-F5344CB8AC3E}">
        <p14:creationId xmlns:p14="http://schemas.microsoft.com/office/powerpoint/2010/main" val="330501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355976" y="5445224"/>
            <a:ext cx="396044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1200" dirty="0" smtClean="0">
                <a:latin typeface="Verdana" pitchFamily="34" charset="0"/>
                <a:ea typeface="Verdana" pitchFamily="34" charset="0"/>
                <a:cs typeface="Verdana" pitchFamily="34" charset="0"/>
              </a:rPr>
              <a:t>A Quermesse de São </a:t>
            </a:r>
            <a:r>
              <a:rPr lang="pt-BR" sz="1200" dirty="0">
                <a:latin typeface="Verdana" pitchFamily="34" charset="0"/>
                <a:ea typeface="Verdana" pitchFamily="34" charset="0"/>
                <a:cs typeface="Verdana" pitchFamily="34" charset="0"/>
              </a:rPr>
              <a:t>J</a:t>
            </a:r>
            <a:r>
              <a:rPr lang="pt-BR" sz="1200" dirty="0" smtClean="0">
                <a:latin typeface="Verdana" pitchFamily="34" charset="0"/>
                <a:ea typeface="Verdana" pitchFamily="34" charset="0"/>
                <a:cs typeface="Verdana" pitchFamily="34" charset="0"/>
              </a:rPr>
              <a:t>orge, </a:t>
            </a:r>
            <a:r>
              <a:rPr lang="pt-BR" sz="1200" dirty="0" err="1">
                <a:latin typeface="Verdana" pitchFamily="34" charset="0"/>
                <a:ea typeface="Verdana" pitchFamily="34" charset="0"/>
                <a:cs typeface="Verdana" pitchFamily="34" charset="0"/>
              </a:rPr>
              <a:t>P</a:t>
            </a:r>
            <a:r>
              <a:rPr lang="pt-BR" sz="1200" dirty="0" err="1" smtClean="0">
                <a:latin typeface="Verdana" pitchFamily="34" charset="0"/>
                <a:ea typeface="Verdana" pitchFamily="34" charset="0"/>
                <a:cs typeface="Verdana" pitchFamily="34" charset="0"/>
              </a:rPr>
              <a:t>ieter</a:t>
            </a:r>
            <a:r>
              <a:rPr lang="pt-BR" sz="1200" dirty="0" smtClean="0">
                <a:latin typeface="Verdana" pitchFamily="34" charset="0"/>
                <a:ea typeface="Verdana" pitchFamily="34" charset="0"/>
                <a:cs typeface="Verdana" pitchFamily="34" charset="0"/>
              </a:rPr>
              <a:t> </a:t>
            </a:r>
            <a:r>
              <a:rPr lang="pt-BR" sz="1200" dirty="0" err="1" smtClean="0">
                <a:latin typeface="Verdana" pitchFamily="34" charset="0"/>
                <a:ea typeface="Verdana" pitchFamily="34" charset="0"/>
                <a:cs typeface="Verdana" pitchFamily="34" charset="0"/>
              </a:rPr>
              <a:t>Bruegel</a:t>
            </a:r>
            <a:endParaRPr lang="pt-BR" sz="1200" dirty="0">
              <a:latin typeface="Verdana" pitchFamily="34" charset="0"/>
              <a:ea typeface="Verdana" pitchFamily="34" charset="0"/>
              <a:cs typeface="Verdana" pitchFamily="34" charset="0"/>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234556"/>
            <a:ext cx="6552728" cy="4341183"/>
          </a:xfrm>
          <a:prstGeom prst="rect">
            <a:avLst/>
          </a:prstGeom>
        </p:spPr>
      </p:pic>
    </p:spTree>
    <p:extLst>
      <p:ext uri="{BB962C8B-B14F-4D97-AF65-F5344CB8AC3E}">
        <p14:creationId xmlns:p14="http://schemas.microsoft.com/office/powerpoint/2010/main" val="983667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4401205"/>
          </a:xfrm>
          <a:prstGeom prst="rect">
            <a:avLst/>
          </a:prstGeom>
          <a:noFill/>
        </p:spPr>
        <p:txBody>
          <a:bodyPr wrap="square" rtlCol="0">
            <a:spAutoFit/>
          </a:bodyPr>
          <a:lstStyle/>
          <a:p>
            <a:pPr marL="285750" indent="-285750">
              <a:buFont typeface="Arial" pitchFamily="34" charset="0"/>
              <a:buChar char="•"/>
            </a:pPr>
            <a:r>
              <a:rPr lang="pt-BR" sz="2000" dirty="0" smtClean="0"/>
              <a:t>Esse movimento pode ser notado como iniciado na periferia dos conjuntos dos países europeus como na periferia de cada um deles.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A cultura popular de 1800 foi descoberta, ou pelo menos assim julgavam os descobridores, bem à tempo pois estava às margens do desaparecimento, caindo rapidamente no esquecimento </a:t>
            </a:r>
            <a:r>
              <a:rPr lang="pt-BR" sz="2000" i="1" dirty="0" smtClean="0"/>
              <a:t>(etnografia de urgência).</a:t>
            </a:r>
          </a:p>
          <a:p>
            <a:pPr marL="285750" indent="-285750">
              <a:buFont typeface="Arial" pitchFamily="34" charset="0"/>
              <a:buChar char="•"/>
            </a:pPr>
            <a:endParaRPr lang="pt-BR" sz="2000" i="1" dirty="0"/>
          </a:p>
          <a:p>
            <a:pPr marL="285750" indent="-285750">
              <a:buFont typeface="Arial" pitchFamily="34" charset="0"/>
              <a:buChar char="•"/>
            </a:pPr>
            <a:r>
              <a:rPr lang="pt-BR" sz="2000" dirty="0" smtClean="0"/>
              <a:t>Há de se tomar cuidado com os registros, pois os editores desse período eram, em maioria, escritores e poetas, e, por vezes, acredita-se ter-se encontrado intervenções suas a poesias e contos da época a fim de se “refinar a linguagem”.</a:t>
            </a:r>
            <a:endParaRPr lang="pt-BR" sz="2000" dirty="0"/>
          </a:p>
        </p:txBody>
      </p:sp>
    </p:spTree>
    <p:extLst>
      <p:ext uri="{BB962C8B-B14F-4D97-AF65-F5344CB8AC3E}">
        <p14:creationId xmlns:p14="http://schemas.microsoft.com/office/powerpoint/2010/main" val="4026901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4708981"/>
          </a:xfrm>
          <a:prstGeom prst="rect">
            <a:avLst/>
          </a:prstGeom>
          <a:noFill/>
        </p:spPr>
        <p:txBody>
          <a:bodyPr wrap="square" rtlCol="0">
            <a:spAutoFit/>
          </a:bodyPr>
          <a:lstStyle/>
          <a:p>
            <a:pPr marL="285750" indent="-285750">
              <a:buFont typeface="Arial" pitchFamily="34" charset="0"/>
              <a:buChar char="•"/>
            </a:pPr>
            <a:r>
              <a:rPr lang="pt-BR" sz="2000" dirty="0" smtClean="0"/>
              <a:t>Essas alterações eram geralmente leves e ligeiras.</a:t>
            </a:r>
          </a:p>
          <a:p>
            <a:r>
              <a:rPr lang="pt-BR" sz="2000" dirty="0" smtClean="0"/>
              <a:t>	</a:t>
            </a:r>
          </a:p>
          <a:p>
            <a:r>
              <a:rPr lang="pt-BR" sz="2000" dirty="0"/>
              <a:t>	</a:t>
            </a:r>
            <a:r>
              <a:rPr lang="pt-BR" sz="2000" dirty="0" smtClean="0"/>
              <a:t>Ex.: Numa balada </a:t>
            </a:r>
            <a:r>
              <a:rPr lang="pt-BR" sz="2000" i="1" dirty="0" smtClean="0"/>
              <a:t>(</a:t>
            </a:r>
            <a:r>
              <a:rPr lang="pt-BR" sz="2000" i="1" dirty="0" err="1" smtClean="0"/>
              <a:t>Edom</a:t>
            </a:r>
            <a:r>
              <a:rPr lang="pt-BR" sz="2000" i="1" dirty="0" smtClean="0"/>
              <a:t> </a:t>
            </a:r>
            <a:r>
              <a:rPr lang="pt-BR" sz="2000" i="1" dirty="0" err="1" smtClean="0"/>
              <a:t>o´Gordon</a:t>
            </a:r>
            <a:r>
              <a:rPr lang="pt-BR" sz="2000" i="1" dirty="0" smtClean="0"/>
              <a:t>)</a:t>
            </a:r>
            <a:r>
              <a:rPr lang="pt-BR" sz="2000" dirty="0" smtClean="0"/>
              <a:t>, </a:t>
            </a:r>
            <a:r>
              <a:rPr lang="pt-BR" sz="2000" dirty="0" err="1" smtClean="0"/>
              <a:t>Percy</a:t>
            </a:r>
            <a:r>
              <a:rPr lang="pt-BR" sz="2000" dirty="0" smtClean="0"/>
              <a:t> critica em 	uma carta o seu final, quando o marido comete 	suicídio e sugere que o verso insinuasse o 	enlouquecimento do marido.</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A tradução entre línguas e dialetos de uma mesma língua também representavam alterações nos originais, todavia eram necessários ao entendimento do novo público.</a:t>
            </a:r>
            <a:endParaRPr lang="pt-BR" sz="2000" i="1" dirty="0" smtClean="0"/>
          </a:p>
          <a:p>
            <a:pPr marL="285750" indent="-285750">
              <a:buFont typeface="Arial" pitchFamily="34" charset="0"/>
              <a:buChar char="•"/>
            </a:pPr>
            <a:endParaRPr lang="pt-BR" sz="2000" i="1" dirty="0"/>
          </a:p>
          <a:p>
            <a:pPr marL="285750" indent="-285750">
              <a:buFont typeface="Arial" pitchFamily="34" charset="0"/>
              <a:buChar char="•"/>
            </a:pPr>
            <a:r>
              <a:rPr lang="pt-BR" sz="2000" dirty="0" smtClean="0"/>
              <a:t>Na música essas alterações aconteceram de maneira ainda mais enfática, posto que as canções populares não só enfrentavam a adaptação ao gosto de um novo público como também os problemas de um sistema de escrita.</a:t>
            </a:r>
            <a:endParaRPr lang="pt-BR" sz="2000" dirty="0"/>
          </a:p>
        </p:txBody>
      </p:sp>
    </p:spTree>
    <p:extLst>
      <p:ext uri="{BB962C8B-B14F-4D97-AF65-F5344CB8AC3E}">
        <p14:creationId xmlns:p14="http://schemas.microsoft.com/office/powerpoint/2010/main" val="877142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3477875"/>
          </a:xfrm>
          <a:prstGeom prst="rect">
            <a:avLst/>
          </a:prstGeom>
          <a:noFill/>
        </p:spPr>
        <p:txBody>
          <a:bodyPr wrap="square" rtlCol="0">
            <a:spAutoFit/>
          </a:bodyPr>
          <a:lstStyle/>
          <a:p>
            <a:pPr marL="285750" indent="-285750">
              <a:buFont typeface="Arial" pitchFamily="34" charset="0"/>
              <a:buChar char="•"/>
            </a:pPr>
            <a:r>
              <a:rPr lang="pt-BR" sz="2000" dirty="0" smtClean="0"/>
              <a:t>Comparação com a restauração de uma igreja gótica:</a:t>
            </a:r>
          </a:p>
          <a:p>
            <a:pPr marL="285750" indent="-285750">
              <a:buFont typeface="Arial" pitchFamily="34" charset="0"/>
              <a:buChar char="•"/>
            </a:pPr>
            <a:endParaRPr lang="pt-BR" sz="2000" dirty="0" smtClean="0"/>
          </a:p>
          <a:p>
            <a:pPr marL="742950" lvl="1" indent="-285750">
              <a:buFont typeface="Arial" pitchFamily="34" charset="0"/>
              <a:buChar char="•"/>
            </a:pPr>
            <a:r>
              <a:rPr lang="pt-BR" sz="2000" dirty="0" smtClean="0"/>
              <a:t>Visão do que existia originalmente</a:t>
            </a:r>
          </a:p>
          <a:p>
            <a:pPr marL="742950" lvl="1" indent="-285750">
              <a:buFont typeface="Arial" pitchFamily="34" charset="0"/>
              <a:buChar char="•"/>
            </a:pPr>
            <a:r>
              <a:rPr lang="pt-BR" sz="2000" dirty="0" smtClean="0"/>
              <a:t>Visão do o restaurador acho que existia originalmente.</a:t>
            </a:r>
          </a:p>
          <a:p>
            <a:pPr marL="742950" lvl="1" indent="-285750">
              <a:buFont typeface="Arial" pitchFamily="34" charset="0"/>
              <a:buChar char="•"/>
            </a:pPr>
            <a:r>
              <a:rPr lang="pt-BR" sz="2000" dirty="0" smtClean="0"/>
              <a:t>Visão do que o restaurador achou que devia (deveria) ter existido originalmente.</a:t>
            </a:r>
          </a:p>
          <a:p>
            <a:pPr marL="742950" lvl="1" indent="-285750">
              <a:buFont typeface="Arial" pitchFamily="34" charset="0"/>
              <a:buChar char="•"/>
            </a:pPr>
            <a:r>
              <a:rPr lang="pt-BR" sz="2000" dirty="0" smtClean="0"/>
              <a:t>Visão do que o restaurador achou que devia (deveria) existir agora.</a:t>
            </a:r>
          </a:p>
          <a:p>
            <a:pPr marL="742950" lvl="1" indent="-285750">
              <a:buFont typeface="Arial" pitchFamily="34" charset="0"/>
              <a:buChar char="•"/>
            </a:pPr>
            <a:endParaRPr lang="pt-BR" sz="2000" dirty="0" smtClean="0"/>
          </a:p>
          <a:p>
            <a:pPr marL="285750" indent="-285750">
              <a:buFont typeface="Arial" pitchFamily="34" charset="0"/>
              <a:buChar char="•"/>
            </a:pPr>
            <a:r>
              <a:rPr lang="pt-BR" sz="2000" dirty="0" smtClean="0"/>
              <a:t>Festas também foram revividas não se sabe a que maneira.</a:t>
            </a:r>
          </a:p>
          <a:p>
            <a:pPr lvl="1"/>
            <a:endParaRPr lang="pt-BR" sz="2000" dirty="0"/>
          </a:p>
        </p:txBody>
      </p:sp>
    </p:spTree>
    <p:extLst>
      <p:ext uri="{BB962C8B-B14F-4D97-AF65-F5344CB8AC3E}">
        <p14:creationId xmlns:p14="http://schemas.microsoft.com/office/powerpoint/2010/main" val="611248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...A Descoberta do Povo </a:t>
            </a:r>
            <a:endParaRPr lang="pt-BR" b="1" dirty="0"/>
          </a:p>
        </p:txBody>
      </p:sp>
      <p:sp>
        <p:nvSpPr>
          <p:cNvPr id="3" name="CaixaDeTexto 2"/>
          <p:cNvSpPr txBox="1"/>
          <p:nvPr/>
        </p:nvSpPr>
        <p:spPr>
          <a:xfrm>
            <a:off x="1115616" y="1456323"/>
            <a:ext cx="6912768" cy="4401205"/>
          </a:xfrm>
          <a:prstGeom prst="rect">
            <a:avLst/>
          </a:prstGeom>
          <a:noFill/>
        </p:spPr>
        <p:txBody>
          <a:bodyPr wrap="square" rtlCol="0">
            <a:spAutoFit/>
          </a:bodyPr>
          <a:lstStyle/>
          <a:p>
            <a:pPr marL="285750" indent="-285750">
              <a:buFont typeface="Arial" pitchFamily="34" charset="0"/>
              <a:buChar char="•"/>
            </a:pPr>
            <a:r>
              <a:rPr lang="pt-BR" sz="2000" dirty="0" smtClean="0"/>
              <a:t>A definição de povo para os “descobridores” de 1800 compunha-se por excelência de camponeses; eles viviam perto da natureza, estavam menos marcados por modos estrangeiros e tinham preservado os costumes primitivos por mais tempo do que quaisquer pessoas.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Essa afirmação, no entanto, ignorava importantes modificações culturais e sociais, subestimava a interação entre campo e cidade, popular e erudito.</a:t>
            </a:r>
          </a:p>
          <a:p>
            <a:pPr lvl="1"/>
            <a:endParaRPr lang="pt-BR" sz="2000" dirty="0" smtClean="0"/>
          </a:p>
          <a:p>
            <a:pPr marL="285750" indent="-285750">
              <a:buFont typeface="Arial" pitchFamily="34" charset="0"/>
              <a:buChar char="•"/>
            </a:pPr>
            <a:r>
              <a:rPr lang="pt-BR" sz="2000" dirty="0" smtClean="0"/>
              <a:t>A dificuldade em se definir o “povo” sugere que a cultura popular não era monolítica nem homogênea. De fato, era extremamente variada.</a:t>
            </a:r>
          </a:p>
          <a:p>
            <a:pPr lvl="1"/>
            <a:endParaRPr lang="pt-BR" sz="2000" dirty="0"/>
          </a:p>
        </p:txBody>
      </p:sp>
    </p:spTree>
    <p:extLst>
      <p:ext uri="{BB962C8B-B14F-4D97-AF65-F5344CB8AC3E}">
        <p14:creationId xmlns:p14="http://schemas.microsoft.com/office/powerpoint/2010/main" val="3152928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62" y="1556792"/>
            <a:ext cx="7300746" cy="3410817"/>
          </a:xfrm>
          <a:prstGeom prst="rect">
            <a:avLst/>
          </a:prstGeom>
        </p:spPr>
      </p:pic>
      <p:sp>
        <p:nvSpPr>
          <p:cNvPr id="3" name="CaixaDeTexto 2"/>
          <p:cNvSpPr txBox="1"/>
          <p:nvPr/>
        </p:nvSpPr>
        <p:spPr>
          <a:xfrm>
            <a:off x="7450947" y="5229200"/>
            <a:ext cx="793461" cy="400110"/>
          </a:xfrm>
          <a:prstGeom prst="rect">
            <a:avLst/>
          </a:prstGeom>
          <a:noFill/>
        </p:spPr>
        <p:txBody>
          <a:bodyPr wrap="square" rtlCol="0">
            <a:spAutoFit/>
          </a:bodyPr>
          <a:lstStyle/>
          <a:p>
            <a:r>
              <a:rPr lang="pt-BR" sz="2000" dirty="0" smtClean="0"/>
              <a:t>FIM.</a:t>
            </a:r>
            <a:endParaRPr lang="pt-BR" sz="2000" dirty="0"/>
          </a:p>
        </p:txBody>
      </p:sp>
    </p:spTree>
    <p:extLst>
      <p:ext uri="{BB962C8B-B14F-4D97-AF65-F5344CB8AC3E}">
        <p14:creationId xmlns:p14="http://schemas.microsoft.com/office/powerpoint/2010/main" val="2198279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12687"/>
            <a:ext cx="7632848" cy="5696633"/>
          </a:xfrm>
          <a:prstGeom prst="rect">
            <a:avLst/>
          </a:prstGeom>
        </p:spPr>
      </p:pic>
    </p:spTree>
    <p:extLst>
      <p:ext uri="{BB962C8B-B14F-4D97-AF65-F5344CB8AC3E}">
        <p14:creationId xmlns:p14="http://schemas.microsoft.com/office/powerpoint/2010/main" val="3141821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832864"/>
            <a:ext cx="3384376" cy="5166988"/>
          </a:xfrm>
          <a:prstGeom prst="rect">
            <a:avLst/>
          </a:prstGeom>
        </p:spPr>
      </p:pic>
    </p:spTree>
    <p:extLst>
      <p:ext uri="{BB962C8B-B14F-4D97-AF65-F5344CB8AC3E}">
        <p14:creationId xmlns:p14="http://schemas.microsoft.com/office/powerpoint/2010/main" val="343690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052736"/>
            <a:ext cx="3679842" cy="2561300"/>
          </a:xfrm>
          <a:prstGeom prst="rect">
            <a:avLst/>
          </a:prstGeom>
        </p:spPr>
      </p:pic>
      <p:sp>
        <p:nvSpPr>
          <p:cNvPr id="3" name="CaixaDeTexto 2"/>
          <p:cNvSpPr txBox="1"/>
          <p:nvPr/>
        </p:nvSpPr>
        <p:spPr>
          <a:xfrm>
            <a:off x="1115616" y="4204826"/>
            <a:ext cx="6912768" cy="1600438"/>
          </a:xfrm>
          <a:prstGeom prst="rect">
            <a:avLst/>
          </a:prstGeom>
          <a:noFill/>
        </p:spPr>
        <p:txBody>
          <a:bodyPr wrap="square" rtlCol="0">
            <a:spAutoFit/>
          </a:bodyPr>
          <a:lstStyle/>
          <a:p>
            <a:pPr marL="285750" indent="-285750">
              <a:buFont typeface="Arial" pitchFamily="34" charset="0"/>
              <a:buChar char="•"/>
            </a:pPr>
            <a:r>
              <a:rPr lang="pt-BR" sz="1600" dirty="0" smtClean="0">
                <a:hlinkClick r:id="rId3" tooltip="Doutor"/>
              </a:rPr>
              <a:t>Doutorado</a:t>
            </a:r>
            <a:r>
              <a:rPr lang="pt-BR" sz="1600" dirty="0"/>
              <a:t> na </a:t>
            </a:r>
            <a:r>
              <a:rPr lang="pt-BR" sz="1600" dirty="0">
                <a:hlinkClick r:id="rId4" tooltip="Universidade de Oxford"/>
              </a:rPr>
              <a:t>Universidade de Oxford</a:t>
            </a:r>
            <a:r>
              <a:rPr lang="pt-BR" sz="1600" dirty="0"/>
              <a:t> (</a:t>
            </a:r>
            <a:r>
              <a:rPr lang="pt-BR" sz="1600" dirty="0">
                <a:hlinkClick r:id="rId5" tooltip="1957"/>
              </a:rPr>
              <a:t>1957</a:t>
            </a:r>
            <a:r>
              <a:rPr lang="pt-BR" sz="1600" dirty="0"/>
              <a:t> a </a:t>
            </a:r>
            <a:r>
              <a:rPr lang="pt-BR" sz="1600" dirty="0">
                <a:hlinkClick r:id="rId6" tooltip="1962"/>
              </a:rPr>
              <a:t>1962</a:t>
            </a:r>
            <a:r>
              <a:rPr lang="pt-BR" sz="1600" dirty="0" smtClean="0"/>
              <a:t>);</a:t>
            </a:r>
          </a:p>
          <a:p>
            <a:r>
              <a:rPr lang="pt-BR" sz="1600" dirty="0" smtClean="0"/>
              <a:t> </a:t>
            </a:r>
          </a:p>
          <a:p>
            <a:pPr marL="285750" indent="-285750">
              <a:buFont typeface="Arial" pitchFamily="34" charset="0"/>
              <a:buChar char="•"/>
            </a:pPr>
            <a:r>
              <a:rPr lang="pt-BR" sz="1600" dirty="0" smtClean="0"/>
              <a:t>Professor</a:t>
            </a:r>
            <a:r>
              <a:rPr lang="pt-BR" sz="1600" dirty="0"/>
              <a:t> </a:t>
            </a:r>
            <a:r>
              <a:rPr lang="pt-BR" sz="1600" dirty="0">
                <a:hlinkClick r:id="rId7" tooltip="Universidade de Princeton"/>
              </a:rPr>
              <a:t>Universidade de Princeton</a:t>
            </a:r>
            <a:r>
              <a:rPr lang="pt-BR" sz="1600" dirty="0"/>
              <a:t> (</a:t>
            </a:r>
            <a:r>
              <a:rPr lang="pt-BR" sz="1600" dirty="0">
                <a:hlinkClick r:id="rId8" tooltip="1967"/>
              </a:rPr>
              <a:t>1967</a:t>
            </a:r>
            <a:r>
              <a:rPr lang="pt-BR" sz="1600" dirty="0"/>
              <a:t>); </a:t>
            </a:r>
            <a:endParaRPr lang="pt-BR" sz="1600" dirty="0" smtClean="0"/>
          </a:p>
          <a:p>
            <a:endParaRPr lang="pt-BR" sz="1600" dirty="0" smtClean="0"/>
          </a:p>
          <a:p>
            <a:pPr marL="285750" indent="-285750">
              <a:buFont typeface="Arial" pitchFamily="34" charset="0"/>
              <a:buChar char="•"/>
            </a:pPr>
            <a:r>
              <a:rPr lang="pt-BR" sz="1600" dirty="0" smtClean="0"/>
              <a:t>Atualmente </a:t>
            </a:r>
            <a:r>
              <a:rPr lang="pt-BR" sz="1600" dirty="0"/>
              <a:t>é professor emérito da </a:t>
            </a:r>
            <a:r>
              <a:rPr lang="pt-BR" sz="1600" dirty="0">
                <a:hlinkClick r:id="rId9" tooltip="Universidade de Cambridge"/>
              </a:rPr>
              <a:t>Universidade de Cambridge</a:t>
            </a:r>
            <a:r>
              <a:rPr lang="pt-BR" sz="1600" dirty="0"/>
              <a:t> (</a:t>
            </a:r>
            <a:r>
              <a:rPr lang="pt-BR" sz="1600" dirty="0">
                <a:hlinkClick r:id="rId10" tooltip="1979"/>
              </a:rPr>
              <a:t>1979</a:t>
            </a:r>
            <a:r>
              <a:rPr lang="pt-BR" sz="1600" dirty="0"/>
              <a:t>).</a:t>
            </a:r>
          </a:p>
          <a:p>
            <a:endParaRPr lang="pt-BR" dirty="0"/>
          </a:p>
        </p:txBody>
      </p:sp>
      <p:sp>
        <p:nvSpPr>
          <p:cNvPr id="4" name="CaixaDeTexto 3"/>
          <p:cNvSpPr txBox="1"/>
          <p:nvPr/>
        </p:nvSpPr>
        <p:spPr>
          <a:xfrm>
            <a:off x="5292080" y="1484784"/>
            <a:ext cx="2736304" cy="584775"/>
          </a:xfrm>
          <a:prstGeom prst="rect">
            <a:avLst/>
          </a:prstGeom>
          <a:noFill/>
        </p:spPr>
        <p:txBody>
          <a:bodyPr wrap="square" rtlCol="0">
            <a:spAutoFit/>
          </a:bodyPr>
          <a:lstStyle/>
          <a:p>
            <a:r>
              <a:rPr lang="pt-BR" b="1" dirty="0" smtClean="0"/>
              <a:t>Peter Burke</a:t>
            </a:r>
          </a:p>
          <a:p>
            <a:r>
              <a:rPr lang="pt-BR" sz="1400" dirty="0" smtClean="0"/>
              <a:t>(</a:t>
            </a:r>
            <a:r>
              <a:rPr lang="pt-BR" sz="1400" dirty="0" err="1" smtClean="0"/>
              <a:t>Stanmore</a:t>
            </a:r>
            <a:r>
              <a:rPr lang="pt-BR" sz="1400" dirty="0" smtClean="0"/>
              <a:t>, Inglaterra, 1937)</a:t>
            </a:r>
            <a:endParaRPr lang="pt-BR" sz="1400" dirty="0"/>
          </a:p>
        </p:txBody>
      </p:sp>
    </p:spTree>
    <p:extLst>
      <p:ext uri="{BB962C8B-B14F-4D97-AF65-F5344CB8AC3E}">
        <p14:creationId xmlns:p14="http://schemas.microsoft.com/office/powerpoint/2010/main" val="342252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5616" y="908720"/>
            <a:ext cx="6840760" cy="461665"/>
          </a:xfrm>
          <a:prstGeom prst="rect">
            <a:avLst/>
          </a:prstGeom>
          <a:noFill/>
        </p:spPr>
        <p:txBody>
          <a:bodyPr wrap="square" rtlCol="0">
            <a:spAutoFit/>
          </a:bodyPr>
          <a:lstStyle/>
          <a:p>
            <a:r>
              <a:rPr lang="pt-BR" sz="2400" b="1" dirty="0" smtClean="0"/>
              <a:t>PRÓLOGO</a:t>
            </a:r>
            <a:endParaRPr lang="pt-BR" sz="2400" b="1" dirty="0"/>
          </a:p>
        </p:txBody>
      </p:sp>
      <p:sp>
        <p:nvSpPr>
          <p:cNvPr id="3" name="CaixaDeTexto 2"/>
          <p:cNvSpPr txBox="1"/>
          <p:nvPr/>
        </p:nvSpPr>
        <p:spPr>
          <a:xfrm>
            <a:off x="1115616" y="1456323"/>
            <a:ext cx="6912768" cy="2554545"/>
          </a:xfrm>
          <a:prstGeom prst="rect">
            <a:avLst/>
          </a:prstGeom>
          <a:noFill/>
        </p:spPr>
        <p:txBody>
          <a:bodyPr wrap="square" rtlCol="0">
            <a:spAutoFit/>
          </a:bodyPr>
          <a:lstStyle/>
          <a:p>
            <a:pPr marL="285750" indent="-285750">
              <a:buFont typeface="Arial" pitchFamily="34" charset="0"/>
              <a:buChar char="•"/>
            </a:pPr>
            <a:r>
              <a:rPr lang="pt-BR" sz="2000" dirty="0" smtClean="0"/>
              <a:t>Objetivo: Descrever e interpretar a cultura popular da Europa moderna</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Período: de 1.500 a 1.800.</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Região: da Noruega à Sicília e da Irlanda aos Urais.</a:t>
            </a:r>
          </a:p>
          <a:p>
            <a:r>
              <a:rPr lang="pt-BR" sz="2000" dirty="0"/>
              <a:t> </a:t>
            </a:r>
            <a:r>
              <a:rPr lang="pt-BR" sz="2000" dirty="0" smtClean="0"/>
              <a:t>    </a:t>
            </a:r>
            <a:r>
              <a:rPr lang="pt-BR" sz="1400" dirty="0" smtClean="0"/>
              <a:t>(ver mapa)</a:t>
            </a:r>
          </a:p>
          <a:p>
            <a:endParaRPr lang="pt-BR" sz="2000" dirty="0"/>
          </a:p>
        </p:txBody>
      </p:sp>
    </p:spTree>
    <p:extLst>
      <p:ext uri="{BB962C8B-B14F-4D97-AF65-F5344CB8AC3E}">
        <p14:creationId xmlns:p14="http://schemas.microsoft.com/office/powerpoint/2010/main" val="332715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701462"/>
            <a:ext cx="6336704" cy="5455076"/>
          </a:xfrm>
          <a:prstGeom prst="rect">
            <a:avLst/>
          </a:prstGeom>
        </p:spPr>
      </p:pic>
    </p:spTree>
    <p:extLst>
      <p:ext uri="{BB962C8B-B14F-4D97-AF65-F5344CB8AC3E}">
        <p14:creationId xmlns:p14="http://schemas.microsoft.com/office/powerpoint/2010/main" val="2876973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692696"/>
            <a:ext cx="6840760" cy="369332"/>
          </a:xfrm>
          <a:prstGeom prst="rect">
            <a:avLst/>
          </a:prstGeom>
          <a:noFill/>
        </p:spPr>
        <p:txBody>
          <a:bodyPr wrap="square" rtlCol="0">
            <a:spAutoFit/>
          </a:bodyPr>
          <a:lstStyle/>
          <a:p>
            <a:r>
              <a:rPr lang="pt-BR" b="1" dirty="0" smtClean="0"/>
              <a:t>...Prólogo</a:t>
            </a:r>
            <a:endParaRPr lang="pt-BR" b="1" dirty="0"/>
          </a:p>
        </p:txBody>
      </p:sp>
      <p:sp>
        <p:nvSpPr>
          <p:cNvPr id="3" name="CaixaDeTexto 2"/>
          <p:cNvSpPr txBox="1"/>
          <p:nvPr/>
        </p:nvSpPr>
        <p:spPr>
          <a:xfrm>
            <a:off x="1115616" y="1456323"/>
            <a:ext cx="6912768" cy="4401205"/>
          </a:xfrm>
          <a:prstGeom prst="rect">
            <a:avLst/>
          </a:prstGeom>
          <a:noFill/>
        </p:spPr>
        <p:txBody>
          <a:bodyPr wrap="square" rtlCol="0">
            <a:spAutoFit/>
          </a:bodyPr>
          <a:lstStyle/>
          <a:p>
            <a:pPr marL="342900" indent="-342900">
              <a:buFont typeface="Arial" pitchFamily="34" charset="0"/>
              <a:buChar char="•"/>
            </a:pPr>
            <a:r>
              <a:rPr lang="pt-BR" sz="2000" dirty="0" smtClean="0"/>
              <a:t>Cultura: um sistema de significados, atitudes e valores partilhados e as formas simbólicas (apresentações, objetos artesanais) em que eles são expressos ou encarnados.</a:t>
            </a:r>
          </a:p>
          <a:p>
            <a:pPr marL="342900" indent="-342900">
              <a:buFont typeface="Arial" pitchFamily="34" charset="0"/>
              <a:buChar char="•"/>
            </a:pPr>
            <a:endParaRPr lang="pt-BR" sz="2000" dirty="0"/>
          </a:p>
          <a:p>
            <a:pPr marL="342900" indent="-342900">
              <a:buFont typeface="Arial" pitchFamily="34" charset="0"/>
              <a:buChar char="•"/>
            </a:pPr>
            <a:r>
              <a:rPr lang="pt-BR" sz="2000" dirty="0" smtClean="0"/>
              <a:t>Cultura Popular: Cultura não oficial, da não elite, das “classes subalternas</a:t>
            </a:r>
            <a:r>
              <a:rPr lang="pt-BR" sz="2000" dirty="0" smtClean="0"/>
              <a:t>” (Gramsci) - </a:t>
            </a:r>
            <a:r>
              <a:rPr lang="pt-BR" sz="2000" dirty="0" smtClean="0"/>
              <a:t>artesãos e camponeses (mulheres, marinheiros, pastores, mendigos etc</a:t>
            </a:r>
            <a:r>
              <a:rPr lang="pt-BR" sz="2000" dirty="0" smtClean="0"/>
              <a:t>.)</a:t>
            </a:r>
          </a:p>
          <a:p>
            <a:pPr marL="342900" indent="-342900">
              <a:buFont typeface="Arial" pitchFamily="34" charset="0"/>
              <a:buChar char="•"/>
            </a:pPr>
            <a:endParaRPr lang="pt-BR" sz="2000" dirty="0"/>
          </a:p>
          <a:p>
            <a:pPr marL="342900" indent="-342900">
              <a:buFont typeface="Arial" pitchFamily="34" charset="0"/>
              <a:buChar char="•"/>
            </a:pPr>
            <a:r>
              <a:rPr lang="pt-BR" sz="2000" dirty="0" smtClean="0"/>
              <a:t>Nova abordagem de estudo, a dos folcloristas, interessados no povo – tradições orais e rituais.</a:t>
            </a:r>
            <a:endParaRPr lang="pt-BR" sz="2000" dirty="0" smtClean="0"/>
          </a:p>
          <a:p>
            <a:pPr marL="342900" indent="-342900">
              <a:buFont typeface="Arial" pitchFamily="34" charset="0"/>
              <a:buChar char="•"/>
            </a:pPr>
            <a:endParaRPr lang="pt-BR" sz="2000" dirty="0" smtClean="0"/>
          </a:p>
          <a:p>
            <a:pPr marL="342900" indent="-342900">
              <a:buFont typeface="Arial" pitchFamily="34" charset="0"/>
              <a:buChar char="•"/>
            </a:pPr>
            <a:r>
              <a:rPr lang="pt-BR" sz="2000" dirty="0" smtClean="0"/>
              <a:t>A procura pela visão do todo e das diferenças entre si sobrepõe-se ao interesse do aprofundamento do estudo de cada região.</a:t>
            </a:r>
            <a:endParaRPr lang="pt-BR" sz="2000" dirty="0"/>
          </a:p>
        </p:txBody>
      </p:sp>
    </p:spTree>
    <p:extLst>
      <p:ext uri="{BB962C8B-B14F-4D97-AF65-F5344CB8AC3E}">
        <p14:creationId xmlns:p14="http://schemas.microsoft.com/office/powerpoint/2010/main" val="303804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5616" y="908720"/>
            <a:ext cx="6840760" cy="461665"/>
          </a:xfrm>
          <a:prstGeom prst="rect">
            <a:avLst/>
          </a:prstGeom>
          <a:noFill/>
        </p:spPr>
        <p:txBody>
          <a:bodyPr wrap="square" rtlCol="0">
            <a:spAutoFit/>
          </a:bodyPr>
          <a:lstStyle/>
          <a:p>
            <a:r>
              <a:rPr lang="pt-BR" sz="2400" b="1" dirty="0" smtClean="0"/>
              <a:t>INTRODUÇÃO A ESTA EDIÇÃO</a:t>
            </a:r>
            <a:endParaRPr lang="pt-BR" sz="2400" b="1" dirty="0"/>
          </a:p>
        </p:txBody>
      </p:sp>
      <p:sp>
        <p:nvSpPr>
          <p:cNvPr id="3" name="CaixaDeTexto 2"/>
          <p:cNvSpPr txBox="1"/>
          <p:nvPr/>
        </p:nvSpPr>
        <p:spPr>
          <a:xfrm>
            <a:off x="1115616" y="1456323"/>
            <a:ext cx="6912768" cy="3908762"/>
          </a:xfrm>
          <a:prstGeom prst="rect">
            <a:avLst/>
          </a:prstGeom>
          <a:noFill/>
        </p:spPr>
        <p:txBody>
          <a:bodyPr wrap="square" rtlCol="0">
            <a:spAutoFit/>
          </a:bodyPr>
          <a:lstStyle/>
          <a:p>
            <a:r>
              <a:rPr lang="pt-BR" sz="1400" dirty="0" smtClean="0"/>
              <a:t>Texto originalmente publicado como introdução à edição espanhola de </a:t>
            </a:r>
            <a:r>
              <a:rPr lang="pt-BR" sz="1400" i="1" dirty="0" smtClean="0"/>
              <a:t>A cultura popular na Idade Moderna</a:t>
            </a:r>
            <a:r>
              <a:rPr lang="pt-BR" sz="1400" dirty="0" smtClean="0"/>
              <a:t>, e é reproduzido nesta edição por sugestão do Autor.</a:t>
            </a:r>
          </a:p>
          <a:p>
            <a:endParaRPr lang="pt-BR" sz="2000" dirty="0"/>
          </a:p>
          <a:p>
            <a:pPr marL="285750" indent="-285750">
              <a:buFont typeface="Arial" pitchFamily="34" charset="0"/>
              <a:buChar char="•"/>
            </a:pPr>
            <a:r>
              <a:rPr lang="pt-BR" sz="2000" dirty="0" smtClean="0"/>
              <a:t>Aumento muito significativo dos trabalhos nesta área desde a publicação da primeira edição (1978).</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Pesquisadores de outras áreas: folcloristas, estudantes literários, antropólogos e outros.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Principais questões:</a:t>
            </a:r>
          </a:p>
          <a:p>
            <a:pPr marL="742950" lvl="1" indent="-285750">
              <a:buFont typeface="Arial" pitchFamily="34" charset="0"/>
              <a:buChar char="•"/>
            </a:pPr>
            <a:endParaRPr lang="pt-BR" sz="2000" dirty="0"/>
          </a:p>
          <a:p>
            <a:pPr marL="742950" lvl="1" indent="-285750">
              <a:buFont typeface="Arial" pitchFamily="34" charset="0"/>
              <a:buChar char="•"/>
            </a:pPr>
            <a:r>
              <a:rPr lang="pt-BR" sz="2000" dirty="0" smtClean="0"/>
              <a:t>Oque é Popular?</a:t>
            </a:r>
          </a:p>
          <a:p>
            <a:pPr marL="742950" lvl="1" indent="-285750">
              <a:buFont typeface="Arial" pitchFamily="34" charset="0"/>
              <a:buChar char="•"/>
            </a:pPr>
            <a:r>
              <a:rPr lang="pt-BR" sz="2000" dirty="0" smtClean="0"/>
              <a:t>O que é Cultura?</a:t>
            </a:r>
            <a:endParaRPr lang="pt-BR" sz="2000" dirty="0"/>
          </a:p>
        </p:txBody>
      </p:sp>
    </p:spTree>
    <p:extLst>
      <p:ext uri="{BB962C8B-B14F-4D97-AF65-F5344CB8AC3E}">
        <p14:creationId xmlns:p14="http://schemas.microsoft.com/office/powerpoint/2010/main" val="1629161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5616" y="908720"/>
            <a:ext cx="6840760" cy="461665"/>
          </a:xfrm>
          <a:prstGeom prst="rect">
            <a:avLst/>
          </a:prstGeom>
          <a:noFill/>
        </p:spPr>
        <p:txBody>
          <a:bodyPr wrap="square" rtlCol="0">
            <a:spAutoFit/>
          </a:bodyPr>
          <a:lstStyle/>
          <a:p>
            <a:r>
              <a:rPr lang="pt-BR" sz="2400" b="1" dirty="0" smtClean="0"/>
              <a:t>O Problema do “Popular”</a:t>
            </a:r>
            <a:endParaRPr lang="pt-BR" sz="2400" b="1" dirty="0"/>
          </a:p>
        </p:txBody>
      </p:sp>
      <p:sp>
        <p:nvSpPr>
          <p:cNvPr id="5" name="CaixaDeTexto 4"/>
          <p:cNvSpPr txBox="1"/>
          <p:nvPr/>
        </p:nvSpPr>
        <p:spPr>
          <a:xfrm>
            <a:off x="1115616" y="1456323"/>
            <a:ext cx="6912768" cy="4647426"/>
          </a:xfrm>
          <a:prstGeom prst="rect">
            <a:avLst/>
          </a:prstGeom>
          <a:noFill/>
        </p:spPr>
        <p:txBody>
          <a:bodyPr wrap="square" rtlCol="0">
            <a:spAutoFit/>
          </a:bodyPr>
          <a:lstStyle/>
          <a:p>
            <a:pPr marL="285750" indent="-285750">
              <a:buFont typeface="Arial" pitchFamily="34" charset="0"/>
              <a:buChar char="•"/>
            </a:pPr>
            <a:r>
              <a:rPr lang="pt-BR" sz="2000" dirty="0" smtClean="0"/>
              <a:t>Falsa impressão de homogeneidade.</a:t>
            </a:r>
          </a:p>
          <a:p>
            <a:pPr marL="742950" lvl="1" indent="-285750">
              <a:buFont typeface="Arial" pitchFamily="34" charset="0"/>
              <a:buChar char="•"/>
            </a:pPr>
            <a:r>
              <a:rPr lang="pt-BR" sz="1600" dirty="0" smtClean="0"/>
              <a:t>“Culturas Populares” ou “Cultura das Classes Populares”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Inconsistência de Fronteiras entre “Cultura Popular” e “Cultura e Elite”.</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Maior atenção na interação do que na divisão entre elas.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Diferença de sentido em 1.500 (participação da elite) e em 1.800 (retirada da elite).</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Convergência entre “Cultura Popular” e “Cultura </a:t>
            </a:r>
            <a:r>
              <a:rPr lang="pt-BR" sz="2000" dirty="0" smtClean="0"/>
              <a:t>de </a:t>
            </a:r>
            <a:r>
              <a:rPr lang="pt-BR" sz="2000" dirty="0" smtClean="0"/>
              <a:t>Elite”.</a:t>
            </a:r>
          </a:p>
          <a:p>
            <a:pPr marL="742950" lvl="1" indent="-285750">
              <a:buFont typeface="Arial" pitchFamily="34" charset="0"/>
              <a:buChar char="•"/>
            </a:pPr>
            <a:r>
              <a:rPr lang="pt-BR" sz="2000" dirty="0" smtClean="0"/>
              <a:t>Nível de participação da elite.</a:t>
            </a:r>
          </a:p>
          <a:p>
            <a:pPr lvl="1"/>
            <a:endParaRPr lang="pt-BR" sz="2000" dirty="0"/>
          </a:p>
          <a:p>
            <a:pPr marL="285750" indent="-285750">
              <a:buFont typeface="Arial" pitchFamily="34" charset="0"/>
              <a:buChar char="•"/>
            </a:pPr>
            <a:endParaRPr lang="pt-BR" sz="2000" dirty="0"/>
          </a:p>
        </p:txBody>
      </p:sp>
    </p:spTree>
    <p:extLst>
      <p:ext uri="{BB962C8B-B14F-4D97-AF65-F5344CB8AC3E}">
        <p14:creationId xmlns:p14="http://schemas.microsoft.com/office/powerpoint/2010/main" val="2348299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no">
  <a:themeElements>
    <a:clrScheme name="Compo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Pi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833</TotalTime>
  <Words>1573</Words>
  <Application>Microsoft Office PowerPoint</Application>
  <PresentationFormat>Apresentação na tela (4:3)</PresentationFormat>
  <Paragraphs>148</Paragraphs>
  <Slides>25</Slides>
  <Notes>1</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Pino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POPULAR NA IDADE MODERNA: EUROPA</dc:title>
  <dc:creator>usuário</dc:creator>
  <cp:lastModifiedBy>usuário</cp:lastModifiedBy>
  <cp:revision>33</cp:revision>
  <dcterms:created xsi:type="dcterms:W3CDTF">2014-10-29T22:03:52Z</dcterms:created>
  <dcterms:modified xsi:type="dcterms:W3CDTF">2014-11-06T13:13:54Z</dcterms:modified>
</cp:coreProperties>
</file>