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7" r:id="rId2"/>
    <p:sldId id="310" r:id="rId3"/>
    <p:sldId id="311" r:id="rId4"/>
    <p:sldId id="312" r:id="rId5"/>
    <p:sldId id="302" r:id="rId6"/>
    <p:sldId id="313" r:id="rId7"/>
    <p:sldId id="318" r:id="rId8"/>
    <p:sldId id="303" r:id="rId9"/>
    <p:sldId id="304" r:id="rId10"/>
    <p:sldId id="307" r:id="rId11"/>
    <p:sldId id="314" r:id="rId12"/>
    <p:sldId id="309" r:id="rId13"/>
    <p:sldId id="315" r:id="rId14"/>
    <p:sldId id="316" r:id="rId15"/>
  </p:sldIdLst>
  <p:sldSz cx="9144000" cy="6858000" type="screen4x3"/>
  <p:notesSz cx="6858000" cy="96583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22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00"/>
    <a:srgbClr val="00FFCC"/>
    <a:srgbClr val="99FFCC"/>
    <a:srgbClr val="EAEAEA"/>
    <a:srgbClr val="FFFFCC"/>
    <a:srgbClr val="3333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176" y="72"/>
      </p:cViewPr>
      <p:guideLst>
        <p:guide orient="horz" pos="2160"/>
        <p:guide pos="28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1346" y="-82"/>
      </p:cViewPr>
      <p:guideLst>
        <p:guide orient="horz" pos="2322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440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23938" y="731838"/>
            <a:ext cx="4811712" cy="3608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fld id="{665CD085-4D8D-4B80-BF0D-1D0E51FA5F5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81976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E77893-9E25-4584-B182-6F485E601F7F}" type="slidenum">
              <a:rPr lang="pt-BR" altLang="en-US" smtClean="0"/>
              <a:pPr>
                <a:spcBef>
                  <a:spcPct val="0"/>
                </a:spcBef>
              </a:pPr>
              <a:t>7</a:t>
            </a:fld>
            <a:endParaRPr lang="pt-BR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n-US" smtClean="0"/>
          </a:p>
        </p:txBody>
      </p:sp>
    </p:spTree>
    <p:extLst>
      <p:ext uri="{BB962C8B-B14F-4D97-AF65-F5344CB8AC3E}">
        <p14:creationId xmlns:p14="http://schemas.microsoft.com/office/powerpoint/2010/main" val="152918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55D83-989E-4EBF-B2ED-0C6277BAB0A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0252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6529A-0653-4AFC-BCE7-E7B30C2FDD9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6446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-6350"/>
            <a:ext cx="2286000" cy="634523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-6350"/>
            <a:ext cx="6705600" cy="63452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879E3-08C8-4FC6-9B66-497008A7E026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390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5A6C8-1B4B-4488-88A4-BD942DEFD313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6337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7C9D7-EAF0-4FDE-BEAE-A9B53946728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5374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0" y="447675"/>
            <a:ext cx="4495800" cy="5891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447675"/>
            <a:ext cx="4495800" cy="5891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8F37-D001-441A-A282-A963EE4CCD51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443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EFE0-C9F5-432E-96AF-CBC436D57434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2102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811BD-11BF-4526-AE92-37FF00DCDBEE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93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B226A-B8CB-4504-908B-CFB51BA3F9AF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638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4860-A57C-4CE7-BD9F-A991F5C677C7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0797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6972-12EB-4128-965C-1F7B8FDF742B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8065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rgbClr val="F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6350"/>
            <a:ext cx="9144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447675"/>
            <a:ext cx="9144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Click to edit Master text styles</a:t>
            </a:r>
          </a:p>
          <a:p>
            <a:pPr lvl="1"/>
            <a:r>
              <a:rPr lang="pt-BR" altLang="en-US" smtClean="0"/>
              <a:t>Second level</a:t>
            </a:r>
          </a:p>
          <a:p>
            <a:pPr lvl="2"/>
            <a:r>
              <a:rPr lang="pt-BR" altLang="en-US" smtClean="0"/>
              <a:t>Third level</a:t>
            </a:r>
          </a:p>
          <a:p>
            <a:pPr lvl="3"/>
            <a:r>
              <a:rPr lang="pt-BR" altLang="en-US" smtClean="0"/>
              <a:t>Fourth level</a:t>
            </a:r>
          </a:p>
          <a:p>
            <a:pPr lvl="4"/>
            <a:r>
              <a:rPr lang="pt-BR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437313"/>
            <a:ext cx="28956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600" i="1"/>
            </a:lvl1pPr>
          </a:lstStyle>
          <a:p>
            <a:pPr>
              <a:defRPr/>
            </a:pPr>
            <a:r>
              <a:rPr lang="pt-BR"/>
              <a:t>Marcelo B. Joaquim e M.A. Romero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91288"/>
            <a:ext cx="1905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2138EE-0CF2-42DE-9860-58C2DB843C12}" type="slidenum">
              <a:rPr lang="pt-BR" altLang="en-US"/>
              <a:pPr>
                <a:defRPr/>
              </a:pPr>
              <a:t>‹nº›</a:t>
            </a:fld>
            <a:endParaRPr lang="pt-BR" altLang="en-US"/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343650"/>
            <a:ext cx="3857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114300" y="6464300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defRPr/>
            </a:pPr>
            <a:r>
              <a:rPr lang="pt-BR" altLang="en-US" sz="1600" i="1" smtClean="0"/>
              <a:t>TDM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6332538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Monotype Sorts" pitchFamily="2" charset="2"/>
        <a:buChar char="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å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3075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4E5627-0C45-4A2F-88E7-B9081DCEA700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3076" name="Rectangle 32"/>
          <p:cNvSpPr>
            <a:spLocks noChangeArrowheads="1"/>
          </p:cNvSpPr>
          <p:nvPr/>
        </p:nvSpPr>
        <p:spPr bwMode="auto">
          <a:xfrm>
            <a:off x="946150" y="304800"/>
            <a:ext cx="7289800" cy="1117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800" b="1" i="1">
                <a:solidFill>
                  <a:srgbClr val="6600FF"/>
                </a:solidFill>
              </a:rPr>
              <a:t>Comunicação Digital</a:t>
            </a:r>
            <a:endParaRPr lang="pt-BR" altLang="en-US" sz="1800" b="1" i="1">
              <a:solidFill>
                <a:schemeClr val="accent2"/>
              </a:solidFill>
            </a:endParaRPr>
          </a:p>
        </p:txBody>
      </p:sp>
      <p:sp>
        <p:nvSpPr>
          <p:cNvPr id="3077" name="Rectangle 33"/>
          <p:cNvSpPr>
            <a:spLocks noChangeArrowheads="1"/>
          </p:cNvSpPr>
          <p:nvPr/>
        </p:nvSpPr>
        <p:spPr bwMode="auto">
          <a:xfrm>
            <a:off x="3887788" y="2519363"/>
            <a:ext cx="4716462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en-US" i="1"/>
              <a:t>Amostragem</a:t>
            </a:r>
            <a:endParaRPr lang="pt-BR" altLang="en-US"/>
          </a:p>
          <a:p>
            <a:pPr lvl="1">
              <a:buFontTx/>
              <a:buChar char="•"/>
            </a:pPr>
            <a:r>
              <a:rPr lang="pt-BR" altLang="en-US"/>
              <a:t>Ideal</a:t>
            </a:r>
          </a:p>
          <a:p>
            <a:pPr lvl="1">
              <a:buFontTx/>
              <a:buChar char="•"/>
            </a:pPr>
            <a:r>
              <a:rPr lang="pt-BR" altLang="en-US"/>
              <a:t>Natural (PAM)</a:t>
            </a:r>
          </a:p>
          <a:p>
            <a:pPr lvl="1">
              <a:buFontTx/>
              <a:buChar char="•"/>
            </a:pPr>
            <a:r>
              <a:rPr lang="pt-BR" altLang="en-US"/>
              <a:t>Prática (PAM)</a:t>
            </a:r>
          </a:p>
          <a:p>
            <a:pPr lvl="1">
              <a:buFontTx/>
              <a:buChar char="•"/>
            </a:pPr>
            <a:r>
              <a:rPr lang="pt-BR" altLang="en-US"/>
              <a:t>É a base para o estudo da Comunicação Digital.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i="1"/>
              <a:t>Multiplexação por Divisão do Tempo - TDM.</a:t>
            </a:r>
            <a:endParaRPr lang="pt-BR" altLang="en-US"/>
          </a:p>
        </p:txBody>
      </p:sp>
      <p:pic>
        <p:nvPicPr>
          <p:cNvPr id="3078" name="Picture 34" descr="tv_fone_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573338"/>
            <a:ext cx="7239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35"/>
          <p:cNvGrpSpPr>
            <a:grpSpLocks/>
          </p:cNvGrpSpPr>
          <p:nvPr/>
        </p:nvGrpSpPr>
        <p:grpSpPr bwMode="auto">
          <a:xfrm>
            <a:off x="960438" y="4500563"/>
            <a:ext cx="2093912" cy="881062"/>
            <a:chOff x="375" y="2905"/>
            <a:chExt cx="1885" cy="555"/>
          </a:xfrm>
        </p:grpSpPr>
        <p:sp>
          <p:nvSpPr>
            <p:cNvPr id="3080" name="Line 36"/>
            <p:cNvSpPr>
              <a:spLocks noChangeShapeType="1"/>
            </p:cNvSpPr>
            <p:nvPr/>
          </p:nvSpPr>
          <p:spPr bwMode="auto">
            <a:xfrm>
              <a:off x="375" y="3281"/>
              <a:ext cx="18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Freeform 37"/>
            <p:cNvSpPr>
              <a:spLocks/>
            </p:cNvSpPr>
            <p:nvPr/>
          </p:nvSpPr>
          <p:spPr bwMode="auto">
            <a:xfrm>
              <a:off x="394" y="2905"/>
              <a:ext cx="1625" cy="555"/>
            </a:xfrm>
            <a:custGeom>
              <a:avLst/>
              <a:gdLst>
                <a:gd name="T0" fmla="*/ 0 w 3248"/>
                <a:gd name="T1" fmla="*/ 266 h 794"/>
                <a:gd name="T2" fmla="*/ 93 w 3248"/>
                <a:gd name="T3" fmla="*/ 64 h 794"/>
                <a:gd name="T4" fmla="*/ 179 w 3248"/>
                <a:gd name="T5" fmla="*/ 64 h 794"/>
                <a:gd name="T6" fmla="*/ 246 w 3248"/>
                <a:gd name="T7" fmla="*/ 159 h 794"/>
                <a:gd name="T8" fmla="*/ 347 w 3248"/>
                <a:gd name="T9" fmla="*/ 321 h 794"/>
                <a:gd name="T10" fmla="*/ 453 w 3248"/>
                <a:gd name="T11" fmla="*/ 387 h 794"/>
                <a:gd name="T12" fmla="*/ 533 w 3248"/>
                <a:gd name="T13" fmla="*/ 326 h 794"/>
                <a:gd name="T14" fmla="*/ 611 w 3248"/>
                <a:gd name="T15" fmla="*/ 180 h 794"/>
                <a:gd name="T16" fmla="*/ 678 w 3248"/>
                <a:gd name="T17" fmla="*/ 8 h 794"/>
                <a:gd name="T18" fmla="*/ 748 w 3248"/>
                <a:gd name="T19" fmla="*/ 225 h 794"/>
                <a:gd name="T20" fmla="*/ 813 w 3248"/>
                <a:gd name="T21" fmla="*/ 286 h 7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48"/>
                <a:gd name="T34" fmla="*/ 0 h 794"/>
                <a:gd name="T35" fmla="*/ 3248 w 3248"/>
                <a:gd name="T36" fmla="*/ 794 h 7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48" h="794">
                  <a:moveTo>
                    <a:pt x="0" y="543"/>
                  </a:moveTo>
                  <a:cubicBezTo>
                    <a:pt x="126" y="371"/>
                    <a:pt x="253" y="199"/>
                    <a:pt x="372" y="130"/>
                  </a:cubicBezTo>
                  <a:cubicBezTo>
                    <a:pt x="491" y="61"/>
                    <a:pt x="612" y="97"/>
                    <a:pt x="714" y="130"/>
                  </a:cubicBezTo>
                  <a:cubicBezTo>
                    <a:pt x="816" y="163"/>
                    <a:pt x="871" y="238"/>
                    <a:pt x="983" y="326"/>
                  </a:cubicBezTo>
                  <a:cubicBezTo>
                    <a:pt x="1095" y="414"/>
                    <a:pt x="1248" y="579"/>
                    <a:pt x="1386" y="657"/>
                  </a:cubicBezTo>
                  <a:cubicBezTo>
                    <a:pt x="1524" y="735"/>
                    <a:pt x="1686" y="790"/>
                    <a:pt x="1810" y="792"/>
                  </a:cubicBezTo>
                  <a:cubicBezTo>
                    <a:pt x="1934" y="794"/>
                    <a:pt x="2026" y="739"/>
                    <a:pt x="2131" y="668"/>
                  </a:cubicBezTo>
                  <a:cubicBezTo>
                    <a:pt x="2236" y="597"/>
                    <a:pt x="2345" y="477"/>
                    <a:pt x="2441" y="368"/>
                  </a:cubicBezTo>
                  <a:cubicBezTo>
                    <a:pt x="2537" y="259"/>
                    <a:pt x="2619" y="0"/>
                    <a:pt x="2710" y="16"/>
                  </a:cubicBezTo>
                  <a:cubicBezTo>
                    <a:pt x="2801" y="32"/>
                    <a:pt x="2899" y="366"/>
                    <a:pt x="2989" y="461"/>
                  </a:cubicBezTo>
                  <a:cubicBezTo>
                    <a:pt x="3079" y="556"/>
                    <a:pt x="3200" y="564"/>
                    <a:pt x="3248" y="585"/>
                  </a:cubicBezTo>
                </a:path>
              </a:pathLst>
            </a:custGeom>
            <a:noFill/>
            <a:ln w="57150" cap="flat" cmpd="sng">
              <a:solidFill>
                <a:srgbClr val="000099"/>
              </a:solidFill>
              <a:prstDash val="dash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38"/>
            <p:cNvSpPr>
              <a:spLocks noChangeShapeType="1"/>
            </p:cNvSpPr>
            <p:nvPr/>
          </p:nvSpPr>
          <p:spPr bwMode="auto">
            <a:xfrm flipV="1">
              <a:off x="689" y="2969"/>
              <a:ext cx="0" cy="31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Line 39"/>
            <p:cNvSpPr>
              <a:spLocks noChangeShapeType="1"/>
            </p:cNvSpPr>
            <p:nvPr/>
          </p:nvSpPr>
          <p:spPr bwMode="auto">
            <a:xfrm flipV="1">
              <a:off x="902" y="3157"/>
              <a:ext cx="0" cy="1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Line 40"/>
            <p:cNvSpPr>
              <a:spLocks noChangeShapeType="1"/>
            </p:cNvSpPr>
            <p:nvPr/>
          </p:nvSpPr>
          <p:spPr bwMode="auto">
            <a:xfrm flipV="1">
              <a:off x="461" y="3163"/>
              <a:ext cx="0" cy="1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Line 41"/>
            <p:cNvSpPr>
              <a:spLocks noChangeShapeType="1"/>
            </p:cNvSpPr>
            <p:nvPr/>
          </p:nvSpPr>
          <p:spPr bwMode="auto">
            <a:xfrm flipV="1">
              <a:off x="1128" y="3279"/>
              <a:ext cx="4" cy="1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Line 42"/>
            <p:cNvSpPr>
              <a:spLocks noChangeShapeType="1"/>
            </p:cNvSpPr>
            <p:nvPr/>
          </p:nvSpPr>
          <p:spPr bwMode="auto">
            <a:xfrm flipV="1">
              <a:off x="1357" y="3276"/>
              <a:ext cx="0" cy="17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Line 43"/>
            <p:cNvSpPr>
              <a:spLocks noChangeShapeType="1"/>
            </p:cNvSpPr>
            <p:nvPr/>
          </p:nvSpPr>
          <p:spPr bwMode="auto">
            <a:xfrm flipV="1">
              <a:off x="1808" y="3023"/>
              <a:ext cx="4" cy="25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Line 44"/>
            <p:cNvSpPr>
              <a:spLocks noChangeShapeType="1"/>
            </p:cNvSpPr>
            <p:nvPr/>
          </p:nvSpPr>
          <p:spPr bwMode="auto">
            <a:xfrm flipV="1">
              <a:off x="1586" y="3205"/>
              <a:ext cx="0" cy="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13315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A100C0-0A28-4401-A7D8-E6175270340D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3316" name="Rectangle 111"/>
          <p:cNvSpPr>
            <a:spLocks noChangeArrowheads="1"/>
          </p:cNvSpPr>
          <p:nvPr/>
        </p:nvSpPr>
        <p:spPr bwMode="auto">
          <a:xfrm>
            <a:off x="1031875" y="3390900"/>
            <a:ext cx="7472363" cy="2613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13317" name="Group 101"/>
          <p:cNvGrpSpPr>
            <a:grpSpLocks/>
          </p:cNvGrpSpPr>
          <p:nvPr/>
        </p:nvGrpSpPr>
        <p:grpSpPr bwMode="auto">
          <a:xfrm>
            <a:off x="1093788" y="3573463"/>
            <a:ext cx="4889500" cy="2090737"/>
            <a:chOff x="45" y="1639"/>
            <a:chExt cx="3080" cy="1317"/>
          </a:xfrm>
        </p:grpSpPr>
        <p:sp>
          <p:nvSpPr>
            <p:cNvPr id="13348" name="AutoShape 60"/>
            <p:cNvSpPr>
              <a:spLocks noChangeArrowheads="1"/>
            </p:cNvSpPr>
            <p:nvPr/>
          </p:nvSpPr>
          <p:spPr bwMode="auto">
            <a:xfrm rot="5400000">
              <a:off x="1986" y="1727"/>
              <a:ext cx="497" cy="42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3349" name="Line 61"/>
            <p:cNvSpPr>
              <a:spLocks noChangeShapeType="1"/>
            </p:cNvSpPr>
            <p:nvPr/>
          </p:nvSpPr>
          <p:spPr bwMode="auto">
            <a:xfrm>
              <a:off x="568" y="1903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0" name="Line 63"/>
            <p:cNvSpPr>
              <a:spLocks noChangeShapeType="1"/>
            </p:cNvSpPr>
            <p:nvPr/>
          </p:nvSpPr>
          <p:spPr bwMode="auto">
            <a:xfrm flipV="1">
              <a:off x="679" y="1902"/>
              <a:ext cx="0" cy="1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1" name="Line 64"/>
            <p:cNvSpPr>
              <a:spLocks noChangeShapeType="1"/>
            </p:cNvSpPr>
            <p:nvPr/>
          </p:nvSpPr>
          <p:spPr bwMode="auto">
            <a:xfrm>
              <a:off x="1407" y="2193"/>
              <a:ext cx="1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2" name="Freeform 66"/>
            <p:cNvSpPr>
              <a:spLocks/>
            </p:cNvSpPr>
            <p:nvPr/>
          </p:nvSpPr>
          <p:spPr bwMode="auto">
            <a:xfrm>
              <a:off x="755" y="1779"/>
              <a:ext cx="1272" cy="124"/>
            </a:xfrm>
            <a:custGeom>
              <a:avLst/>
              <a:gdLst>
                <a:gd name="T0" fmla="*/ 1519 w 1065"/>
                <a:gd name="T1" fmla="*/ 0 h 124"/>
                <a:gd name="T2" fmla="*/ 207 w 1065"/>
                <a:gd name="T3" fmla="*/ 0 h 124"/>
                <a:gd name="T4" fmla="*/ 0 w 1065"/>
                <a:gd name="T5" fmla="*/ 0 h 124"/>
                <a:gd name="T6" fmla="*/ 0 w 1065"/>
                <a:gd name="T7" fmla="*/ 124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65"/>
                <a:gd name="T13" fmla="*/ 0 h 124"/>
                <a:gd name="T14" fmla="*/ 1065 w 1065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65" h="124">
                  <a:moveTo>
                    <a:pt x="1065" y="0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0" y="124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3" name="Freeform 67"/>
            <p:cNvSpPr>
              <a:spLocks/>
            </p:cNvSpPr>
            <p:nvPr/>
          </p:nvSpPr>
          <p:spPr bwMode="auto">
            <a:xfrm>
              <a:off x="390" y="1779"/>
              <a:ext cx="207" cy="118"/>
            </a:xfrm>
            <a:custGeom>
              <a:avLst/>
              <a:gdLst>
                <a:gd name="T0" fmla="*/ 207 w 207"/>
                <a:gd name="T1" fmla="*/ 122 h 114"/>
                <a:gd name="T2" fmla="*/ 207 w 207"/>
                <a:gd name="T3" fmla="*/ 0 h 114"/>
                <a:gd name="T4" fmla="*/ 0 w 207"/>
                <a:gd name="T5" fmla="*/ 0 h 114"/>
                <a:gd name="T6" fmla="*/ 0 60000 65536"/>
                <a:gd name="T7" fmla="*/ 0 60000 65536"/>
                <a:gd name="T8" fmla="*/ 0 60000 65536"/>
                <a:gd name="T9" fmla="*/ 0 w 207"/>
                <a:gd name="T10" fmla="*/ 0 h 114"/>
                <a:gd name="T11" fmla="*/ 207 w 207"/>
                <a:gd name="T12" fmla="*/ 114 h 1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" h="114">
                  <a:moveTo>
                    <a:pt x="207" y="114"/>
                  </a:moveTo>
                  <a:lnTo>
                    <a:pt x="20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4" name="Line 69"/>
            <p:cNvSpPr>
              <a:spLocks noChangeShapeType="1"/>
            </p:cNvSpPr>
            <p:nvPr/>
          </p:nvSpPr>
          <p:spPr bwMode="auto">
            <a:xfrm flipH="1">
              <a:off x="1112" y="2266"/>
              <a:ext cx="0" cy="3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5" name="Line 70"/>
            <p:cNvSpPr>
              <a:spLocks noChangeShapeType="1"/>
            </p:cNvSpPr>
            <p:nvPr/>
          </p:nvSpPr>
          <p:spPr bwMode="auto">
            <a:xfrm>
              <a:off x="1025" y="2204"/>
              <a:ext cx="1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6" name="Line 71"/>
            <p:cNvSpPr>
              <a:spLocks noChangeShapeType="1"/>
            </p:cNvSpPr>
            <p:nvPr/>
          </p:nvSpPr>
          <p:spPr bwMode="auto">
            <a:xfrm>
              <a:off x="1025" y="2258"/>
              <a:ext cx="1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7" name="Line 72"/>
            <p:cNvSpPr>
              <a:spLocks noChangeShapeType="1"/>
            </p:cNvSpPr>
            <p:nvPr/>
          </p:nvSpPr>
          <p:spPr bwMode="auto">
            <a:xfrm flipH="1">
              <a:off x="1108" y="1778"/>
              <a:ext cx="0" cy="4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8" name="Freeform 73"/>
            <p:cNvSpPr>
              <a:spLocks/>
            </p:cNvSpPr>
            <p:nvPr/>
          </p:nvSpPr>
          <p:spPr bwMode="auto">
            <a:xfrm>
              <a:off x="1924" y="1934"/>
              <a:ext cx="714" cy="414"/>
            </a:xfrm>
            <a:custGeom>
              <a:avLst/>
              <a:gdLst>
                <a:gd name="T0" fmla="*/ 103 w 714"/>
                <a:gd name="T1" fmla="*/ 155 h 414"/>
                <a:gd name="T2" fmla="*/ 0 w 714"/>
                <a:gd name="T3" fmla="*/ 155 h 414"/>
                <a:gd name="T4" fmla="*/ 0 w 714"/>
                <a:gd name="T5" fmla="*/ 414 h 414"/>
                <a:gd name="T6" fmla="*/ 714 w 714"/>
                <a:gd name="T7" fmla="*/ 414 h 414"/>
                <a:gd name="T8" fmla="*/ 714 w 714"/>
                <a:gd name="T9" fmla="*/ 0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414"/>
                <a:gd name="T17" fmla="*/ 714 w 714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414">
                  <a:moveTo>
                    <a:pt x="103" y="155"/>
                  </a:moveTo>
                  <a:lnTo>
                    <a:pt x="0" y="155"/>
                  </a:lnTo>
                  <a:lnTo>
                    <a:pt x="0" y="414"/>
                  </a:lnTo>
                  <a:lnTo>
                    <a:pt x="714" y="414"/>
                  </a:lnTo>
                  <a:lnTo>
                    <a:pt x="714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59" name="Line 74"/>
            <p:cNvSpPr>
              <a:spLocks noChangeShapeType="1"/>
            </p:cNvSpPr>
            <p:nvPr/>
          </p:nvSpPr>
          <p:spPr bwMode="auto">
            <a:xfrm>
              <a:off x="2441" y="1934"/>
              <a:ext cx="3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60" name="Freeform 75"/>
            <p:cNvSpPr>
              <a:spLocks/>
            </p:cNvSpPr>
            <p:nvPr/>
          </p:nvSpPr>
          <p:spPr bwMode="auto">
            <a:xfrm>
              <a:off x="1572" y="1779"/>
              <a:ext cx="114" cy="331"/>
            </a:xfrm>
            <a:custGeom>
              <a:avLst/>
              <a:gdLst>
                <a:gd name="T0" fmla="*/ 140 w 93"/>
                <a:gd name="T1" fmla="*/ 0 h 331"/>
                <a:gd name="T2" fmla="*/ 140 w 93"/>
                <a:gd name="T3" fmla="*/ 331 h 331"/>
                <a:gd name="T4" fmla="*/ 0 w 93"/>
                <a:gd name="T5" fmla="*/ 331 h 331"/>
                <a:gd name="T6" fmla="*/ 0 60000 65536"/>
                <a:gd name="T7" fmla="*/ 0 60000 65536"/>
                <a:gd name="T8" fmla="*/ 0 60000 65536"/>
                <a:gd name="T9" fmla="*/ 0 w 93"/>
                <a:gd name="T10" fmla="*/ 0 h 331"/>
                <a:gd name="T11" fmla="*/ 93 w 93"/>
                <a:gd name="T12" fmla="*/ 331 h 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" h="331">
                  <a:moveTo>
                    <a:pt x="93" y="0"/>
                  </a:moveTo>
                  <a:lnTo>
                    <a:pt x="93" y="331"/>
                  </a:lnTo>
                  <a:lnTo>
                    <a:pt x="0" y="331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61" name="Freeform 76"/>
            <p:cNvSpPr>
              <a:spLocks/>
            </p:cNvSpPr>
            <p:nvPr/>
          </p:nvSpPr>
          <p:spPr bwMode="auto">
            <a:xfrm flipV="1">
              <a:off x="1558" y="2255"/>
              <a:ext cx="132" cy="331"/>
            </a:xfrm>
            <a:custGeom>
              <a:avLst/>
              <a:gdLst>
                <a:gd name="T0" fmla="*/ 187 w 93"/>
                <a:gd name="T1" fmla="*/ 0 h 331"/>
                <a:gd name="T2" fmla="*/ 187 w 93"/>
                <a:gd name="T3" fmla="*/ 331 h 331"/>
                <a:gd name="T4" fmla="*/ 0 w 93"/>
                <a:gd name="T5" fmla="*/ 331 h 331"/>
                <a:gd name="T6" fmla="*/ 0 60000 65536"/>
                <a:gd name="T7" fmla="*/ 0 60000 65536"/>
                <a:gd name="T8" fmla="*/ 0 60000 65536"/>
                <a:gd name="T9" fmla="*/ 0 w 93"/>
                <a:gd name="T10" fmla="*/ 0 h 331"/>
                <a:gd name="T11" fmla="*/ 93 w 93"/>
                <a:gd name="T12" fmla="*/ 331 h 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" h="331">
                  <a:moveTo>
                    <a:pt x="93" y="0"/>
                  </a:moveTo>
                  <a:lnTo>
                    <a:pt x="93" y="331"/>
                  </a:lnTo>
                  <a:lnTo>
                    <a:pt x="0" y="331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62" name="Text Box 77"/>
            <p:cNvSpPr txBox="1">
              <a:spLocks noChangeArrowheads="1"/>
            </p:cNvSpPr>
            <p:nvPr/>
          </p:nvSpPr>
          <p:spPr bwMode="auto">
            <a:xfrm>
              <a:off x="1987" y="166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+</a:t>
              </a:r>
              <a:endParaRPr lang="pt-B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3363" name="Text Box 78"/>
            <p:cNvSpPr txBox="1">
              <a:spLocks noChangeArrowheads="1"/>
            </p:cNvSpPr>
            <p:nvPr/>
          </p:nvSpPr>
          <p:spPr bwMode="auto">
            <a:xfrm>
              <a:off x="2001" y="1915"/>
              <a:ext cx="1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2400" b="1">
                  <a:latin typeface="Times New Roman" panose="02020603050405020304" pitchFamily="18" charset="0"/>
                </a:rPr>
                <a:t>-</a:t>
              </a:r>
            </a:p>
          </p:txBody>
        </p:sp>
        <p:grpSp>
          <p:nvGrpSpPr>
            <p:cNvPr id="13364" name="Group 87"/>
            <p:cNvGrpSpPr>
              <a:grpSpLocks/>
            </p:cNvGrpSpPr>
            <p:nvPr/>
          </p:nvGrpSpPr>
          <p:grpSpPr bwMode="auto">
            <a:xfrm>
              <a:off x="1028" y="2578"/>
              <a:ext cx="166" cy="49"/>
              <a:chOff x="2068" y="2834"/>
              <a:chExt cx="166" cy="49"/>
            </a:xfrm>
          </p:grpSpPr>
          <p:sp>
            <p:nvSpPr>
              <p:cNvPr id="13378" name="Line 79"/>
              <p:cNvSpPr>
                <a:spLocks noChangeShapeType="1"/>
              </p:cNvSpPr>
              <p:nvPr/>
            </p:nvSpPr>
            <p:spPr bwMode="auto">
              <a:xfrm>
                <a:off x="2068" y="2834"/>
                <a:ext cx="1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9" name="Line 80"/>
              <p:cNvSpPr>
                <a:spLocks noChangeShapeType="1"/>
              </p:cNvSpPr>
              <p:nvPr/>
            </p:nvSpPr>
            <p:spPr bwMode="auto">
              <a:xfrm>
                <a:off x="2104" y="2856"/>
                <a:ext cx="101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80" name="Line 81"/>
              <p:cNvSpPr>
                <a:spLocks noChangeShapeType="1"/>
              </p:cNvSpPr>
              <p:nvPr/>
            </p:nvSpPr>
            <p:spPr bwMode="auto">
              <a:xfrm>
                <a:off x="2129" y="2883"/>
                <a:ext cx="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365" name="Group 88"/>
            <p:cNvGrpSpPr>
              <a:grpSpLocks/>
            </p:cNvGrpSpPr>
            <p:nvPr/>
          </p:nvGrpSpPr>
          <p:grpSpPr bwMode="auto">
            <a:xfrm>
              <a:off x="1604" y="2586"/>
              <a:ext cx="166" cy="49"/>
              <a:chOff x="2068" y="2834"/>
              <a:chExt cx="166" cy="49"/>
            </a:xfrm>
          </p:grpSpPr>
          <p:sp>
            <p:nvSpPr>
              <p:cNvPr id="13375" name="Line 89"/>
              <p:cNvSpPr>
                <a:spLocks noChangeShapeType="1"/>
              </p:cNvSpPr>
              <p:nvPr/>
            </p:nvSpPr>
            <p:spPr bwMode="auto">
              <a:xfrm>
                <a:off x="2068" y="2834"/>
                <a:ext cx="16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6" name="Line 90"/>
              <p:cNvSpPr>
                <a:spLocks noChangeShapeType="1"/>
              </p:cNvSpPr>
              <p:nvPr/>
            </p:nvSpPr>
            <p:spPr bwMode="auto">
              <a:xfrm>
                <a:off x="2104" y="2856"/>
                <a:ext cx="101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377" name="Line 91"/>
              <p:cNvSpPr>
                <a:spLocks noChangeShapeType="1"/>
              </p:cNvSpPr>
              <p:nvPr/>
            </p:nvSpPr>
            <p:spPr bwMode="auto">
              <a:xfrm>
                <a:off x="2129" y="2883"/>
                <a:ext cx="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3366" name="Line 92"/>
            <p:cNvSpPr>
              <a:spLocks noChangeShapeType="1"/>
            </p:cNvSpPr>
            <p:nvPr/>
          </p:nvSpPr>
          <p:spPr bwMode="auto">
            <a:xfrm rot="-5400000">
              <a:off x="1444" y="2187"/>
              <a:ext cx="2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67" name="Text Box 93"/>
            <p:cNvSpPr txBox="1">
              <a:spLocks noChangeArrowheads="1"/>
            </p:cNvSpPr>
            <p:nvPr/>
          </p:nvSpPr>
          <p:spPr bwMode="auto">
            <a:xfrm>
              <a:off x="775" y="2660"/>
              <a:ext cx="206" cy="2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pt-BR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68" name="Freeform 94"/>
            <p:cNvSpPr>
              <a:spLocks/>
            </p:cNvSpPr>
            <p:nvPr/>
          </p:nvSpPr>
          <p:spPr bwMode="auto">
            <a:xfrm>
              <a:off x="620" y="2120"/>
              <a:ext cx="144" cy="680"/>
            </a:xfrm>
            <a:custGeom>
              <a:avLst/>
              <a:gdLst>
                <a:gd name="T0" fmla="*/ 8 w 392"/>
                <a:gd name="T1" fmla="*/ 0 h 680"/>
                <a:gd name="T2" fmla="*/ 8 w 392"/>
                <a:gd name="T3" fmla="*/ 404 h 680"/>
                <a:gd name="T4" fmla="*/ 53 w 392"/>
                <a:gd name="T5" fmla="*/ 680 h 680"/>
                <a:gd name="T6" fmla="*/ 0 60000 65536"/>
                <a:gd name="T7" fmla="*/ 0 60000 65536"/>
                <a:gd name="T8" fmla="*/ 0 60000 65536"/>
                <a:gd name="T9" fmla="*/ 0 w 392"/>
                <a:gd name="T10" fmla="*/ 0 h 680"/>
                <a:gd name="T11" fmla="*/ 392 w 392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" h="680">
                  <a:moveTo>
                    <a:pt x="56" y="0"/>
                  </a:moveTo>
                  <a:cubicBezTo>
                    <a:pt x="28" y="145"/>
                    <a:pt x="0" y="291"/>
                    <a:pt x="56" y="404"/>
                  </a:cubicBezTo>
                  <a:cubicBezTo>
                    <a:pt x="112" y="517"/>
                    <a:pt x="336" y="634"/>
                    <a:pt x="392" y="68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69" name="Freeform 95"/>
            <p:cNvSpPr>
              <a:spLocks/>
            </p:cNvSpPr>
            <p:nvPr/>
          </p:nvSpPr>
          <p:spPr bwMode="auto">
            <a:xfrm>
              <a:off x="976" y="2240"/>
              <a:ext cx="467" cy="588"/>
            </a:xfrm>
            <a:custGeom>
              <a:avLst/>
              <a:gdLst>
                <a:gd name="T0" fmla="*/ 855 w 219"/>
                <a:gd name="T1" fmla="*/ 0 h 588"/>
                <a:gd name="T2" fmla="*/ 855 w 219"/>
                <a:gd name="T3" fmla="*/ 452 h 588"/>
                <a:gd name="T4" fmla="*/ 0 w 219"/>
                <a:gd name="T5" fmla="*/ 588 h 588"/>
                <a:gd name="T6" fmla="*/ 0 60000 65536"/>
                <a:gd name="T7" fmla="*/ 0 60000 65536"/>
                <a:gd name="T8" fmla="*/ 0 60000 65536"/>
                <a:gd name="T9" fmla="*/ 0 w 219"/>
                <a:gd name="T10" fmla="*/ 0 h 588"/>
                <a:gd name="T11" fmla="*/ 219 w 219"/>
                <a:gd name="T12" fmla="*/ 588 h 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9" h="588">
                  <a:moveTo>
                    <a:pt x="188" y="0"/>
                  </a:moveTo>
                  <a:cubicBezTo>
                    <a:pt x="203" y="177"/>
                    <a:pt x="219" y="354"/>
                    <a:pt x="188" y="452"/>
                  </a:cubicBezTo>
                  <a:cubicBezTo>
                    <a:pt x="157" y="550"/>
                    <a:pt x="78" y="569"/>
                    <a:pt x="0" y="58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70" name="Text Box 96"/>
            <p:cNvSpPr txBox="1">
              <a:spLocks noChangeArrowheads="1"/>
            </p:cNvSpPr>
            <p:nvPr/>
          </p:nvSpPr>
          <p:spPr bwMode="auto">
            <a:xfrm>
              <a:off x="388" y="2011"/>
              <a:ext cx="2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>
                  <a:latin typeface="Times New Roman" panose="02020603050405020304" pitchFamily="18" charset="0"/>
                </a:rPr>
                <a:t>T</a:t>
              </a:r>
              <a:r>
                <a:rPr lang="pt-BR" altLang="en-US" baseline="-25000">
                  <a:latin typeface="Times New Roman" panose="02020603050405020304" pitchFamily="18" charset="0"/>
                </a:rPr>
                <a:t>1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71" name="Text Box 97"/>
            <p:cNvSpPr txBox="1">
              <a:spLocks noChangeArrowheads="1"/>
            </p:cNvSpPr>
            <p:nvPr/>
          </p:nvSpPr>
          <p:spPr bwMode="auto">
            <a:xfrm>
              <a:off x="1192" y="1939"/>
              <a:ext cx="2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>
                  <a:latin typeface="Times New Roman" panose="02020603050405020304" pitchFamily="18" charset="0"/>
                </a:rPr>
                <a:t>T</a:t>
              </a:r>
              <a:r>
                <a:rPr lang="pt-BR" altLang="en-US" baseline="-25000">
                  <a:latin typeface="Times New Roman" panose="02020603050405020304" pitchFamily="18" charset="0"/>
                </a:rPr>
                <a:t>2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72" name="Text Box 98"/>
            <p:cNvSpPr txBox="1">
              <a:spLocks noChangeArrowheads="1"/>
            </p:cNvSpPr>
            <p:nvPr/>
          </p:nvSpPr>
          <p:spPr bwMode="auto">
            <a:xfrm>
              <a:off x="45" y="1639"/>
              <a:ext cx="3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>
                  <a:latin typeface="Times New Roman" panose="02020603050405020304" pitchFamily="18" charset="0"/>
                </a:rPr>
                <a:t>m(t)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73" name="Text Box 99"/>
            <p:cNvSpPr txBox="1">
              <a:spLocks noChangeArrowheads="1"/>
            </p:cNvSpPr>
            <p:nvPr/>
          </p:nvSpPr>
          <p:spPr bwMode="auto">
            <a:xfrm>
              <a:off x="2799" y="1797"/>
              <a:ext cx="3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>
                  <a:latin typeface="Times New Roman" panose="02020603050405020304" pitchFamily="18" charset="0"/>
                </a:rPr>
                <a:t>s(t)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3374" name="Text Box 100"/>
            <p:cNvSpPr txBox="1">
              <a:spLocks noChangeArrowheads="1"/>
            </p:cNvSpPr>
            <p:nvPr/>
          </p:nvSpPr>
          <p:spPr bwMode="auto">
            <a:xfrm>
              <a:off x="829" y="2100"/>
              <a:ext cx="2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>
                  <a:latin typeface="Times New Roman" panose="02020603050405020304" pitchFamily="18" charset="0"/>
                </a:rPr>
                <a:t>C</a:t>
              </a:r>
              <a:endParaRPr lang="pt-BR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318" name="Group 109"/>
          <p:cNvGrpSpPr>
            <a:grpSpLocks/>
          </p:cNvGrpSpPr>
          <p:nvPr/>
        </p:nvGrpSpPr>
        <p:grpSpPr bwMode="auto">
          <a:xfrm>
            <a:off x="5387975" y="4508500"/>
            <a:ext cx="2992438" cy="1257300"/>
            <a:chOff x="3481" y="899"/>
            <a:chExt cx="1885" cy="792"/>
          </a:xfrm>
        </p:grpSpPr>
        <p:grpSp>
          <p:nvGrpSpPr>
            <p:cNvPr id="13321" name="Group 36"/>
            <p:cNvGrpSpPr>
              <a:grpSpLocks/>
            </p:cNvGrpSpPr>
            <p:nvPr/>
          </p:nvGrpSpPr>
          <p:grpSpPr bwMode="auto">
            <a:xfrm>
              <a:off x="3481" y="1136"/>
              <a:ext cx="1885" cy="555"/>
              <a:chOff x="677" y="2305"/>
              <a:chExt cx="1885" cy="555"/>
            </a:xfrm>
          </p:grpSpPr>
          <p:sp>
            <p:nvSpPr>
              <p:cNvPr id="13325" name="Line 37"/>
              <p:cNvSpPr>
                <a:spLocks noChangeShapeType="1"/>
              </p:cNvSpPr>
              <p:nvPr/>
            </p:nvSpPr>
            <p:spPr bwMode="auto">
              <a:xfrm>
                <a:off x="677" y="2681"/>
                <a:ext cx="18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6" name="Freeform 38"/>
              <p:cNvSpPr>
                <a:spLocks/>
              </p:cNvSpPr>
              <p:nvPr/>
            </p:nvSpPr>
            <p:spPr bwMode="auto">
              <a:xfrm>
                <a:off x="696" y="2305"/>
                <a:ext cx="1625" cy="555"/>
              </a:xfrm>
              <a:custGeom>
                <a:avLst/>
                <a:gdLst>
                  <a:gd name="T0" fmla="*/ 0 w 3248"/>
                  <a:gd name="T1" fmla="*/ 266 h 794"/>
                  <a:gd name="T2" fmla="*/ 93 w 3248"/>
                  <a:gd name="T3" fmla="*/ 64 h 794"/>
                  <a:gd name="T4" fmla="*/ 179 w 3248"/>
                  <a:gd name="T5" fmla="*/ 64 h 794"/>
                  <a:gd name="T6" fmla="*/ 246 w 3248"/>
                  <a:gd name="T7" fmla="*/ 159 h 794"/>
                  <a:gd name="T8" fmla="*/ 347 w 3248"/>
                  <a:gd name="T9" fmla="*/ 321 h 794"/>
                  <a:gd name="T10" fmla="*/ 453 w 3248"/>
                  <a:gd name="T11" fmla="*/ 387 h 794"/>
                  <a:gd name="T12" fmla="*/ 533 w 3248"/>
                  <a:gd name="T13" fmla="*/ 326 h 794"/>
                  <a:gd name="T14" fmla="*/ 611 w 3248"/>
                  <a:gd name="T15" fmla="*/ 180 h 794"/>
                  <a:gd name="T16" fmla="*/ 678 w 3248"/>
                  <a:gd name="T17" fmla="*/ 8 h 794"/>
                  <a:gd name="T18" fmla="*/ 748 w 3248"/>
                  <a:gd name="T19" fmla="*/ 225 h 794"/>
                  <a:gd name="T20" fmla="*/ 813 w 3248"/>
                  <a:gd name="T21" fmla="*/ 286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8"/>
                  <a:gd name="T34" fmla="*/ 0 h 794"/>
                  <a:gd name="T35" fmla="*/ 3248 w 3248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8" h="794">
                    <a:moveTo>
                      <a:pt x="0" y="543"/>
                    </a:moveTo>
                    <a:cubicBezTo>
                      <a:pt x="126" y="371"/>
                      <a:pt x="253" y="199"/>
                      <a:pt x="372" y="130"/>
                    </a:cubicBezTo>
                    <a:cubicBezTo>
                      <a:pt x="491" y="61"/>
                      <a:pt x="612" y="97"/>
                      <a:pt x="714" y="130"/>
                    </a:cubicBezTo>
                    <a:cubicBezTo>
                      <a:pt x="816" y="163"/>
                      <a:pt x="871" y="238"/>
                      <a:pt x="983" y="326"/>
                    </a:cubicBezTo>
                    <a:cubicBezTo>
                      <a:pt x="1095" y="414"/>
                      <a:pt x="1248" y="579"/>
                      <a:pt x="1386" y="657"/>
                    </a:cubicBezTo>
                    <a:cubicBezTo>
                      <a:pt x="1524" y="735"/>
                      <a:pt x="1686" y="790"/>
                      <a:pt x="1810" y="792"/>
                    </a:cubicBezTo>
                    <a:cubicBezTo>
                      <a:pt x="1934" y="794"/>
                      <a:pt x="2026" y="739"/>
                      <a:pt x="2131" y="668"/>
                    </a:cubicBezTo>
                    <a:cubicBezTo>
                      <a:pt x="2236" y="597"/>
                      <a:pt x="2345" y="477"/>
                      <a:pt x="2441" y="368"/>
                    </a:cubicBezTo>
                    <a:cubicBezTo>
                      <a:pt x="2537" y="259"/>
                      <a:pt x="2619" y="0"/>
                      <a:pt x="2710" y="16"/>
                    </a:cubicBezTo>
                    <a:cubicBezTo>
                      <a:pt x="2801" y="32"/>
                      <a:pt x="2899" y="366"/>
                      <a:pt x="2989" y="461"/>
                    </a:cubicBezTo>
                    <a:cubicBezTo>
                      <a:pt x="3079" y="556"/>
                      <a:pt x="3200" y="564"/>
                      <a:pt x="3248" y="585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dash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7" name="Line 39"/>
              <p:cNvSpPr>
                <a:spLocks noChangeShapeType="1"/>
              </p:cNvSpPr>
              <p:nvPr/>
            </p:nvSpPr>
            <p:spPr bwMode="auto">
              <a:xfrm flipV="1">
                <a:off x="991" y="2373"/>
                <a:ext cx="0" cy="3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8" name="Line 40"/>
              <p:cNvSpPr>
                <a:spLocks noChangeShapeType="1"/>
              </p:cNvSpPr>
              <p:nvPr/>
            </p:nvSpPr>
            <p:spPr bwMode="auto">
              <a:xfrm flipV="1">
                <a:off x="763" y="2563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9" name="Line 41"/>
              <p:cNvSpPr>
                <a:spLocks noChangeShapeType="1"/>
              </p:cNvSpPr>
              <p:nvPr/>
            </p:nvSpPr>
            <p:spPr bwMode="auto">
              <a:xfrm flipV="1">
                <a:off x="1667" y="2676"/>
                <a:ext cx="0" cy="1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0" name="Line 42"/>
              <p:cNvSpPr>
                <a:spLocks noChangeShapeType="1"/>
              </p:cNvSpPr>
              <p:nvPr/>
            </p:nvSpPr>
            <p:spPr bwMode="auto">
              <a:xfrm rot="5400000" flipV="1">
                <a:off x="800" y="2533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1" name="Line 43"/>
              <p:cNvSpPr>
                <a:spLocks noChangeShapeType="1"/>
              </p:cNvSpPr>
              <p:nvPr/>
            </p:nvSpPr>
            <p:spPr bwMode="auto">
              <a:xfrm rot="5400000" flipV="1">
                <a:off x="1034" y="2339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Line 44"/>
              <p:cNvSpPr>
                <a:spLocks noChangeShapeType="1"/>
              </p:cNvSpPr>
              <p:nvPr/>
            </p:nvSpPr>
            <p:spPr bwMode="auto">
              <a:xfrm rot="5400000" flipV="1">
                <a:off x="1274" y="2543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Line 45"/>
              <p:cNvSpPr>
                <a:spLocks noChangeShapeType="1"/>
              </p:cNvSpPr>
              <p:nvPr/>
            </p:nvSpPr>
            <p:spPr bwMode="auto">
              <a:xfrm rot="5400000" flipV="1">
                <a:off x="1478" y="2763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Line 46"/>
              <p:cNvSpPr>
                <a:spLocks noChangeShapeType="1"/>
              </p:cNvSpPr>
              <p:nvPr/>
            </p:nvSpPr>
            <p:spPr bwMode="auto">
              <a:xfrm rot="5400000" flipV="1">
                <a:off x="2166" y="2419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Line 47"/>
              <p:cNvSpPr>
                <a:spLocks noChangeShapeType="1"/>
              </p:cNvSpPr>
              <p:nvPr/>
            </p:nvSpPr>
            <p:spPr bwMode="auto">
              <a:xfrm rot="5400000" flipV="1">
                <a:off x="1706" y="2795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Line 48"/>
              <p:cNvSpPr>
                <a:spLocks noChangeShapeType="1"/>
              </p:cNvSpPr>
              <p:nvPr/>
            </p:nvSpPr>
            <p:spPr bwMode="auto">
              <a:xfrm rot="5400000" flipV="1">
                <a:off x="1950" y="2531"/>
                <a:ext cx="0" cy="7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Line 49"/>
              <p:cNvSpPr>
                <a:spLocks noChangeShapeType="1"/>
              </p:cNvSpPr>
              <p:nvPr/>
            </p:nvSpPr>
            <p:spPr bwMode="auto">
              <a:xfrm flipV="1">
                <a:off x="835" y="2563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Line 50"/>
              <p:cNvSpPr>
                <a:spLocks noChangeShapeType="1"/>
              </p:cNvSpPr>
              <p:nvPr/>
            </p:nvSpPr>
            <p:spPr bwMode="auto">
              <a:xfrm flipV="1">
                <a:off x="1071" y="2373"/>
                <a:ext cx="0" cy="3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Line 51"/>
              <p:cNvSpPr>
                <a:spLocks noChangeShapeType="1"/>
              </p:cNvSpPr>
              <p:nvPr/>
            </p:nvSpPr>
            <p:spPr bwMode="auto">
              <a:xfrm flipV="1">
                <a:off x="1228" y="2581"/>
                <a:ext cx="0" cy="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Line 52"/>
              <p:cNvSpPr>
                <a:spLocks noChangeShapeType="1"/>
              </p:cNvSpPr>
              <p:nvPr/>
            </p:nvSpPr>
            <p:spPr bwMode="auto">
              <a:xfrm flipV="1">
                <a:off x="1308" y="2581"/>
                <a:ext cx="0" cy="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Line 53"/>
              <p:cNvSpPr>
                <a:spLocks noChangeShapeType="1"/>
              </p:cNvSpPr>
              <p:nvPr/>
            </p:nvSpPr>
            <p:spPr bwMode="auto">
              <a:xfrm flipV="1">
                <a:off x="1444" y="2677"/>
                <a:ext cx="0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Line 54"/>
              <p:cNvSpPr>
                <a:spLocks noChangeShapeType="1"/>
              </p:cNvSpPr>
              <p:nvPr/>
            </p:nvSpPr>
            <p:spPr bwMode="auto">
              <a:xfrm flipV="1">
                <a:off x="1512" y="2677"/>
                <a:ext cx="0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Line 55"/>
              <p:cNvSpPr>
                <a:spLocks noChangeShapeType="1"/>
              </p:cNvSpPr>
              <p:nvPr/>
            </p:nvSpPr>
            <p:spPr bwMode="auto">
              <a:xfrm flipV="1">
                <a:off x="1751" y="2680"/>
                <a:ext cx="0" cy="16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Line 56"/>
              <p:cNvSpPr>
                <a:spLocks noChangeShapeType="1"/>
              </p:cNvSpPr>
              <p:nvPr/>
            </p:nvSpPr>
            <p:spPr bwMode="auto">
              <a:xfrm flipV="1">
                <a:off x="1911" y="2567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Line 57"/>
              <p:cNvSpPr>
                <a:spLocks noChangeShapeType="1"/>
              </p:cNvSpPr>
              <p:nvPr/>
            </p:nvSpPr>
            <p:spPr bwMode="auto">
              <a:xfrm flipV="1">
                <a:off x="1987" y="2563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Line 58"/>
              <p:cNvSpPr>
                <a:spLocks noChangeShapeType="1"/>
              </p:cNvSpPr>
              <p:nvPr/>
            </p:nvSpPr>
            <p:spPr bwMode="auto">
              <a:xfrm flipV="1">
                <a:off x="2127" y="2457"/>
                <a:ext cx="0" cy="2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Line 59"/>
              <p:cNvSpPr>
                <a:spLocks noChangeShapeType="1"/>
              </p:cNvSpPr>
              <p:nvPr/>
            </p:nvSpPr>
            <p:spPr bwMode="auto">
              <a:xfrm flipV="1">
                <a:off x="2199" y="2457"/>
                <a:ext cx="0" cy="2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2" name="Rectangle 102"/>
            <p:cNvSpPr>
              <a:spLocks noChangeArrowheads="1"/>
            </p:cNvSpPr>
            <p:nvPr/>
          </p:nvSpPr>
          <p:spPr bwMode="auto">
            <a:xfrm>
              <a:off x="3728" y="899"/>
              <a:ext cx="1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2400">
                  <a:latin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</a:p>
          </p:txBody>
        </p:sp>
        <p:sp>
          <p:nvSpPr>
            <p:cNvPr id="13323" name="Line 103"/>
            <p:cNvSpPr>
              <a:spLocks noChangeShapeType="1"/>
            </p:cNvSpPr>
            <p:nvPr/>
          </p:nvSpPr>
          <p:spPr bwMode="auto">
            <a:xfrm>
              <a:off x="3632" y="1117"/>
              <a:ext cx="1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3324" name="Line 104"/>
            <p:cNvSpPr>
              <a:spLocks noChangeShapeType="1"/>
            </p:cNvSpPr>
            <p:nvPr/>
          </p:nvSpPr>
          <p:spPr bwMode="auto">
            <a:xfrm flipH="1">
              <a:off x="3880" y="1117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319" name="Text Box 108"/>
          <p:cNvSpPr txBox="1">
            <a:spLocks noChangeArrowheads="1"/>
          </p:cNvSpPr>
          <p:nvPr/>
        </p:nvSpPr>
        <p:spPr bwMode="auto">
          <a:xfrm>
            <a:off x="15875" y="1588"/>
            <a:ext cx="3678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b="1">
                <a:solidFill>
                  <a:srgbClr val="3333FF"/>
                </a:solidFill>
              </a:rPr>
              <a:t>1.3.  Amostrador - Segurador</a:t>
            </a:r>
            <a:endParaRPr lang="pt-BR" altLang="en-US" b="1">
              <a:solidFill>
                <a:srgbClr val="3333FF"/>
              </a:solidFill>
              <a:sym typeface="Monotype Sorts" pitchFamily="2" charset="2"/>
            </a:endParaRPr>
          </a:p>
        </p:txBody>
      </p:sp>
      <p:sp>
        <p:nvSpPr>
          <p:cNvPr id="13320" name="Text Box 110"/>
          <p:cNvSpPr txBox="1">
            <a:spLocks noChangeArrowheads="1"/>
          </p:cNvSpPr>
          <p:nvPr/>
        </p:nvSpPr>
        <p:spPr bwMode="auto">
          <a:xfrm>
            <a:off x="519113" y="522288"/>
            <a:ext cx="862488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 É a amostragem prática utilizada nos conversores AD.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T</a:t>
            </a:r>
            <a:r>
              <a:rPr lang="pt-BR" altLang="en-US" baseline="-25000">
                <a:sym typeface="Monotype Sorts" pitchFamily="2" charset="2"/>
              </a:rPr>
              <a:t>1</a:t>
            </a:r>
            <a:r>
              <a:rPr lang="pt-BR" altLang="en-US">
                <a:sym typeface="Monotype Sorts" pitchFamily="2" charset="2"/>
              </a:rPr>
              <a:t> e T</a:t>
            </a:r>
            <a:r>
              <a:rPr lang="pt-BR" altLang="en-US" baseline="-25000">
                <a:sym typeface="Monotype Sorts" pitchFamily="2" charset="2"/>
              </a:rPr>
              <a:t>2</a:t>
            </a:r>
            <a:r>
              <a:rPr lang="pt-BR" altLang="en-US">
                <a:sym typeface="Monotype Sorts" pitchFamily="2" charset="2"/>
              </a:rPr>
              <a:t>  duas chaves eletrônicas.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Um pulso é aplicado em T</a:t>
            </a:r>
            <a:r>
              <a:rPr lang="pt-BR" altLang="en-US" baseline="-25000">
                <a:sym typeface="Monotype Sorts" pitchFamily="2" charset="2"/>
              </a:rPr>
              <a:t>1</a:t>
            </a:r>
            <a:r>
              <a:rPr lang="pt-BR" altLang="en-US">
                <a:sym typeface="Monotype Sorts" pitchFamily="2" charset="2"/>
              </a:rPr>
              <a:t> </a:t>
            </a:r>
            <a:r>
              <a:rPr lang="pt-BR" altLang="en-US">
                <a:cs typeface="Arial" panose="020B0604020202020204" pitchFamily="34" charset="0"/>
                <a:sym typeface="Monotype Sorts" pitchFamily="2" charset="2"/>
              </a:rPr>
              <a:t>→</a:t>
            </a:r>
            <a:r>
              <a:rPr lang="pt-BR" altLang="en-US">
                <a:sym typeface="Monotype Sorts" pitchFamily="2" charset="2"/>
              </a:rPr>
              <a:t>  O transistor conduz...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>
                <a:sym typeface="Monotype Sorts" pitchFamily="2" charset="2"/>
              </a:rPr>
              <a:t>      </a:t>
            </a:r>
            <a:r>
              <a:rPr lang="pt-BR" altLang="en-US" sz="1800">
                <a:latin typeface="Times New Roman" panose="02020603050405020304" pitchFamily="18" charset="0"/>
                <a:sym typeface="Monotype Sorts" pitchFamily="2" charset="2"/>
              </a:rPr>
              <a:t>● </a:t>
            </a: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Carrega o capacitor com m(t).</a:t>
            </a:r>
            <a:endParaRPr lang="pt-BR" altLang="en-US">
              <a:sym typeface="Monotype Sorts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>
                <a:sym typeface="Monotype Sorts" pitchFamily="2" charset="2"/>
              </a:rPr>
              <a:t> </a:t>
            </a:r>
            <a:r>
              <a:rPr lang="pt-BR" altLang="en-US" sz="1800">
                <a:latin typeface="Times New Roman" panose="02020603050405020304" pitchFamily="18" charset="0"/>
                <a:sym typeface="Monotype Sorts" pitchFamily="2" charset="2"/>
              </a:rPr>
              <a:t>      </a:t>
            </a:r>
            <a:r>
              <a:rPr lang="pt-BR" altLang="en-US" sz="1800">
                <a:latin typeface="Times New Roman" panose="02020603050405020304" pitchFamily="18" charset="0"/>
                <a:cs typeface="Times New Roman" panose="02020603050405020304" pitchFamily="18" charset="0"/>
                <a:sym typeface="Monotype Sorts" pitchFamily="2" charset="2"/>
              </a:rPr>
              <a:t>●</a:t>
            </a: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mantém a tensão durante a conversão AD.</a:t>
            </a:r>
            <a:endParaRPr lang="pt-BR" altLang="en-US">
              <a:sym typeface="Monotype Sorts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Após </a:t>
            </a:r>
            <a:r>
              <a:rPr lang="pt-BR" altLang="en-US">
                <a:sym typeface="Symbol" panose="05050102010706020507" pitchFamily="18" charset="2"/>
              </a:rPr>
              <a:t>  segundos aplica-se um pulso em T</a:t>
            </a:r>
            <a:r>
              <a:rPr lang="pt-BR" altLang="en-US" baseline="-25000">
                <a:sym typeface="Symbol" panose="05050102010706020507" pitchFamily="18" charset="2"/>
              </a:rPr>
              <a:t>2</a:t>
            </a:r>
            <a:r>
              <a:rPr lang="pt-BR" altLang="en-US">
                <a:sym typeface="Symbol" panose="05050102010706020507" pitchFamily="18" charset="2"/>
              </a:rPr>
              <a:t> </a:t>
            </a:r>
            <a:r>
              <a:rPr lang="pt-BR" altLang="en-US">
                <a:cs typeface="Arial" panose="020B0604020202020204" pitchFamily="34" charset="0"/>
                <a:sym typeface="Monotype Sorts" pitchFamily="2" charset="2"/>
              </a:rPr>
              <a:t>→</a:t>
            </a:r>
            <a:r>
              <a:rPr lang="pt-BR" altLang="en-US">
                <a:sym typeface="Monotype Sorts" pitchFamily="2" charset="2"/>
              </a:rPr>
              <a:t>  T transistor conduz...</a:t>
            </a:r>
            <a:endParaRPr lang="pt-BR" altLang="en-US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>
                <a:sym typeface="Symbol" panose="05050102010706020507" pitchFamily="18" charset="2"/>
              </a:rPr>
              <a:t>      </a:t>
            </a:r>
            <a:r>
              <a:rPr lang="pt-BR" altLang="en-US" sz="1800">
                <a:latin typeface="Times New Roman" panose="02020603050405020304" pitchFamily="18" charset="0"/>
                <a:sym typeface="Monotype Sorts" pitchFamily="2" charset="2"/>
              </a:rPr>
              <a:t>●</a:t>
            </a:r>
            <a:r>
              <a:rPr lang="pt-BR" altLang="en-US" sz="180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descarrega o capacitor</a:t>
            </a:r>
            <a:r>
              <a:rPr lang="pt-BR" altLang="en-US">
                <a:sym typeface="Monotype Sorts" pitchFamily="2" charset="2"/>
              </a:rPr>
              <a:t>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Após T</a:t>
            </a:r>
            <a:r>
              <a:rPr lang="pt-BR" altLang="en-US" baseline="-25000">
                <a:sym typeface="Monotype Sorts" pitchFamily="2" charset="2"/>
              </a:rPr>
              <a:t>a</a:t>
            </a:r>
            <a:r>
              <a:rPr lang="pt-BR" altLang="en-US">
                <a:sym typeface="Monotype Sorts" pitchFamily="2" charset="2"/>
              </a:rPr>
              <a:t> segundos aplica-se novamente um pulso em T</a:t>
            </a:r>
            <a:r>
              <a:rPr lang="pt-BR" altLang="en-US" baseline="-25000">
                <a:sym typeface="Monotype Sorts" pitchFamily="2" charset="2"/>
              </a:rPr>
              <a:t>1</a:t>
            </a:r>
            <a:r>
              <a:rPr lang="pt-BR" altLang="en-US">
                <a:sym typeface="Monotype Sorts" pitchFamily="2" charset="2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14339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9112826-064C-4E3D-80B6-8FA63E433F6D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4340" name="Object 2"/>
          <p:cNvGraphicFramePr>
            <a:graphicFrameLocks noChangeAspect="1"/>
          </p:cNvGraphicFramePr>
          <p:nvPr/>
        </p:nvGraphicFramePr>
        <p:xfrm>
          <a:off x="2297113" y="2755900"/>
          <a:ext cx="42687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ção" r:id="rId3" imgW="2133600" imgH="444500" progId="Equation.3">
                  <p:embed/>
                </p:oleObj>
              </mc:Choice>
              <mc:Fallback>
                <p:oleObj name="Equação" r:id="rId3" imgW="2133600" imgH="444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2755900"/>
                        <a:ext cx="4268787" cy="8858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AEAEA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"/>
          <p:cNvGraphicFramePr>
            <a:graphicFrameLocks noChangeAspect="1"/>
          </p:cNvGraphicFramePr>
          <p:nvPr/>
        </p:nvGraphicFramePr>
        <p:xfrm>
          <a:off x="2265363" y="1655763"/>
          <a:ext cx="33289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ção" r:id="rId5" imgW="1663700" imgH="431800" progId="Equation.3">
                  <p:embed/>
                </p:oleObj>
              </mc:Choice>
              <mc:Fallback>
                <p:oleObj name="Equação" r:id="rId5" imgW="16637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1655763"/>
                        <a:ext cx="3328987" cy="860425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AEAEA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Group 55"/>
          <p:cNvGrpSpPr>
            <a:grpSpLocks/>
          </p:cNvGrpSpPr>
          <p:nvPr/>
        </p:nvGrpSpPr>
        <p:grpSpPr bwMode="auto">
          <a:xfrm>
            <a:off x="2946400" y="88900"/>
            <a:ext cx="3297238" cy="1371600"/>
            <a:chOff x="1904" y="140"/>
            <a:chExt cx="2077" cy="864"/>
          </a:xfrm>
        </p:grpSpPr>
        <p:sp>
          <p:nvSpPr>
            <p:cNvPr id="14362" name="Rectangle 54"/>
            <p:cNvSpPr>
              <a:spLocks noChangeArrowheads="1"/>
            </p:cNvSpPr>
            <p:nvPr/>
          </p:nvSpPr>
          <p:spPr bwMode="auto">
            <a:xfrm>
              <a:off x="1904" y="162"/>
              <a:ext cx="2077" cy="84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14363" name="Group 4"/>
            <p:cNvGrpSpPr>
              <a:grpSpLocks/>
            </p:cNvGrpSpPr>
            <p:nvPr/>
          </p:nvGrpSpPr>
          <p:grpSpPr bwMode="auto">
            <a:xfrm>
              <a:off x="2012" y="140"/>
              <a:ext cx="1885" cy="792"/>
              <a:chOff x="3481" y="899"/>
              <a:chExt cx="1885" cy="792"/>
            </a:xfrm>
          </p:grpSpPr>
          <p:grpSp>
            <p:nvGrpSpPr>
              <p:cNvPr id="14364" name="Group 5"/>
              <p:cNvGrpSpPr>
                <a:grpSpLocks/>
              </p:cNvGrpSpPr>
              <p:nvPr/>
            </p:nvGrpSpPr>
            <p:grpSpPr bwMode="auto">
              <a:xfrm>
                <a:off x="3481" y="1136"/>
                <a:ext cx="1885" cy="555"/>
                <a:chOff x="677" y="2305"/>
                <a:chExt cx="1885" cy="555"/>
              </a:xfrm>
            </p:grpSpPr>
            <p:sp>
              <p:nvSpPr>
                <p:cNvPr id="14368" name="Line 6"/>
                <p:cNvSpPr>
                  <a:spLocks noChangeShapeType="1"/>
                </p:cNvSpPr>
                <p:nvPr/>
              </p:nvSpPr>
              <p:spPr bwMode="auto">
                <a:xfrm>
                  <a:off x="677" y="2681"/>
                  <a:ext cx="188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69" name="Freeform 7"/>
                <p:cNvSpPr>
                  <a:spLocks/>
                </p:cNvSpPr>
                <p:nvPr/>
              </p:nvSpPr>
              <p:spPr bwMode="auto">
                <a:xfrm>
                  <a:off x="696" y="2305"/>
                  <a:ext cx="1625" cy="555"/>
                </a:xfrm>
                <a:custGeom>
                  <a:avLst/>
                  <a:gdLst>
                    <a:gd name="T0" fmla="*/ 0 w 3248"/>
                    <a:gd name="T1" fmla="*/ 266 h 794"/>
                    <a:gd name="T2" fmla="*/ 93 w 3248"/>
                    <a:gd name="T3" fmla="*/ 64 h 794"/>
                    <a:gd name="T4" fmla="*/ 179 w 3248"/>
                    <a:gd name="T5" fmla="*/ 64 h 794"/>
                    <a:gd name="T6" fmla="*/ 246 w 3248"/>
                    <a:gd name="T7" fmla="*/ 159 h 794"/>
                    <a:gd name="T8" fmla="*/ 347 w 3248"/>
                    <a:gd name="T9" fmla="*/ 321 h 794"/>
                    <a:gd name="T10" fmla="*/ 453 w 3248"/>
                    <a:gd name="T11" fmla="*/ 387 h 794"/>
                    <a:gd name="T12" fmla="*/ 533 w 3248"/>
                    <a:gd name="T13" fmla="*/ 326 h 794"/>
                    <a:gd name="T14" fmla="*/ 611 w 3248"/>
                    <a:gd name="T15" fmla="*/ 180 h 794"/>
                    <a:gd name="T16" fmla="*/ 678 w 3248"/>
                    <a:gd name="T17" fmla="*/ 8 h 794"/>
                    <a:gd name="T18" fmla="*/ 748 w 3248"/>
                    <a:gd name="T19" fmla="*/ 225 h 794"/>
                    <a:gd name="T20" fmla="*/ 813 w 3248"/>
                    <a:gd name="T21" fmla="*/ 286 h 7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48"/>
                    <a:gd name="T34" fmla="*/ 0 h 794"/>
                    <a:gd name="T35" fmla="*/ 3248 w 3248"/>
                    <a:gd name="T36" fmla="*/ 794 h 79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48" h="794">
                      <a:moveTo>
                        <a:pt x="0" y="543"/>
                      </a:moveTo>
                      <a:cubicBezTo>
                        <a:pt x="126" y="371"/>
                        <a:pt x="253" y="199"/>
                        <a:pt x="372" y="130"/>
                      </a:cubicBezTo>
                      <a:cubicBezTo>
                        <a:pt x="491" y="61"/>
                        <a:pt x="612" y="97"/>
                        <a:pt x="714" y="130"/>
                      </a:cubicBezTo>
                      <a:cubicBezTo>
                        <a:pt x="816" y="163"/>
                        <a:pt x="871" y="238"/>
                        <a:pt x="983" y="326"/>
                      </a:cubicBezTo>
                      <a:cubicBezTo>
                        <a:pt x="1095" y="414"/>
                        <a:pt x="1248" y="579"/>
                        <a:pt x="1386" y="657"/>
                      </a:cubicBezTo>
                      <a:cubicBezTo>
                        <a:pt x="1524" y="735"/>
                        <a:pt x="1686" y="790"/>
                        <a:pt x="1810" y="792"/>
                      </a:cubicBezTo>
                      <a:cubicBezTo>
                        <a:pt x="1934" y="794"/>
                        <a:pt x="2026" y="739"/>
                        <a:pt x="2131" y="668"/>
                      </a:cubicBezTo>
                      <a:cubicBezTo>
                        <a:pt x="2236" y="597"/>
                        <a:pt x="2345" y="477"/>
                        <a:pt x="2441" y="368"/>
                      </a:cubicBezTo>
                      <a:cubicBezTo>
                        <a:pt x="2537" y="259"/>
                        <a:pt x="2619" y="0"/>
                        <a:pt x="2710" y="16"/>
                      </a:cubicBezTo>
                      <a:cubicBezTo>
                        <a:pt x="2801" y="32"/>
                        <a:pt x="2899" y="366"/>
                        <a:pt x="2989" y="461"/>
                      </a:cubicBezTo>
                      <a:cubicBezTo>
                        <a:pt x="3079" y="556"/>
                        <a:pt x="3200" y="564"/>
                        <a:pt x="3248" y="585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99"/>
                  </a:solidFill>
                  <a:prstDash val="dash"/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991" y="2373"/>
                  <a:ext cx="0" cy="31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63" y="2563"/>
                  <a:ext cx="0" cy="1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667" y="2676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3" name="Line 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800" y="2533"/>
                  <a:ext cx="0" cy="7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4" name="Line 1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034" y="2339"/>
                  <a:ext cx="0" cy="7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5" name="Line 1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274" y="2543"/>
                  <a:ext cx="0" cy="7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6" name="Line 1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478" y="2763"/>
                  <a:ext cx="0" cy="7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7" name="Line 1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166" y="2419"/>
                  <a:ext cx="0" cy="7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8" name="Line 1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06" y="2795"/>
                  <a:ext cx="0" cy="7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79" name="Line 1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950" y="2531"/>
                  <a:ext cx="0" cy="7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835" y="2563"/>
                  <a:ext cx="0" cy="1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071" y="2373"/>
                  <a:ext cx="0" cy="31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228" y="2581"/>
                  <a:ext cx="0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308" y="2581"/>
                  <a:ext cx="0" cy="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44" y="2677"/>
                  <a:ext cx="0" cy="13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512" y="2677"/>
                  <a:ext cx="0" cy="13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6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751" y="2680"/>
                  <a:ext cx="0" cy="16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911" y="2567"/>
                  <a:ext cx="0" cy="1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987" y="2563"/>
                  <a:ext cx="0" cy="1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8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127" y="2457"/>
                  <a:ext cx="0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9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199" y="2457"/>
                  <a:ext cx="0" cy="2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365" name="Rectangle 29"/>
              <p:cNvSpPr>
                <a:spLocks noChangeArrowheads="1"/>
              </p:cNvSpPr>
              <p:nvPr/>
            </p:nvSpPr>
            <p:spPr bwMode="auto">
              <a:xfrm>
                <a:off x="3728" y="899"/>
                <a:ext cx="1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2400">
                    <a:latin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</a:p>
            </p:txBody>
          </p:sp>
          <p:sp>
            <p:nvSpPr>
              <p:cNvPr id="14366" name="Line 30"/>
              <p:cNvSpPr>
                <a:spLocks noChangeShapeType="1"/>
              </p:cNvSpPr>
              <p:nvPr/>
            </p:nvSpPr>
            <p:spPr bwMode="auto">
              <a:xfrm>
                <a:off x="3632" y="1117"/>
                <a:ext cx="15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67" name="Line 31"/>
              <p:cNvSpPr>
                <a:spLocks noChangeShapeType="1"/>
              </p:cNvSpPr>
              <p:nvPr/>
            </p:nvSpPr>
            <p:spPr bwMode="auto">
              <a:xfrm flipH="1">
                <a:off x="3880" y="1117"/>
                <a:ext cx="1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4343" name="Text Box 32"/>
          <p:cNvSpPr txBox="1">
            <a:spLocks noChangeArrowheads="1"/>
          </p:cNvSpPr>
          <p:nvPr/>
        </p:nvSpPr>
        <p:spPr bwMode="auto">
          <a:xfrm>
            <a:off x="36513" y="1855788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 Neste caso:</a:t>
            </a:r>
            <a:endParaRPr lang="pt-BR" altLang="en-US"/>
          </a:p>
        </p:txBody>
      </p:sp>
      <p:sp>
        <p:nvSpPr>
          <p:cNvPr id="14344" name="Text Box 33"/>
          <p:cNvSpPr txBox="1">
            <a:spLocks noChangeArrowheads="1"/>
          </p:cNvSpPr>
          <p:nvPr/>
        </p:nvSpPr>
        <p:spPr bwMode="auto">
          <a:xfrm>
            <a:off x="23813" y="2941638"/>
            <a:ext cx="1593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Espectro:</a:t>
            </a:r>
            <a:endParaRPr lang="pt-BR" altLang="en-US"/>
          </a:p>
        </p:txBody>
      </p:sp>
      <p:sp>
        <p:nvSpPr>
          <p:cNvPr id="14345" name="Text Box 34"/>
          <p:cNvSpPr txBox="1">
            <a:spLocks noChangeArrowheads="1"/>
          </p:cNvSpPr>
          <p:nvPr/>
        </p:nvSpPr>
        <p:spPr bwMode="auto">
          <a:xfrm>
            <a:off x="22225" y="3811588"/>
            <a:ext cx="7829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Observe que as amplitudes são atenuadas pela seguinte função:</a:t>
            </a:r>
            <a:endParaRPr lang="pt-BR" altLang="en-US"/>
          </a:p>
        </p:txBody>
      </p:sp>
      <p:graphicFrame>
        <p:nvGraphicFramePr>
          <p:cNvPr id="14346" name="Object 35"/>
          <p:cNvGraphicFramePr>
            <a:graphicFrameLocks noChangeAspect="1"/>
          </p:cNvGraphicFramePr>
          <p:nvPr/>
        </p:nvGraphicFramePr>
        <p:xfrm>
          <a:off x="525463" y="4649788"/>
          <a:ext cx="21605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ção" r:id="rId7" imgW="1079500" imgH="419100" progId="Equation.3">
                  <p:embed/>
                </p:oleObj>
              </mc:Choice>
              <mc:Fallback>
                <p:oleObj name="Equação" r:id="rId7" imgW="1079500" imgH="4191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649788"/>
                        <a:ext cx="2160587" cy="838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AEAEA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7" name="Group 47"/>
          <p:cNvGrpSpPr>
            <a:grpSpLocks/>
          </p:cNvGrpSpPr>
          <p:nvPr/>
        </p:nvGrpSpPr>
        <p:grpSpPr bwMode="auto">
          <a:xfrm>
            <a:off x="3630613" y="4305300"/>
            <a:ext cx="2033587" cy="1474788"/>
            <a:chOff x="3155" y="1861"/>
            <a:chExt cx="1281" cy="929"/>
          </a:xfrm>
        </p:grpSpPr>
        <p:sp>
          <p:nvSpPr>
            <p:cNvPr id="14354" name="Text Box 41"/>
            <p:cNvSpPr txBox="1">
              <a:spLocks noChangeArrowheads="1"/>
            </p:cNvSpPr>
            <p:nvPr/>
          </p:nvSpPr>
          <p:spPr bwMode="auto">
            <a:xfrm>
              <a:off x="3628" y="2540"/>
              <a:ext cx="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1/</a:t>
              </a:r>
              <a:r>
                <a:rPr lang="pt-BR" altLang="en-US" sz="1800" b="1" i="1">
                  <a:latin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r>
                <a:rPr lang="pt-BR" altLang="en-US" b="1" i="1"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</a:p>
          </p:txBody>
        </p:sp>
        <p:sp>
          <p:nvSpPr>
            <p:cNvPr id="14355" name="Line 42"/>
            <p:cNvSpPr>
              <a:spLocks noChangeShapeType="1"/>
            </p:cNvSpPr>
            <p:nvPr/>
          </p:nvSpPr>
          <p:spPr bwMode="auto">
            <a:xfrm>
              <a:off x="3766" y="2473"/>
              <a:ext cx="0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4356" name="Group 46"/>
            <p:cNvGrpSpPr>
              <a:grpSpLocks/>
            </p:cNvGrpSpPr>
            <p:nvPr/>
          </p:nvGrpSpPr>
          <p:grpSpPr bwMode="auto">
            <a:xfrm>
              <a:off x="3155" y="1861"/>
              <a:ext cx="1281" cy="776"/>
              <a:chOff x="1045" y="2668"/>
              <a:chExt cx="1281" cy="776"/>
            </a:xfrm>
          </p:grpSpPr>
          <p:sp>
            <p:nvSpPr>
              <p:cNvPr id="14357" name="Line 36"/>
              <p:cNvSpPr>
                <a:spLocks noChangeShapeType="1"/>
              </p:cNvSpPr>
              <p:nvPr/>
            </p:nvSpPr>
            <p:spPr bwMode="auto">
              <a:xfrm flipV="1">
                <a:off x="1252" y="2772"/>
                <a:ext cx="0" cy="6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58" name="Line 37"/>
              <p:cNvSpPr>
                <a:spLocks noChangeShapeType="1"/>
              </p:cNvSpPr>
              <p:nvPr/>
            </p:nvSpPr>
            <p:spPr bwMode="auto">
              <a:xfrm>
                <a:off x="1045" y="3372"/>
                <a:ext cx="12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59" name="Freeform 43"/>
              <p:cNvSpPr>
                <a:spLocks/>
              </p:cNvSpPr>
              <p:nvPr/>
            </p:nvSpPr>
            <p:spPr bwMode="auto">
              <a:xfrm>
                <a:off x="1252" y="2938"/>
                <a:ext cx="806" cy="464"/>
              </a:xfrm>
              <a:custGeom>
                <a:avLst/>
                <a:gdLst>
                  <a:gd name="T0" fmla="*/ 0 w 806"/>
                  <a:gd name="T1" fmla="*/ 6 h 578"/>
                  <a:gd name="T2" fmla="*/ 196 w 806"/>
                  <a:gd name="T3" fmla="*/ 20 h 578"/>
                  <a:gd name="T4" fmla="*/ 300 w 806"/>
                  <a:gd name="T5" fmla="*/ 127 h 578"/>
                  <a:gd name="T6" fmla="*/ 382 w 806"/>
                  <a:gd name="T7" fmla="*/ 347 h 578"/>
                  <a:gd name="T8" fmla="*/ 610 w 806"/>
                  <a:gd name="T9" fmla="*/ 279 h 578"/>
                  <a:gd name="T10" fmla="*/ 806 w 806"/>
                  <a:gd name="T11" fmla="*/ 347 h 5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6"/>
                  <a:gd name="T19" fmla="*/ 0 h 578"/>
                  <a:gd name="T20" fmla="*/ 806 w 806"/>
                  <a:gd name="T21" fmla="*/ 578 h 5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6" h="578">
                    <a:moveTo>
                      <a:pt x="0" y="10"/>
                    </a:moveTo>
                    <a:cubicBezTo>
                      <a:pt x="73" y="5"/>
                      <a:pt x="146" y="0"/>
                      <a:pt x="196" y="31"/>
                    </a:cubicBezTo>
                    <a:cubicBezTo>
                      <a:pt x="246" y="62"/>
                      <a:pt x="269" y="112"/>
                      <a:pt x="300" y="197"/>
                    </a:cubicBezTo>
                    <a:cubicBezTo>
                      <a:pt x="331" y="282"/>
                      <a:pt x="330" y="498"/>
                      <a:pt x="382" y="538"/>
                    </a:cubicBezTo>
                    <a:cubicBezTo>
                      <a:pt x="434" y="578"/>
                      <a:pt x="539" y="434"/>
                      <a:pt x="610" y="434"/>
                    </a:cubicBezTo>
                    <a:cubicBezTo>
                      <a:pt x="681" y="434"/>
                      <a:pt x="743" y="486"/>
                      <a:pt x="806" y="538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360" name="Text Box 44"/>
              <p:cNvSpPr txBox="1">
                <a:spLocks noChangeArrowheads="1"/>
              </p:cNvSpPr>
              <p:nvPr/>
            </p:nvSpPr>
            <p:spPr bwMode="auto">
              <a:xfrm>
                <a:off x="1247" y="2668"/>
                <a:ext cx="43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800" b="1" i="1">
                    <a:latin typeface="Times New Roman" panose="02020603050405020304" pitchFamily="18" charset="0"/>
                  </a:rPr>
                  <a:t>|H(f)|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61" name="Text Box 45"/>
              <p:cNvSpPr txBox="1">
                <a:spLocks noChangeArrowheads="1"/>
              </p:cNvSpPr>
              <p:nvPr/>
            </p:nvSpPr>
            <p:spPr bwMode="auto">
              <a:xfrm>
                <a:off x="2164" y="3112"/>
                <a:ext cx="1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800" b="1" i="1">
                    <a:latin typeface="Times New Roman" panose="02020603050405020304" pitchFamily="18" charset="0"/>
                  </a:rPr>
                  <a:t>f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4348" name="Text Box 48"/>
          <p:cNvSpPr txBox="1">
            <a:spLocks noChangeArrowheads="1"/>
          </p:cNvSpPr>
          <p:nvPr/>
        </p:nvSpPr>
        <p:spPr bwMode="auto">
          <a:xfrm>
            <a:off x="3175" y="5857875"/>
            <a:ext cx="740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Na recepção há a necessidade de se fazer uma equalização.</a:t>
            </a:r>
            <a:endParaRPr lang="pt-BR" altLang="en-US"/>
          </a:p>
        </p:txBody>
      </p:sp>
      <p:sp>
        <p:nvSpPr>
          <p:cNvPr id="14349" name="Text Box 49"/>
          <p:cNvSpPr txBox="1">
            <a:spLocks noChangeArrowheads="1"/>
          </p:cNvSpPr>
          <p:nvPr/>
        </p:nvSpPr>
        <p:spPr bwMode="auto">
          <a:xfrm>
            <a:off x="6823075" y="3265488"/>
            <a:ext cx="180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4350" name="Text Box 51"/>
          <p:cNvSpPr txBox="1">
            <a:spLocks noChangeArrowheads="1"/>
          </p:cNvSpPr>
          <p:nvPr/>
        </p:nvSpPr>
        <p:spPr bwMode="auto">
          <a:xfrm>
            <a:off x="6338888" y="4700588"/>
            <a:ext cx="1317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b="1" i="1"/>
              <a:t>1/ </a:t>
            </a:r>
            <a:r>
              <a:rPr lang="pt-BR" altLang="en-US" b="1" i="1">
                <a:sym typeface="Symbol" panose="05050102010706020507" pitchFamily="18" charset="2"/>
              </a:rPr>
              <a:t>  &gt;&gt; W</a:t>
            </a:r>
          </a:p>
        </p:txBody>
      </p:sp>
      <p:sp>
        <p:nvSpPr>
          <p:cNvPr id="14351" name="Text Box 53"/>
          <p:cNvSpPr txBox="1">
            <a:spLocks noChangeArrowheads="1"/>
          </p:cNvSpPr>
          <p:nvPr/>
        </p:nvSpPr>
        <p:spPr bwMode="auto">
          <a:xfrm>
            <a:off x="3217863" y="1069975"/>
            <a:ext cx="404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800" b="1" i="1"/>
              <a:t>T</a:t>
            </a:r>
            <a:r>
              <a:rPr lang="pt-BR" altLang="en-US" sz="1800" b="1" i="1" baseline="-25000"/>
              <a:t>a</a:t>
            </a:r>
            <a:endParaRPr lang="pt-BR" altLang="en-US" sz="1800" b="1" i="1"/>
          </a:p>
        </p:txBody>
      </p:sp>
      <p:sp>
        <p:nvSpPr>
          <p:cNvPr id="14352" name="Line 56"/>
          <p:cNvSpPr>
            <a:spLocks noChangeShapeType="1"/>
          </p:cNvSpPr>
          <p:nvPr/>
        </p:nvSpPr>
        <p:spPr bwMode="auto">
          <a:xfrm>
            <a:off x="3260725" y="10620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353" name="Line 57"/>
          <p:cNvSpPr>
            <a:spLocks noChangeShapeType="1"/>
          </p:cNvSpPr>
          <p:nvPr/>
        </p:nvSpPr>
        <p:spPr bwMode="auto">
          <a:xfrm>
            <a:off x="3584575" y="10429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Rodapé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B99D56-2A3C-47C6-8ED2-C017B43EF245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5364" name="Rectangle 297"/>
          <p:cNvSpPr>
            <a:spLocks noGrp="1" noChangeArrowheads="1"/>
          </p:cNvSpPr>
          <p:nvPr>
            <p:ph type="title"/>
          </p:nvPr>
        </p:nvSpPr>
        <p:spPr>
          <a:xfrm>
            <a:off x="133350" y="88900"/>
            <a:ext cx="8782050" cy="533400"/>
          </a:xfrm>
        </p:spPr>
        <p:txBody>
          <a:bodyPr/>
          <a:lstStyle/>
          <a:p>
            <a:pPr algn="l"/>
            <a:r>
              <a:rPr lang="pt-BR" altLang="en-US" i="0" smtClean="0"/>
              <a:t>2.  Multiplexação por Divisão do Tempo - TDM</a:t>
            </a:r>
          </a:p>
        </p:txBody>
      </p:sp>
      <p:sp>
        <p:nvSpPr>
          <p:cNvPr id="15365" name="Text Box 299"/>
          <p:cNvSpPr txBox="1">
            <a:spLocks noChangeArrowheads="1"/>
          </p:cNvSpPr>
          <p:nvPr/>
        </p:nvSpPr>
        <p:spPr bwMode="auto">
          <a:xfrm>
            <a:off x="495300" y="658813"/>
            <a:ext cx="8648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As amostras ocupam somente uma fração do tempo.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O intervalo ocioso entre duas amostras consecutivas pode ser ocupado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/>
              <a:t>     por amostras de outros sinais.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Este conceito de partilha é o princípio básico do TDM.</a:t>
            </a:r>
          </a:p>
        </p:txBody>
      </p:sp>
      <p:sp>
        <p:nvSpPr>
          <p:cNvPr id="15366" name="Text Box 302"/>
          <p:cNvSpPr txBox="1">
            <a:spLocks noChangeArrowheads="1"/>
          </p:cNvSpPr>
          <p:nvPr/>
        </p:nvSpPr>
        <p:spPr bwMode="auto">
          <a:xfrm>
            <a:off x="485775" y="4905375"/>
            <a:ext cx="8658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O filtro passa baixas elimina as freqüências indesejáveis do sinal.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en-US"/>
              <a:t> Atenuação de 30 a 40 dB na freqüência W.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en-US"/>
              <a:t> Elimina as freqüências que não são importantes.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en-US"/>
              <a:t> Limita o espectro na freqüência W Hz.</a:t>
            </a:r>
          </a:p>
        </p:txBody>
      </p:sp>
      <p:grpSp>
        <p:nvGrpSpPr>
          <p:cNvPr id="15367" name="Group 305"/>
          <p:cNvGrpSpPr>
            <a:grpSpLocks/>
          </p:cNvGrpSpPr>
          <p:nvPr/>
        </p:nvGrpSpPr>
        <p:grpSpPr bwMode="auto">
          <a:xfrm>
            <a:off x="630238" y="2128838"/>
            <a:ext cx="7931150" cy="2447925"/>
            <a:chOff x="397" y="1341"/>
            <a:chExt cx="4996" cy="1542"/>
          </a:xfrm>
        </p:grpSpPr>
        <p:sp>
          <p:nvSpPr>
            <p:cNvPr id="15368" name="Rectangle 298"/>
            <p:cNvSpPr>
              <a:spLocks noChangeArrowheads="1"/>
            </p:cNvSpPr>
            <p:nvPr/>
          </p:nvSpPr>
          <p:spPr bwMode="auto">
            <a:xfrm>
              <a:off x="397" y="1341"/>
              <a:ext cx="4996" cy="154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69" name="Text Box 2"/>
            <p:cNvSpPr txBox="1">
              <a:spLocks noChangeArrowheads="1"/>
            </p:cNvSpPr>
            <p:nvPr/>
          </p:nvSpPr>
          <p:spPr bwMode="auto">
            <a:xfrm>
              <a:off x="1195" y="1997"/>
              <a:ext cx="466" cy="23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FPBx</a:t>
              </a:r>
            </a:p>
          </p:txBody>
        </p:sp>
        <p:sp>
          <p:nvSpPr>
            <p:cNvPr id="15370" name="Text Box 3"/>
            <p:cNvSpPr txBox="1">
              <a:spLocks noChangeArrowheads="1"/>
            </p:cNvSpPr>
            <p:nvPr/>
          </p:nvSpPr>
          <p:spPr bwMode="auto">
            <a:xfrm>
              <a:off x="1187" y="2579"/>
              <a:ext cx="466" cy="239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FPBx</a:t>
              </a:r>
            </a:p>
          </p:txBody>
        </p:sp>
        <p:sp>
          <p:nvSpPr>
            <p:cNvPr id="15371" name="Text Box 4"/>
            <p:cNvSpPr txBox="1">
              <a:spLocks noChangeArrowheads="1"/>
            </p:cNvSpPr>
            <p:nvPr/>
          </p:nvSpPr>
          <p:spPr bwMode="auto">
            <a:xfrm>
              <a:off x="1199" y="1492"/>
              <a:ext cx="466" cy="239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FPBx</a:t>
              </a:r>
            </a:p>
          </p:txBody>
        </p:sp>
        <p:sp>
          <p:nvSpPr>
            <p:cNvPr id="15372" name="Freeform 15"/>
            <p:cNvSpPr>
              <a:spLocks/>
            </p:cNvSpPr>
            <p:nvPr/>
          </p:nvSpPr>
          <p:spPr bwMode="auto">
            <a:xfrm rot="-2082171">
              <a:off x="2102" y="2022"/>
              <a:ext cx="93" cy="134"/>
            </a:xfrm>
            <a:custGeom>
              <a:avLst/>
              <a:gdLst>
                <a:gd name="T0" fmla="*/ 93 w 93"/>
                <a:gd name="T1" fmla="*/ 0 h 134"/>
                <a:gd name="T2" fmla="*/ 0 w 93"/>
                <a:gd name="T3" fmla="*/ 134 h 134"/>
                <a:gd name="T4" fmla="*/ 0 60000 65536"/>
                <a:gd name="T5" fmla="*/ 0 60000 65536"/>
                <a:gd name="T6" fmla="*/ 0 w 93"/>
                <a:gd name="T7" fmla="*/ 0 h 134"/>
                <a:gd name="T8" fmla="*/ 93 w 93"/>
                <a:gd name="T9" fmla="*/ 134 h 1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" h="134">
                  <a:moveTo>
                    <a:pt x="93" y="0"/>
                  </a:moveTo>
                  <a:cubicBezTo>
                    <a:pt x="39" y="17"/>
                    <a:pt x="0" y="78"/>
                    <a:pt x="0" y="13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73" name="Freeform 16"/>
            <p:cNvSpPr>
              <a:spLocks/>
            </p:cNvSpPr>
            <p:nvPr/>
          </p:nvSpPr>
          <p:spPr bwMode="auto">
            <a:xfrm>
              <a:off x="2167" y="1808"/>
              <a:ext cx="93" cy="134"/>
            </a:xfrm>
            <a:custGeom>
              <a:avLst/>
              <a:gdLst>
                <a:gd name="T0" fmla="*/ 93 w 93"/>
                <a:gd name="T1" fmla="*/ 0 h 134"/>
                <a:gd name="T2" fmla="*/ 0 w 93"/>
                <a:gd name="T3" fmla="*/ 134 h 134"/>
                <a:gd name="T4" fmla="*/ 0 60000 65536"/>
                <a:gd name="T5" fmla="*/ 0 60000 65536"/>
                <a:gd name="T6" fmla="*/ 0 w 93"/>
                <a:gd name="T7" fmla="*/ 0 h 134"/>
                <a:gd name="T8" fmla="*/ 93 w 93"/>
                <a:gd name="T9" fmla="*/ 134 h 1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" h="134">
                  <a:moveTo>
                    <a:pt x="93" y="0"/>
                  </a:moveTo>
                  <a:cubicBezTo>
                    <a:pt x="39" y="17"/>
                    <a:pt x="0" y="78"/>
                    <a:pt x="0" y="13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74" name="Freeform 17"/>
            <p:cNvSpPr>
              <a:spLocks/>
            </p:cNvSpPr>
            <p:nvPr/>
          </p:nvSpPr>
          <p:spPr bwMode="auto">
            <a:xfrm rot="-5538034">
              <a:off x="2225" y="2245"/>
              <a:ext cx="93" cy="134"/>
            </a:xfrm>
            <a:custGeom>
              <a:avLst/>
              <a:gdLst>
                <a:gd name="T0" fmla="*/ 93 w 93"/>
                <a:gd name="T1" fmla="*/ 0 h 134"/>
                <a:gd name="T2" fmla="*/ 0 w 93"/>
                <a:gd name="T3" fmla="*/ 134 h 134"/>
                <a:gd name="T4" fmla="*/ 0 60000 65536"/>
                <a:gd name="T5" fmla="*/ 0 60000 65536"/>
                <a:gd name="T6" fmla="*/ 0 w 93"/>
                <a:gd name="T7" fmla="*/ 0 h 134"/>
                <a:gd name="T8" fmla="*/ 93 w 93"/>
                <a:gd name="T9" fmla="*/ 134 h 1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3" h="134">
                  <a:moveTo>
                    <a:pt x="93" y="0"/>
                  </a:moveTo>
                  <a:cubicBezTo>
                    <a:pt x="39" y="17"/>
                    <a:pt x="0" y="78"/>
                    <a:pt x="0" y="134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75" name="Oval 23"/>
            <p:cNvSpPr>
              <a:spLocks noChangeArrowheads="1"/>
            </p:cNvSpPr>
            <p:nvPr/>
          </p:nvSpPr>
          <p:spPr bwMode="auto">
            <a:xfrm>
              <a:off x="2412" y="2083"/>
              <a:ext cx="47" cy="4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76" name="Oval 24"/>
            <p:cNvSpPr>
              <a:spLocks noChangeArrowheads="1"/>
            </p:cNvSpPr>
            <p:nvPr/>
          </p:nvSpPr>
          <p:spPr bwMode="auto">
            <a:xfrm>
              <a:off x="3482" y="2077"/>
              <a:ext cx="47" cy="4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377" name="Line 25"/>
            <p:cNvSpPr>
              <a:spLocks noChangeShapeType="1"/>
            </p:cNvSpPr>
            <p:nvPr/>
          </p:nvSpPr>
          <p:spPr bwMode="auto">
            <a:xfrm flipH="1" flipV="1">
              <a:off x="2238" y="1878"/>
              <a:ext cx="19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78" name="Freeform 26"/>
            <p:cNvSpPr>
              <a:spLocks/>
            </p:cNvSpPr>
            <p:nvPr/>
          </p:nvSpPr>
          <p:spPr bwMode="auto">
            <a:xfrm>
              <a:off x="1660" y="1619"/>
              <a:ext cx="527" cy="228"/>
            </a:xfrm>
            <a:custGeom>
              <a:avLst/>
              <a:gdLst>
                <a:gd name="T0" fmla="*/ 420 w 662"/>
                <a:gd name="T1" fmla="*/ 228 h 228"/>
                <a:gd name="T2" fmla="*/ 256 w 662"/>
                <a:gd name="T3" fmla="*/ 0 h 228"/>
                <a:gd name="T4" fmla="*/ 0 w 662"/>
                <a:gd name="T5" fmla="*/ 0 h 228"/>
                <a:gd name="T6" fmla="*/ 0 60000 65536"/>
                <a:gd name="T7" fmla="*/ 0 60000 65536"/>
                <a:gd name="T8" fmla="*/ 0 60000 65536"/>
                <a:gd name="T9" fmla="*/ 0 w 662"/>
                <a:gd name="T10" fmla="*/ 0 h 228"/>
                <a:gd name="T11" fmla="*/ 662 w 66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2" h="228">
                  <a:moveTo>
                    <a:pt x="662" y="228"/>
                  </a:move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79" name="Line 27"/>
            <p:cNvSpPr>
              <a:spLocks noChangeShapeType="1"/>
            </p:cNvSpPr>
            <p:nvPr/>
          </p:nvSpPr>
          <p:spPr bwMode="auto">
            <a:xfrm flipH="1">
              <a:off x="1648" y="2095"/>
              <a:ext cx="47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80" name="Freeform 28"/>
            <p:cNvSpPr>
              <a:spLocks/>
            </p:cNvSpPr>
            <p:nvPr/>
          </p:nvSpPr>
          <p:spPr bwMode="auto">
            <a:xfrm>
              <a:off x="1638" y="2333"/>
              <a:ext cx="611" cy="372"/>
            </a:xfrm>
            <a:custGeom>
              <a:avLst/>
              <a:gdLst>
                <a:gd name="T0" fmla="*/ 508 w 735"/>
                <a:gd name="T1" fmla="*/ 0 h 372"/>
                <a:gd name="T2" fmla="*/ 301 w 735"/>
                <a:gd name="T3" fmla="*/ 372 h 372"/>
                <a:gd name="T4" fmla="*/ 0 w 735"/>
                <a:gd name="T5" fmla="*/ 372 h 372"/>
                <a:gd name="T6" fmla="*/ 0 60000 65536"/>
                <a:gd name="T7" fmla="*/ 0 60000 65536"/>
                <a:gd name="T8" fmla="*/ 0 60000 65536"/>
                <a:gd name="T9" fmla="*/ 0 w 735"/>
                <a:gd name="T10" fmla="*/ 0 h 372"/>
                <a:gd name="T11" fmla="*/ 735 w 735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5" h="372">
                  <a:moveTo>
                    <a:pt x="735" y="0"/>
                  </a:moveTo>
                  <a:lnTo>
                    <a:pt x="435" y="372"/>
                  </a:lnTo>
                  <a:lnTo>
                    <a:pt x="0" y="37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81" name="Line 33"/>
            <p:cNvSpPr>
              <a:spLocks noChangeShapeType="1"/>
            </p:cNvSpPr>
            <p:nvPr/>
          </p:nvSpPr>
          <p:spPr bwMode="auto">
            <a:xfrm>
              <a:off x="2469" y="2105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82" name="Text Box 34"/>
            <p:cNvSpPr txBox="1">
              <a:spLocks noChangeArrowheads="1"/>
            </p:cNvSpPr>
            <p:nvPr/>
          </p:nvSpPr>
          <p:spPr bwMode="auto">
            <a:xfrm>
              <a:off x="2739" y="1984"/>
              <a:ext cx="458" cy="239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>
                  <a:latin typeface="Times New Roman" panose="02020603050405020304" pitchFamily="18" charset="0"/>
                </a:rPr>
                <a:t>Canal</a:t>
              </a:r>
            </a:p>
          </p:txBody>
        </p:sp>
        <p:sp>
          <p:nvSpPr>
            <p:cNvPr id="15383" name="Line 35"/>
            <p:cNvSpPr>
              <a:spLocks noChangeShapeType="1"/>
            </p:cNvSpPr>
            <p:nvPr/>
          </p:nvSpPr>
          <p:spPr bwMode="auto">
            <a:xfrm>
              <a:off x="3191" y="2101"/>
              <a:ext cx="2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84" name="Line 37"/>
            <p:cNvSpPr>
              <a:spLocks noChangeShapeType="1"/>
            </p:cNvSpPr>
            <p:nvPr/>
          </p:nvSpPr>
          <p:spPr bwMode="auto">
            <a:xfrm flipV="1">
              <a:off x="3522" y="1862"/>
              <a:ext cx="197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85" name="Text Box 38"/>
            <p:cNvSpPr txBox="1">
              <a:spLocks noChangeArrowheads="1"/>
            </p:cNvSpPr>
            <p:nvPr/>
          </p:nvSpPr>
          <p:spPr bwMode="auto">
            <a:xfrm>
              <a:off x="4131" y="1977"/>
              <a:ext cx="466" cy="239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FPBx</a:t>
              </a:r>
            </a:p>
          </p:txBody>
        </p:sp>
        <p:sp>
          <p:nvSpPr>
            <p:cNvPr id="15386" name="Text Box 39"/>
            <p:cNvSpPr txBox="1">
              <a:spLocks noChangeArrowheads="1"/>
            </p:cNvSpPr>
            <p:nvPr/>
          </p:nvSpPr>
          <p:spPr bwMode="auto">
            <a:xfrm>
              <a:off x="4123" y="2619"/>
              <a:ext cx="466" cy="239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FPBx</a:t>
              </a:r>
            </a:p>
          </p:txBody>
        </p:sp>
        <p:sp>
          <p:nvSpPr>
            <p:cNvPr id="15387" name="Text Box 40"/>
            <p:cNvSpPr txBox="1">
              <a:spLocks noChangeArrowheads="1"/>
            </p:cNvSpPr>
            <p:nvPr/>
          </p:nvSpPr>
          <p:spPr bwMode="auto">
            <a:xfrm>
              <a:off x="4115" y="1472"/>
              <a:ext cx="466" cy="239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FPBx</a:t>
              </a:r>
            </a:p>
          </p:txBody>
        </p:sp>
        <p:sp>
          <p:nvSpPr>
            <p:cNvPr id="15388" name="Line 43"/>
            <p:cNvSpPr>
              <a:spLocks noChangeShapeType="1"/>
            </p:cNvSpPr>
            <p:nvPr/>
          </p:nvSpPr>
          <p:spPr bwMode="auto">
            <a:xfrm>
              <a:off x="3881" y="2096"/>
              <a:ext cx="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89" name="Freeform 44"/>
            <p:cNvSpPr>
              <a:spLocks/>
            </p:cNvSpPr>
            <p:nvPr/>
          </p:nvSpPr>
          <p:spPr bwMode="auto">
            <a:xfrm>
              <a:off x="3773" y="1592"/>
              <a:ext cx="348" cy="228"/>
            </a:xfrm>
            <a:custGeom>
              <a:avLst/>
              <a:gdLst>
                <a:gd name="T0" fmla="*/ 0 w 348"/>
                <a:gd name="T1" fmla="*/ 228 h 228"/>
                <a:gd name="T2" fmla="*/ 180 w 348"/>
                <a:gd name="T3" fmla="*/ 0 h 228"/>
                <a:gd name="T4" fmla="*/ 348 w 348"/>
                <a:gd name="T5" fmla="*/ 4 h 228"/>
                <a:gd name="T6" fmla="*/ 0 60000 65536"/>
                <a:gd name="T7" fmla="*/ 0 60000 65536"/>
                <a:gd name="T8" fmla="*/ 0 60000 65536"/>
                <a:gd name="T9" fmla="*/ 0 w 348"/>
                <a:gd name="T10" fmla="*/ 0 h 228"/>
                <a:gd name="T11" fmla="*/ 348 w 348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" h="228">
                  <a:moveTo>
                    <a:pt x="0" y="228"/>
                  </a:moveTo>
                  <a:lnTo>
                    <a:pt x="180" y="0"/>
                  </a:lnTo>
                  <a:lnTo>
                    <a:pt x="348" y="4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90" name="Freeform 45"/>
            <p:cNvSpPr>
              <a:spLocks/>
            </p:cNvSpPr>
            <p:nvPr/>
          </p:nvSpPr>
          <p:spPr bwMode="auto">
            <a:xfrm>
              <a:off x="3792" y="2407"/>
              <a:ext cx="337" cy="314"/>
            </a:xfrm>
            <a:custGeom>
              <a:avLst/>
              <a:gdLst>
                <a:gd name="T0" fmla="*/ 0 w 388"/>
                <a:gd name="T1" fmla="*/ 0 h 324"/>
                <a:gd name="T2" fmla="*/ 154 w 388"/>
                <a:gd name="T3" fmla="*/ 304 h 324"/>
                <a:gd name="T4" fmla="*/ 293 w 388"/>
                <a:gd name="T5" fmla="*/ 304 h 324"/>
                <a:gd name="T6" fmla="*/ 0 60000 65536"/>
                <a:gd name="T7" fmla="*/ 0 60000 65536"/>
                <a:gd name="T8" fmla="*/ 0 60000 65536"/>
                <a:gd name="T9" fmla="*/ 0 w 388"/>
                <a:gd name="T10" fmla="*/ 0 h 324"/>
                <a:gd name="T11" fmla="*/ 388 w 388"/>
                <a:gd name="T12" fmla="*/ 324 h 3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" h="324">
                  <a:moveTo>
                    <a:pt x="0" y="0"/>
                  </a:moveTo>
                  <a:lnTo>
                    <a:pt x="204" y="324"/>
                  </a:lnTo>
                  <a:lnTo>
                    <a:pt x="388" y="324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91" name="Line 46"/>
            <p:cNvSpPr>
              <a:spLocks noChangeShapeType="1"/>
            </p:cNvSpPr>
            <p:nvPr/>
          </p:nvSpPr>
          <p:spPr bwMode="auto">
            <a:xfrm>
              <a:off x="1019" y="1608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92" name="Line 47"/>
            <p:cNvSpPr>
              <a:spLocks noChangeShapeType="1"/>
            </p:cNvSpPr>
            <p:nvPr/>
          </p:nvSpPr>
          <p:spPr bwMode="auto">
            <a:xfrm>
              <a:off x="1013" y="2692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93" name="Line 48"/>
            <p:cNvSpPr>
              <a:spLocks noChangeShapeType="1"/>
            </p:cNvSpPr>
            <p:nvPr/>
          </p:nvSpPr>
          <p:spPr bwMode="auto">
            <a:xfrm>
              <a:off x="1017" y="2108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94" name="Line 49"/>
            <p:cNvSpPr>
              <a:spLocks noChangeShapeType="1"/>
            </p:cNvSpPr>
            <p:nvPr/>
          </p:nvSpPr>
          <p:spPr bwMode="auto">
            <a:xfrm>
              <a:off x="4577" y="1584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95" name="Line 50"/>
            <p:cNvSpPr>
              <a:spLocks noChangeShapeType="1"/>
            </p:cNvSpPr>
            <p:nvPr/>
          </p:nvSpPr>
          <p:spPr bwMode="auto">
            <a:xfrm>
              <a:off x="4589" y="2676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96" name="Line 51"/>
            <p:cNvSpPr>
              <a:spLocks noChangeShapeType="1"/>
            </p:cNvSpPr>
            <p:nvPr/>
          </p:nvSpPr>
          <p:spPr bwMode="auto">
            <a:xfrm>
              <a:off x="4593" y="2092"/>
              <a:ext cx="1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397" name="Line 140"/>
            <p:cNvSpPr>
              <a:spLocks noChangeShapeType="1"/>
            </p:cNvSpPr>
            <p:nvPr/>
          </p:nvSpPr>
          <p:spPr bwMode="auto">
            <a:xfrm>
              <a:off x="725" y="2102"/>
              <a:ext cx="1" cy="14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98" name="Group 188"/>
            <p:cNvGrpSpPr>
              <a:grpSpLocks/>
            </p:cNvGrpSpPr>
            <p:nvPr/>
          </p:nvGrpSpPr>
          <p:grpSpPr bwMode="auto">
            <a:xfrm>
              <a:off x="443" y="1922"/>
              <a:ext cx="524" cy="360"/>
              <a:chOff x="2604" y="2082"/>
              <a:chExt cx="524" cy="360"/>
            </a:xfrm>
          </p:grpSpPr>
          <p:sp>
            <p:nvSpPr>
              <p:cNvPr id="15496" name="Freeform 158"/>
              <p:cNvSpPr>
                <a:spLocks/>
              </p:cNvSpPr>
              <p:nvPr/>
            </p:nvSpPr>
            <p:spPr bwMode="auto">
              <a:xfrm>
                <a:off x="2655" y="2082"/>
                <a:ext cx="470" cy="354"/>
              </a:xfrm>
              <a:custGeom>
                <a:avLst/>
                <a:gdLst>
                  <a:gd name="T0" fmla="*/ 3 w 1176"/>
                  <a:gd name="T1" fmla="*/ 1 h 886"/>
                  <a:gd name="T2" fmla="*/ 7 w 1176"/>
                  <a:gd name="T3" fmla="*/ 4 h 886"/>
                  <a:gd name="T4" fmla="*/ 12 w 1176"/>
                  <a:gd name="T5" fmla="*/ 6 h 886"/>
                  <a:gd name="T6" fmla="*/ 15 w 1176"/>
                  <a:gd name="T7" fmla="*/ 10 h 886"/>
                  <a:gd name="T8" fmla="*/ 19 w 1176"/>
                  <a:gd name="T9" fmla="*/ 13 h 886"/>
                  <a:gd name="T10" fmla="*/ 22 w 1176"/>
                  <a:gd name="T11" fmla="*/ 17 h 886"/>
                  <a:gd name="T12" fmla="*/ 26 w 1176"/>
                  <a:gd name="T13" fmla="*/ 22 h 886"/>
                  <a:gd name="T14" fmla="*/ 30 w 1176"/>
                  <a:gd name="T15" fmla="*/ 26 h 886"/>
                  <a:gd name="T16" fmla="*/ 32 w 1176"/>
                  <a:gd name="T17" fmla="*/ 31 h 886"/>
                  <a:gd name="T18" fmla="*/ 36 w 1176"/>
                  <a:gd name="T19" fmla="*/ 37 h 886"/>
                  <a:gd name="T20" fmla="*/ 40 w 1176"/>
                  <a:gd name="T21" fmla="*/ 43 h 886"/>
                  <a:gd name="T22" fmla="*/ 43 w 1176"/>
                  <a:gd name="T23" fmla="*/ 48 h 886"/>
                  <a:gd name="T24" fmla="*/ 47 w 1176"/>
                  <a:gd name="T25" fmla="*/ 54 h 886"/>
                  <a:gd name="T26" fmla="*/ 50 w 1176"/>
                  <a:gd name="T27" fmla="*/ 61 h 886"/>
                  <a:gd name="T28" fmla="*/ 53 w 1176"/>
                  <a:gd name="T29" fmla="*/ 66 h 886"/>
                  <a:gd name="T30" fmla="*/ 57 w 1176"/>
                  <a:gd name="T31" fmla="*/ 73 h 886"/>
                  <a:gd name="T32" fmla="*/ 61 w 1176"/>
                  <a:gd name="T33" fmla="*/ 79 h 886"/>
                  <a:gd name="T34" fmla="*/ 64 w 1176"/>
                  <a:gd name="T35" fmla="*/ 86 h 886"/>
                  <a:gd name="T36" fmla="*/ 68 w 1176"/>
                  <a:gd name="T37" fmla="*/ 91 h 886"/>
                  <a:gd name="T38" fmla="*/ 72 w 1176"/>
                  <a:gd name="T39" fmla="*/ 97 h 886"/>
                  <a:gd name="T40" fmla="*/ 74 w 1176"/>
                  <a:gd name="T41" fmla="*/ 103 h 886"/>
                  <a:gd name="T42" fmla="*/ 78 w 1176"/>
                  <a:gd name="T43" fmla="*/ 108 h 886"/>
                  <a:gd name="T44" fmla="*/ 82 w 1176"/>
                  <a:gd name="T45" fmla="*/ 113 h 886"/>
                  <a:gd name="T46" fmla="*/ 85 w 1176"/>
                  <a:gd name="T47" fmla="*/ 117 h 886"/>
                  <a:gd name="T48" fmla="*/ 89 w 1176"/>
                  <a:gd name="T49" fmla="*/ 122 h 886"/>
                  <a:gd name="T50" fmla="*/ 94 w 1176"/>
                  <a:gd name="T51" fmla="*/ 127 h 886"/>
                  <a:gd name="T52" fmla="*/ 96 w 1176"/>
                  <a:gd name="T53" fmla="*/ 131 h 886"/>
                  <a:gd name="T54" fmla="*/ 100 w 1176"/>
                  <a:gd name="T55" fmla="*/ 134 h 886"/>
                  <a:gd name="T56" fmla="*/ 104 w 1176"/>
                  <a:gd name="T57" fmla="*/ 137 h 886"/>
                  <a:gd name="T58" fmla="*/ 109 w 1176"/>
                  <a:gd name="T59" fmla="*/ 139 h 886"/>
                  <a:gd name="T60" fmla="*/ 112 w 1176"/>
                  <a:gd name="T61" fmla="*/ 140 h 886"/>
                  <a:gd name="T62" fmla="*/ 116 w 1176"/>
                  <a:gd name="T63" fmla="*/ 141 h 886"/>
                  <a:gd name="T64" fmla="*/ 121 w 1176"/>
                  <a:gd name="T65" fmla="*/ 141 h 886"/>
                  <a:gd name="T66" fmla="*/ 126 w 1176"/>
                  <a:gd name="T67" fmla="*/ 140 h 886"/>
                  <a:gd name="T68" fmla="*/ 129 w 1176"/>
                  <a:gd name="T69" fmla="*/ 139 h 886"/>
                  <a:gd name="T70" fmla="*/ 133 w 1176"/>
                  <a:gd name="T71" fmla="*/ 137 h 886"/>
                  <a:gd name="T72" fmla="*/ 138 w 1176"/>
                  <a:gd name="T73" fmla="*/ 133 h 886"/>
                  <a:gd name="T74" fmla="*/ 142 w 1176"/>
                  <a:gd name="T75" fmla="*/ 130 h 886"/>
                  <a:gd name="T76" fmla="*/ 145 w 1176"/>
                  <a:gd name="T77" fmla="*/ 126 h 886"/>
                  <a:gd name="T78" fmla="*/ 149 w 1176"/>
                  <a:gd name="T79" fmla="*/ 122 h 886"/>
                  <a:gd name="T80" fmla="*/ 152 w 1176"/>
                  <a:gd name="T81" fmla="*/ 117 h 886"/>
                  <a:gd name="T82" fmla="*/ 156 w 1176"/>
                  <a:gd name="T83" fmla="*/ 113 h 886"/>
                  <a:gd name="T84" fmla="*/ 159 w 1176"/>
                  <a:gd name="T85" fmla="*/ 108 h 886"/>
                  <a:gd name="T86" fmla="*/ 163 w 1176"/>
                  <a:gd name="T87" fmla="*/ 103 h 886"/>
                  <a:gd name="T88" fmla="*/ 167 w 1176"/>
                  <a:gd name="T89" fmla="*/ 97 h 886"/>
                  <a:gd name="T90" fmla="*/ 169 w 1176"/>
                  <a:gd name="T91" fmla="*/ 91 h 886"/>
                  <a:gd name="T92" fmla="*/ 173 w 1176"/>
                  <a:gd name="T93" fmla="*/ 86 h 886"/>
                  <a:gd name="T94" fmla="*/ 177 w 1176"/>
                  <a:gd name="T95" fmla="*/ 79 h 886"/>
                  <a:gd name="T96" fmla="*/ 180 w 1176"/>
                  <a:gd name="T97" fmla="*/ 73 h 886"/>
                  <a:gd name="T98" fmla="*/ 184 w 1176"/>
                  <a:gd name="T99" fmla="*/ 66 h 886"/>
                  <a:gd name="T100" fmla="*/ 188 w 1176"/>
                  <a:gd name="T101" fmla="*/ 61 h 8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76"/>
                  <a:gd name="T154" fmla="*/ 0 h 886"/>
                  <a:gd name="T155" fmla="*/ 1176 w 1176"/>
                  <a:gd name="T156" fmla="*/ 886 h 8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76" h="88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0" y="30"/>
                    </a:lnTo>
                    <a:lnTo>
                      <a:pt x="66" y="35"/>
                    </a:lnTo>
                    <a:lnTo>
                      <a:pt x="72" y="41"/>
                    </a:lnTo>
                    <a:lnTo>
                      <a:pt x="78" y="47"/>
                    </a:lnTo>
                    <a:lnTo>
                      <a:pt x="84" y="47"/>
                    </a:lnTo>
                    <a:lnTo>
                      <a:pt x="90" y="53"/>
                    </a:lnTo>
                    <a:lnTo>
                      <a:pt x="90" y="59"/>
                    </a:lnTo>
                    <a:lnTo>
                      <a:pt x="96" y="59"/>
                    </a:lnTo>
                    <a:lnTo>
                      <a:pt x="102" y="65"/>
                    </a:lnTo>
                    <a:lnTo>
                      <a:pt x="108" y="71"/>
                    </a:lnTo>
                    <a:lnTo>
                      <a:pt x="108" y="77"/>
                    </a:lnTo>
                    <a:lnTo>
                      <a:pt x="114" y="77"/>
                    </a:lnTo>
                    <a:lnTo>
                      <a:pt x="120" y="83"/>
                    </a:lnTo>
                    <a:lnTo>
                      <a:pt x="125" y="89"/>
                    </a:lnTo>
                    <a:lnTo>
                      <a:pt x="125" y="95"/>
                    </a:lnTo>
                    <a:lnTo>
                      <a:pt x="131" y="101"/>
                    </a:lnTo>
                    <a:lnTo>
                      <a:pt x="137" y="101"/>
                    </a:lnTo>
                    <a:lnTo>
                      <a:pt x="137" y="107"/>
                    </a:lnTo>
                    <a:lnTo>
                      <a:pt x="143" y="113"/>
                    </a:lnTo>
                    <a:lnTo>
                      <a:pt x="149" y="119"/>
                    </a:lnTo>
                    <a:lnTo>
                      <a:pt x="155" y="125"/>
                    </a:lnTo>
                    <a:lnTo>
                      <a:pt x="155" y="131"/>
                    </a:lnTo>
                    <a:lnTo>
                      <a:pt x="161" y="136"/>
                    </a:lnTo>
                    <a:lnTo>
                      <a:pt x="167" y="142"/>
                    </a:lnTo>
                    <a:lnTo>
                      <a:pt x="173" y="148"/>
                    </a:lnTo>
                    <a:lnTo>
                      <a:pt x="173" y="154"/>
                    </a:lnTo>
                    <a:lnTo>
                      <a:pt x="179" y="160"/>
                    </a:lnTo>
                    <a:lnTo>
                      <a:pt x="185" y="166"/>
                    </a:lnTo>
                    <a:lnTo>
                      <a:pt x="191" y="172"/>
                    </a:lnTo>
                    <a:lnTo>
                      <a:pt x="191" y="178"/>
                    </a:lnTo>
                    <a:lnTo>
                      <a:pt x="197" y="184"/>
                    </a:lnTo>
                    <a:lnTo>
                      <a:pt x="203" y="190"/>
                    </a:lnTo>
                    <a:lnTo>
                      <a:pt x="203" y="196"/>
                    </a:lnTo>
                    <a:lnTo>
                      <a:pt x="209" y="202"/>
                    </a:lnTo>
                    <a:lnTo>
                      <a:pt x="215" y="208"/>
                    </a:lnTo>
                    <a:lnTo>
                      <a:pt x="221" y="214"/>
                    </a:lnTo>
                    <a:lnTo>
                      <a:pt x="221" y="226"/>
                    </a:lnTo>
                    <a:lnTo>
                      <a:pt x="227" y="232"/>
                    </a:lnTo>
                    <a:lnTo>
                      <a:pt x="233" y="238"/>
                    </a:lnTo>
                    <a:lnTo>
                      <a:pt x="239" y="243"/>
                    </a:lnTo>
                    <a:lnTo>
                      <a:pt x="239" y="249"/>
                    </a:lnTo>
                    <a:lnTo>
                      <a:pt x="245" y="255"/>
                    </a:lnTo>
                    <a:lnTo>
                      <a:pt x="251" y="267"/>
                    </a:lnTo>
                    <a:lnTo>
                      <a:pt x="257" y="273"/>
                    </a:lnTo>
                    <a:lnTo>
                      <a:pt x="257" y="279"/>
                    </a:lnTo>
                    <a:lnTo>
                      <a:pt x="263" y="285"/>
                    </a:lnTo>
                    <a:lnTo>
                      <a:pt x="269" y="297"/>
                    </a:lnTo>
                    <a:lnTo>
                      <a:pt x="269" y="303"/>
                    </a:lnTo>
                    <a:lnTo>
                      <a:pt x="275" y="309"/>
                    </a:lnTo>
                    <a:lnTo>
                      <a:pt x="280" y="315"/>
                    </a:lnTo>
                    <a:lnTo>
                      <a:pt x="286" y="327"/>
                    </a:lnTo>
                    <a:lnTo>
                      <a:pt x="286" y="333"/>
                    </a:lnTo>
                    <a:lnTo>
                      <a:pt x="292" y="339"/>
                    </a:lnTo>
                    <a:lnTo>
                      <a:pt x="298" y="345"/>
                    </a:lnTo>
                    <a:lnTo>
                      <a:pt x="304" y="356"/>
                    </a:lnTo>
                    <a:lnTo>
                      <a:pt x="304" y="362"/>
                    </a:lnTo>
                    <a:lnTo>
                      <a:pt x="310" y="368"/>
                    </a:lnTo>
                    <a:lnTo>
                      <a:pt x="316" y="380"/>
                    </a:lnTo>
                    <a:lnTo>
                      <a:pt x="322" y="386"/>
                    </a:lnTo>
                    <a:lnTo>
                      <a:pt x="322" y="392"/>
                    </a:lnTo>
                    <a:lnTo>
                      <a:pt x="328" y="398"/>
                    </a:lnTo>
                    <a:lnTo>
                      <a:pt x="334" y="410"/>
                    </a:lnTo>
                    <a:lnTo>
                      <a:pt x="334" y="416"/>
                    </a:lnTo>
                    <a:lnTo>
                      <a:pt x="340" y="422"/>
                    </a:lnTo>
                    <a:lnTo>
                      <a:pt x="346" y="434"/>
                    </a:lnTo>
                    <a:lnTo>
                      <a:pt x="352" y="440"/>
                    </a:lnTo>
                    <a:lnTo>
                      <a:pt x="352" y="446"/>
                    </a:lnTo>
                    <a:lnTo>
                      <a:pt x="358" y="457"/>
                    </a:lnTo>
                    <a:lnTo>
                      <a:pt x="364" y="463"/>
                    </a:lnTo>
                    <a:lnTo>
                      <a:pt x="370" y="469"/>
                    </a:lnTo>
                    <a:lnTo>
                      <a:pt x="370" y="481"/>
                    </a:lnTo>
                    <a:lnTo>
                      <a:pt x="376" y="487"/>
                    </a:lnTo>
                    <a:lnTo>
                      <a:pt x="382" y="493"/>
                    </a:lnTo>
                    <a:lnTo>
                      <a:pt x="388" y="499"/>
                    </a:lnTo>
                    <a:lnTo>
                      <a:pt x="388" y="511"/>
                    </a:lnTo>
                    <a:lnTo>
                      <a:pt x="394" y="517"/>
                    </a:lnTo>
                    <a:lnTo>
                      <a:pt x="400" y="523"/>
                    </a:lnTo>
                    <a:lnTo>
                      <a:pt x="400" y="535"/>
                    </a:lnTo>
                    <a:lnTo>
                      <a:pt x="406" y="541"/>
                    </a:lnTo>
                    <a:lnTo>
                      <a:pt x="412" y="547"/>
                    </a:lnTo>
                    <a:lnTo>
                      <a:pt x="418" y="553"/>
                    </a:lnTo>
                    <a:lnTo>
                      <a:pt x="418" y="564"/>
                    </a:lnTo>
                    <a:lnTo>
                      <a:pt x="424" y="570"/>
                    </a:lnTo>
                    <a:lnTo>
                      <a:pt x="430" y="576"/>
                    </a:lnTo>
                    <a:lnTo>
                      <a:pt x="436" y="582"/>
                    </a:lnTo>
                    <a:lnTo>
                      <a:pt x="436" y="594"/>
                    </a:lnTo>
                    <a:lnTo>
                      <a:pt x="441" y="600"/>
                    </a:lnTo>
                    <a:lnTo>
                      <a:pt x="447" y="606"/>
                    </a:lnTo>
                    <a:lnTo>
                      <a:pt x="453" y="612"/>
                    </a:lnTo>
                    <a:lnTo>
                      <a:pt x="453" y="624"/>
                    </a:lnTo>
                    <a:lnTo>
                      <a:pt x="459" y="630"/>
                    </a:lnTo>
                    <a:lnTo>
                      <a:pt x="465" y="636"/>
                    </a:lnTo>
                    <a:lnTo>
                      <a:pt x="465" y="642"/>
                    </a:lnTo>
                    <a:lnTo>
                      <a:pt x="471" y="648"/>
                    </a:lnTo>
                    <a:lnTo>
                      <a:pt x="477" y="654"/>
                    </a:lnTo>
                    <a:lnTo>
                      <a:pt x="483" y="665"/>
                    </a:lnTo>
                    <a:lnTo>
                      <a:pt x="483" y="671"/>
                    </a:lnTo>
                    <a:lnTo>
                      <a:pt x="489" y="677"/>
                    </a:lnTo>
                    <a:lnTo>
                      <a:pt x="495" y="683"/>
                    </a:lnTo>
                    <a:lnTo>
                      <a:pt x="501" y="689"/>
                    </a:lnTo>
                    <a:lnTo>
                      <a:pt x="501" y="695"/>
                    </a:lnTo>
                    <a:lnTo>
                      <a:pt x="507" y="701"/>
                    </a:lnTo>
                    <a:lnTo>
                      <a:pt x="513" y="707"/>
                    </a:lnTo>
                    <a:lnTo>
                      <a:pt x="519" y="713"/>
                    </a:lnTo>
                    <a:lnTo>
                      <a:pt x="519" y="719"/>
                    </a:lnTo>
                    <a:lnTo>
                      <a:pt x="525" y="725"/>
                    </a:lnTo>
                    <a:lnTo>
                      <a:pt x="531" y="731"/>
                    </a:lnTo>
                    <a:lnTo>
                      <a:pt x="531" y="737"/>
                    </a:lnTo>
                    <a:lnTo>
                      <a:pt x="537" y="743"/>
                    </a:lnTo>
                    <a:lnTo>
                      <a:pt x="543" y="749"/>
                    </a:lnTo>
                    <a:lnTo>
                      <a:pt x="549" y="755"/>
                    </a:lnTo>
                    <a:lnTo>
                      <a:pt x="549" y="761"/>
                    </a:lnTo>
                    <a:lnTo>
                      <a:pt x="555" y="766"/>
                    </a:lnTo>
                    <a:lnTo>
                      <a:pt x="561" y="772"/>
                    </a:lnTo>
                    <a:lnTo>
                      <a:pt x="567" y="778"/>
                    </a:lnTo>
                    <a:lnTo>
                      <a:pt x="573" y="784"/>
                    </a:lnTo>
                    <a:lnTo>
                      <a:pt x="579" y="790"/>
                    </a:lnTo>
                    <a:lnTo>
                      <a:pt x="585" y="796"/>
                    </a:lnTo>
                    <a:lnTo>
                      <a:pt x="585" y="802"/>
                    </a:lnTo>
                    <a:lnTo>
                      <a:pt x="591" y="802"/>
                    </a:lnTo>
                    <a:lnTo>
                      <a:pt x="596" y="808"/>
                    </a:lnTo>
                    <a:lnTo>
                      <a:pt x="596" y="814"/>
                    </a:lnTo>
                    <a:lnTo>
                      <a:pt x="602" y="820"/>
                    </a:lnTo>
                    <a:lnTo>
                      <a:pt x="608" y="820"/>
                    </a:lnTo>
                    <a:lnTo>
                      <a:pt x="614" y="826"/>
                    </a:lnTo>
                    <a:lnTo>
                      <a:pt x="614" y="832"/>
                    </a:lnTo>
                    <a:lnTo>
                      <a:pt x="620" y="832"/>
                    </a:lnTo>
                    <a:lnTo>
                      <a:pt x="626" y="838"/>
                    </a:lnTo>
                    <a:lnTo>
                      <a:pt x="632" y="838"/>
                    </a:lnTo>
                    <a:lnTo>
                      <a:pt x="632" y="844"/>
                    </a:lnTo>
                    <a:lnTo>
                      <a:pt x="638" y="850"/>
                    </a:lnTo>
                    <a:lnTo>
                      <a:pt x="644" y="850"/>
                    </a:lnTo>
                    <a:lnTo>
                      <a:pt x="650" y="856"/>
                    </a:lnTo>
                    <a:lnTo>
                      <a:pt x="656" y="856"/>
                    </a:lnTo>
                    <a:lnTo>
                      <a:pt x="662" y="862"/>
                    </a:lnTo>
                    <a:lnTo>
                      <a:pt x="668" y="868"/>
                    </a:lnTo>
                    <a:lnTo>
                      <a:pt x="674" y="868"/>
                    </a:lnTo>
                    <a:lnTo>
                      <a:pt x="680" y="868"/>
                    </a:lnTo>
                    <a:lnTo>
                      <a:pt x="680" y="873"/>
                    </a:lnTo>
                    <a:lnTo>
                      <a:pt x="686" y="873"/>
                    </a:lnTo>
                    <a:lnTo>
                      <a:pt x="692" y="873"/>
                    </a:lnTo>
                    <a:lnTo>
                      <a:pt x="698" y="879"/>
                    </a:lnTo>
                    <a:lnTo>
                      <a:pt x="704" y="879"/>
                    </a:lnTo>
                    <a:lnTo>
                      <a:pt x="710" y="879"/>
                    </a:lnTo>
                    <a:lnTo>
                      <a:pt x="716" y="879"/>
                    </a:lnTo>
                    <a:lnTo>
                      <a:pt x="716" y="885"/>
                    </a:lnTo>
                    <a:lnTo>
                      <a:pt x="722" y="885"/>
                    </a:lnTo>
                    <a:lnTo>
                      <a:pt x="728" y="885"/>
                    </a:lnTo>
                    <a:lnTo>
                      <a:pt x="734" y="885"/>
                    </a:lnTo>
                    <a:lnTo>
                      <a:pt x="740" y="885"/>
                    </a:lnTo>
                    <a:lnTo>
                      <a:pt x="746" y="885"/>
                    </a:lnTo>
                    <a:lnTo>
                      <a:pt x="751" y="885"/>
                    </a:lnTo>
                    <a:lnTo>
                      <a:pt x="757" y="885"/>
                    </a:lnTo>
                    <a:lnTo>
                      <a:pt x="763" y="885"/>
                    </a:lnTo>
                    <a:lnTo>
                      <a:pt x="769" y="885"/>
                    </a:lnTo>
                    <a:lnTo>
                      <a:pt x="775" y="879"/>
                    </a:lnTo>
                    <a:lnTo>
                      <a:pt x="781" y="879"/>
                    </a:lnTo>
                    <a:lnTo>
                      <a:pt x="787" y="879"/>
                    </a:lnTo>
                    <a:lnTo>
                      <a:pt x="793" y="879"/>
                    </a:lnTo>
                    <a:lnTo>
                      <a:pt x="793" y="873"/>
                    </a:lnTo>
                    <a:lnTo>
                      <a:pt x="799" y="873"/>
                    </a:lnTo>
                    <a:lnTo>
                      <a:pt x="805" y="873"/>
                    </a:lnTo>
                    <a:lnTo>
                      <a:pt x="811" y="868"/>
                    </a:lnTo>
                    <a:lnTo>
                      <a:pt x="817" y="868"/>
                    </a:lnTo>
                    <a:lnTo>
                      <a:pt x="823" y="862"/>
                    </a:lnTo>
                    <a:lnTo>
                      <a:pt x="829" y="862"/>
                    </a:lnTo>
                    <a:lnTo>
                      <a:pt x="829" y="856"/>
                    </a:lnTo>
                    <a:lnTo>
                      <a:pt x="835" y="856"/>
                    </a:lnTo>
                    <a:lnTo>
                      <a:pt x="841" y="856"/>
                    </a:lnTo>
                    <a:lnTo>
                      <a:pt x="847" y="850"/>
                    </a:lnTo>
                    <a:lnTo>
                      <a:pt x="853" y="844"/>
                    </a:lnTo>
                    <a:lnTo>
                      <a:pt x="859" y="838"/>
                    </a:lnTo>
                    <a:lnTo>
                      <a:pt x="865" y="832"/>
                    </a:lnTo>
                    <a:lnTo>
                      <a:pt x="871" y="832"/>
                    </a:lnTo>
                    <a:lnTo>
                      <a:pt x="877" y="826"/>
                    </a:lnTo>
                    <a:lnTo>
                      <a:pt x="877" y="820"/>
                    </a:lnTo>
                    <a:lnTo>
                      <a:pt x="883" y="820"/>
                    </a:lnTo>
                    <a:lnTo>
                      <a:pt x="889" y="814"/>
                    </a:lnTo>
                    <a:lnTo>
                      <a:pt x="895" y="808"/>
                    </a:lnTo>
                    <a:lnTo>
                      <a:pt x="895" y="802"/>
                    </a:lnTo>
                    <a:lnTo>
                      <a:pt x="901" y="802"/>
                    </a:lnTo>
                    <a:lnTo>
                      <a:pt x="906" y="796"/>
                    </a:lnTo>
                    <a:lnTo>
                      <a:pt x="912" y="790"/>
                    </a:lnTo>
                    <a:lnTo>
                      <a:pt x="912" y="784"/>
                    </a:lnTo>
                    <a:lnTo>
                      <a:pt x="918" y="778"/>
                    </a:lnTo>
                    <a:lnTo>
                      <a:pt x="924" y="778"/>
                    </a:lnTo>
                    <a:lnTo>
                      <a:pt x="924" y="772"/>
                    </a:lnTo>
                    <a:lnTo>
                      <a:pt x="930" y="766"/>
                    </a:lnTo>
                    <a:lnTo>
                      <a:pt x="936" y="761"/>
                    </a:lnTo>
                    <a:lnTo>
                      <a:pt x="942" y="755"/>
                    </a:lnTo>
                    <a:lnTo>
                      <a:pt x="942" y="749"/>
                    </a:lnTo>
                    <a:lnTo>
                      <a:pt x="948" y="743"/>
                    </a:lnTo>
                    <a:lnTo>
                      <a:pt x="954" y="737"/>
                    </a:lnTo>
                    <a:lnTo>
                      <a:pt x="960" y="731"/>
                    </a:lnTo>
                    <a:lnTo>
                      <a:pt x="960" y="725"/>
                    </a:lnTo>
                    <a:lnTo>
                      <a:pt x="966" y="719"/>
                    </a:lnTo>
                    <a:lnTo>
                      <a:pt x="972" y="713"/>
                    </a:lnTo>
                    <a:lnTo>
                      <a:pt x="978" y="707"/>
                    </a:lnTo>
                    <a:lnTo>
                      <a:pt x="978" y="701"/>
                    </a:lnTo>
                    <a:lnTo>
                      <a:pt x="984" y="695"/>
                    </a:lnTo>
                    <a:lnTo>
                      <a:pt x="990" y="689"/>
                    </a:lnTo>
                    <a:lnTo>
                      <a:pt x="990" y="683"/>
                    </a:lnTo>
                    <a:lnTo>
                      <a:pt x="996" y="677"/>
                    </a:lnTo>
                    <a:lnTo>
                      <a:pt x="1002" y="671"/>
                    </a:lnTo>
                    <a:lnTo>
                      <a:pt x="1008" y="665"/>
                    </a:lnTo>
                    <a:lnTo>
                      <a:pt x="1008" y="654"/>
                    </a:lnTo>
                    <a:lnTo>
                      <a:pt x="1014" y="648"/>
                    </a:lnTo>
                    <a:lnTo>
                      <a:pt x="1020" y="642"/>
                    </a:lnTo>
                    <a:lnTo>
                      <a:pt x="1026" y="636"/>
                    </a:lnTo>
                    <a:lnTo>
                      <a:pt x="1026" y="630"/>
                    </a:lnTo>
                    <a:lnTo>
                      <a:pt x="1032" y="624"/>
                    </a:lnTo>
                    <a:lnTo>
                      <a:pt x="1038" y="612"/>
                    </a:lnTo>
                    <a:lnTo>
                      <a:pt x="1044" y="606"/>
                    </a:lnTo>
                    <a:lnTo>
                      <a:pt x="1044" y="600"/>
                    </a:lnTo>
                    <a:lnTo>
                      <a:pt x="1050" y="594"/>
                    </a:lnTo>
                    <a:lnTo>
                      <a:pt x="1056" y="582"/>
                    </a:lnTo>
                    <a:lnTo>
                      <a:pt x="1056" y="576"/>
                    </a:lnTo>
                    <a:lnTo>
                      <a:pt x="1061" y="570"/>
                    </a:lnTo>
                    <a:lnTo>
                      <a:pt x="1067" y="564"/>
                    </a:lnTo>
                    <a:lnTo>
                      <a:pt x="1073" y="553"/>
                    </a:lnTo>
                    <a:lnTo>
                      <a:pt x="1073" y="547"/>
                    </a:lnTo>
                    <a:lnTo>
                      <a:pt x="1079" y="541"/>
                    </a:lnTo>
                    <a:lnTo>
                      <a:pt x="1085" y="535"/>
                    </a:lnTo>
                    <a:lnTo>
                      <a:pt x="1091" y="523"/>
                    </a:lnTo>
                    <a:lnTo>
                      <a:pt x="1091" y="517"/>
                    </a:lnTo>
                    <a:lnTo>
                      <a:pt x="1097" y="511"/>
                    </a:lnTo>
                    <a:lnTo>
                      <a:pt x="1103" y="499"/>
                    </a:lnTo>
                    <a:lnTo>
                      <a:pt x="1109" y="493"/>
                    </a:lnTo>
                    <a:lnTo>
                      <a:pt x="1109" y="487"/>
                    </a:lnTo>
                    <a:lnTo>
                      <a:pt x="1115" y="481"/>
                    </a:lnTo>
                    <a:lnTo>
                      <a:pt x="1121" y="469"/>
                    </a:lnTo>
                    <a:lnTo>
                      <a:pt x="1121" y="463"/>
                    </a:lnTo>
                    <a:lnTo>
                      <a:pt x="1127" y="457"/>
                    </a:lnTo>
                    <a:lnTo>
                      <a:pt x="1133" y="446"/>
                    </a:lnTo>
                    <a:lnTo>
                      <a:pt x="1139" y="440"/>
                    </a:lnTo>
                    <a:lnTo>
                      <a:pt x="1139" y="434"/>
                    </a:lnTo>
                    <a:lnTo>
                      <a:pt x="1145" y="422"/>
                    </a:lnTo>
                    <a:lnTo>
                      <a:pt x="1151" y="416"/>
                    </a:lnTo>
                    <a:lnTo>
                      <a:pt x="1157" y="410"/>
                    </a:lnTo>
                    <a:lnTo>
                      <a:pt x="1157" y="398"/>
                    </a:lnTo>
                    <a:lnTo>
                      <a:pt x="1163" y="392"/>
                    </a:lnTo>
                    <a:lnTo>
                      <a:pt x="1169" y="386"/>
                    </a:lnTo>
                    <a:lnTo>
                      <a:pt x="1175" y="380"/>
                    </a:lnTo>
                    <a:lnTo>
                      <a:pt x="1175" y="36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97" name="Group 159"/>
              <p:cNvGrpSpPr>
                <a:grpSpLocks/>
              </p:cNvGrpSpPr>
              <p:nvPr/>
            </p:nvGrpSpPr>
            <p:grpSpPr bwMode="auto">
              <a:xfrm>
                <a:off x="2604" y="2086"/>
                <a:ext cx="524" cy="356"/>
                <a:chOff x="1063" y="1807"/>
                <a:chExt cx="1309" cy="891"/>
              </a:xfrm>
            </p:grpSpPr>
            <p:sp>
              <p:nvSpPr>
                <p:cNvPr id="15498" name="Line 160"/>
                <p:cNvSpPr>
                  <a:spLocks noChangeShapeType="1"/>
                </p:cNvSpPr>
                <p:nvPr/>
              </p:nvSpPr>
              <p:spPr bwMode="auto">
                <a:xfrm>
                  <a:off x="1136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9" name="Line 161"/>
                <p:cNvSpPr>
                  <a:spLocks noChangeShapeType="1"/>
                </p:cNvSpPr>
                <p:nvPr/>
              </p:nvSpPr>
              <p:spPr bwMode="auto">
                <a:xfrm>
                  <a:off x="1249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0" name="Line 162"/>
                <p:cNvSpPr>
                  <a:spLocks noChangeShapeType="1"/>
                </p:cNvSpPr>
                <p:nvPr/>
              </p:nvSpPr>
              <p:spPr bwMode="auto">
                <a:xfrm>
                  <a:off x="1368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1" name="Line 163"/>
                <p:cNvSpPr>
                  <a:spLocks noChangeShapeType="1"/>
                </p:cNvSpPr>
                <p:nvPr/>
              </p:nvSpPr>
              <p:spPr bwMode="auto">
                <a:xfrm>
                  <a:off x="1487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2" name="Line 164"/>
                <p:cNvSpPr>
                  <a:spLocks noChangeShapeType="1"/>
                </p:cNvSpPr>
                <p:nvPr/>
              </p:nvSpPr>
              <p:spPr bwMode="auto">
                <a:xfrm>
                  <a:off x="1606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3" name="Line 165"/>
                <p:cNvSpPr>
                  <a:spLocks noChangeShapeType="1"/>
                </p:cNvSpPr>
                <p:nvPr/>
              </p:nvSpPr>
              <p:spPr bwMode="auto">
                <a:xfrm>
                  <a:off x="1725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4" name="Line 166"/>
                <p:cNvSpPr>
                  <a:spLocks noChangeShapeType="1"/>
                </p:cNvSpPr>
                <p:nvPr/>
              </p:nvSpPr>
              <p:spPr bwMode="auto">
                <a:xfrm>
                  <a:off x="1838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5" name="Line 167"/>
                <p:cNvSpPr>
                  <a:spLocks noChangeShapeType="1"/>
                </p:cNvSpPr>
                <p:nvPr/>
              </p:nvSpPr>
              <p:spPr bwMode="auto">
                <a:xfrm>
                  <a:off x="1958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6" name="Line 168"/>
                <p:cNvSpPr>
                  <a:spLocks noChangeShapeType="1"/>
                </p:cNvSpPr>
                <p:nvPr/>
              </p:nvSpPr>
              <p:spPr bwMode="auto">
                <a:xfrm>
                  <a:off x="2077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7" name="Line 169"/>
                <p:cNvSpPr>
                  <a:spLocks noChangeShapeType="1"/>
                </p:cNvSpPr>
                <p:nvPr/>
              </p:nvSpPr>
              <p:spPr bwMode="auto">
                <a:xfrm>
                  <a:off x="2196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8" name="Line 170"/>
                <p:cNvSpPr>
                  <a:spLocks noChangeShapeType="1"/>
                </p:cNvSpPr>
                <p:nvPr/>
              </p:nvSpPr>
              <p:spPr bwMode="auto">
                <a:xfrm>
                  <a:off x="2315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09" name="Line 171"/>
                <p:cNvSpPr>
                  <a:spLocks noChangeShapeType="1"/>
                </p:cNvSpPr>
                <p:nvPr/>
              </p:nvSpPr>
              <p:spPr bwMode="auto">
                <a:xfrm>
                  <a:off x="1063" y="2261"/>
                  <a:ext cx="13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99" name="Line 141"/>
            <p:cNvSpPr>
              <a:spLocks noChangeShapeType="1"/>
            </p:cNvSpPr>
            <p:nvPr/>
          </p:nvSpPr>
          <p:spPr bwMode="auto">
            <a:xfrm>
              <a:off x="831" y="2689"/>
              <a:ext cx="1" cy="147"/>
            </a:xfrm>
            <a:prstGeom prst="line">
              <a:avLst/>
            </a:prstGeom>
            <a:noFill/>
            <a:ln w="5080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00" name="Group 172"/>
            <p:cNvGrpSpPr>
              <a:grpSpLocks/>
            </p:cNvGrpSpPr>
            <p:nvPr/>
          </p:nvGrpSpPr>
          <p:grpSpPr bwMode="auto">
            <a:xfrm>
              <a:off x="432" y="2517"/>
              <a:ext cx="524" cy="357"/>
              <a:chOff x="1063" y="2892"/>
              <a:chExt cx="1309" cy="892"/>
            </a:xfrm>
          </p:grpSpPr>
          <p:sp>
            <p:nvSpPr>
              <p:cNvPr id="15482" name="Freeform 173"/>
              <p:cNvSpPr>
                <a:spLocks/>
              </p:cNvSpPr>
              <p:nvPr/>
            </p:nvSpPr>
            <p:spPr bwMode="auto">
              <a:xfrm>
                <a:off x="1141" y="2892"/>
                <a:ext cx="1180" cy="892"/>
              </a:xfrm>
              <a:custGeom>
                <a:avLst/>
                <a:gdLst>
                  <a:gd name="T0" fmla="*/ 17 w 1180"/>
                  <a:gd name="T1" fmla="*/ 30 h 892"/>
                  <a:gd name="T2" fmla="*/ 41 w 1180"/>
                  <a:gd name="T3" fmla="*/ 77 h 892"/>
                  <a:gd name="T4" fmla="*/ 65 w 1180"/>
                  <a:gd name="T5" fmla="*/ 125 h 892"/>
                  <a:gd name="T6" fmla="*/ 89 w 1180"/>
                  <a:gd name="T7" fmla="*/ 172 h 892"/>
                  <a:gd name="T8" fmla="*/ 107 w 1180"/>
                  <a:gd name="T9" fmla="*/ 214 h 892"/>
                  <a:gd name="T10" fmla="*/ 131 w 1180"/>
                  <a:gd name="T11" fmla="*/ 261 h 892"/>
                  <a:gd name="T12" fmla="*/ 154 w 1180"/>
                  <a:gd name="T13" fmla="*/ 303 h 892"/>
                  <a:gd name="T14" fmla="*/ 178 w 1180"/>
                  <a:gd name="T15" fmla="*/ 351 h 892"/>
                  <a:gd name="T16" fmla="*/ 202 w 1180"/>
                  <a:gd name="T17" fmla="*/ 392 h 892"/>
                  <a:gd name="T18" fmla="*/ 226 w 1180"/>
                  <a:gd name="T19" fmla="*/ 434 h 892"/>
                  <a:gd name="T20" fmla="*/ 250 w 1180"/>
                  <a:gd name="T21" fmla="*/ 469 h 892"/>
                  <a:gd name="T22" fmla="*/ 274 w 1180"/>
                  <a:gd name="T23" fmla="*/ 511 h 892"/>
                  <a:gd name="T24" fmla="*/ 297 w 1180"/>
                  <a:gd name="T25" fmla="*/ 547 h 892"/>
                  <a:gd name="T26" fmla="*/ 321 w 1180"/>
                  <a:gd name="T27" fmla="*/ 582 h 892"/>
                  <a:gd name="T28" fmla="*/ 345 w 1180"/>
                  <a:gd name="T29" fmla="*/ 618 h 892"/>
                  <a:gd name="T30" fmla="*/ 369 w 1180"/>
                  <a:gd name="T31" fmla="*/ 654 h 892"/>
                  <a:gd name="T32" fmla="*/ 393 w 1180"/>
                  <a:gd name="T33" fmla="*/ 683 h 892"/>
                  <a:gd name="T34" fmla="*/ 417 w 1180"/>
                  <a:gd name="T35" fmla="*/ 713 h 892"/>
                  <a:gd name="T36" fmla="*/ 440 w 1180"/>
                  <a:gd name="T37" fmla="*/ 737 h 892"/>
                  <a:gd name="T38" fmla="*/ 464 w 1180"/>
                  <a:gd name="T39" fmla="*/ 767 h 892"/>
                  <a:gd name="T40" fmla="*/ 488 w 1180"/>
                  <a:gd name="T41" fmla="*/ 784 h 892"/>
                  <a:gd name="T42" fmla="*/ 512 w 1180"/>
                  <a:gd name="T43" fmla="*/ 808 h 892"/>
                  <a:gd name="T44" fmla="*/ 536 w 1180"/>
                  <a:gd name="T45" fmla="*/ 826 h 892"/>
                  <a:gd name="T46" fmla="*/ 559 w 1180"/>
                  <a:gd name="T47" fmla="*/ 844 h 892"/>
                  <a:gd name="T48" fmla="*/ 583 w 1180"/>
                  <a:gd name="T49" fmla="*/ 856 h 892"/>
                  <a:gd name="T50" fmla="*/ 607 w 1180"/>
                  <a:gd name="T51" fmla="*/ 868 h 892"/>
                  <a:gd name="T52" fmla="*/ 631 w 1180"/>
                  <a:gd name="T53" fmla="*/ 879 h 892"/>
                  <a:gd name="T54" fmla="*/ 655 w 1180"/>
                  <a:gd name="T55" fmla="*/ 885 h 892"/>
                  <a:gd name="T56" fmla="*/ 679 w 1180"/>
                  <a:gd name="T57" fmla="*/ 891 h 892"/>
                  <a:gd name="T58" fmla="*/ 696 w 1180"/>
                  <a:gd name="T59" fmla="*/ 891 h 892"/>
                  <a:gd name="T60" fmla="*/ 720 w 1180"/>
                  <a:gd name="T61" fmla="*/ 891 h 892"/>
                  <a:gd name="T62" fmla="*/ 744 w 1180"/>
                  <a:gd name="T63" fmla="*/ 885 h 892"/>
                  <a:gd name="T64" fmla="*/ 768 w 1180"/>
                  <a:gd name="T65" fmla="*/ 885 h 892"/>
                  <a:gd name="T66" fmla="*/ 792 w 1180"/>
                  <a:gd name="T67" fmla="*/ 874 h 892"/>
                  <a:gd name="T68" fmla="*/ 816 w 1180"/>
                  <a:gd name="T69" fmla="*/ 868 h 892"/>
                  <a:gd name="T70" fmla="*/ 839 w 1180"/>
                  <a:gd name="T71" fmla="*/ 850 h 892"/>
                  <a:gd name="T72" fmla="*/ 863 w 1180"/>
                  <a:gd name="T73" fmla="*/ 838 h 892"/>
                  <a:gd name="T74" fmla="*/ 887 w 1180"/>
                  <a:gd name="T75" fmla="*/ 820 h 892"/>
                  <a:gd name="T76" fmla="*/ 911 w 1180"/>
                  <a:gd name="T77" fmla="*/ 802 h 892"/>
                  <a:gd name="T78" fmla="*/ 935 w 1180"/>
                  <a:gd name="T79" fmla="*/ 778 h 892"/>
                  <a:gd name="T80" fmla="*/ 958 w 1180"/>
                  <a:gd name="T81" fmla="*/ 755 h 892"/>
                  <a:gd name="T82" fmla="*/ 982 w 1180"/>
                  <a:gd name="T83" fmla="*/ 731 h 892"/>
                  <a:gd name="T84" fmla="*/ 1006 w 1180"/>
                  <a:gd name="T85" fmla="*/ 701 h 892"/>
                  <a:gd name="T86" fmla="*/ 1030 w 1180"/>
                  <a:gd name="T87" fmla="*/ 671 h 892"/>
                  <a:gd name="T88" fmla="*/ 1054 w 1180"/>
                  <a:gd name="T89" fmla="*/ 642 h 892"/>
                  <a:gd name="T90" fmla="*/ 1078 w 1180"/>
                  <a:gd name="T91" fmla="*/ 606 h 892"/>
                  <a:gd name="T92" fmla="*/ 1101 w 1180"/>
                  <a:gd name="T93" fmla="*/ 570 h 892"/>
                  <a:gd name="T94" fmla="*/ 1125 w 1180"/>
                  <a:gd name="T95" fmla="*/ 535 h 892"/>
                  <a:gd name="T96" fmla="*/ 1149 w 1180"/>
                  <a:gd name="T97" fmla="*/ 499 h 892"/>
                  <a:gd name="T98" fmla="*/ 1173 w 1180"/>
                  <a:gd name="T99" fmla="*/ 457 h 8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0"/>
                  <a:gd name="T151" fmla="*/ 0 h 892"/>
                  <a:gd name="T152" fmla="*/ 1180 w 1180"/>
                  <a:gd name="T153" fmla="*/ 892 h 8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0" h="892">
                    <a:moveTo>
                      <a:pt x="0" y="0"/>
                    </a:moveTo>
                    <a:lnTo>
                      <a:pt x="6" y="18"/>
                    </a:lnTo>
                    <a:lnTo>
                      <a:pt x="17" y="30"/>
                    </a:lnTo>
                    <a:lnTo>
                      <a:pt x="23" y="47"/>
                    </a:lnTo>
                    <a:lnTo>
                      <a:pt x="29" y="59"/>
                    </a:lnTo>
                    <a:lnTo>
                      <a:pt x="41" y="77"/>
                    </a:lnTo>
                    <a:lnTo>
                      <a:pt x="47" y="95"/>
                    </a:lnTo>
                    <a:lnTo>
                      <a:pt x="53" y="107"/>
                    </a:lnTo>
                    <a:lnTo>
                      <a:pt x="65" y="125"/>
                    </a:lnTo>
                    <a:lnTo>
                      <a:pt x="71" y="137"/>
                    </a:lnTo>
                    <a:lnTo>
                      <a:pt x="77" y="154"/>
                    </a:lnTo>
                    <a:lnTo>
                      <a:pt x="89" y="172"/>
                    </a:lnTo>
                    <a:lnTo>
                      <a:pt x="95" y="184"/>
                    </a:lnTo>
                    <a:lnTo>
                      <a:pt x="101" y="202"/>
                    </a:lnTo>
                    <a:lnTo>
                      <a:pt x="107" y="214"/>
                    </a:lnTo>
                    <a:lnTo>
                      <a:pt x="119" y="232"/>
                    </a:lnTo>
                    <a:lnTo>
                      <a:pt x="125" y="244"/>
                    </a:lnTo>
                    <a:lnTo>
                      <a:pt x="131" y="261"/>
                    </a:lnTo>
                    <a:lnTo>
                      <a:pt x="143" y="273"/>
                    </a:lnTo>
                    <a:lnTo>
                      <a:pt x="149" y="291"/>
                    </a:lnTo>
                    <a:lnTo>
                      <a:pt x="154" y="303"/>
                    </a:lnTo>
                    <a:lnTo>
                      <a:pt x="166" y="321"/>
                    </a:lnTo>
                    <a:lnTo>
                      <a:pt x="172" y="333"/>
                    </a:lnTo>
                    <a:lnTo>
                      <a:pt x="178" y="351"/>
                    </a:lnTo>
                    <a:lnTo>
                      <a:pt x="190" y="362"/>
                    </a:lnTo>
                    <a:lnTo>
                      <a:pt x="196" y="374"/>
                    </a:lnTo>
                    <a:lnTo>
                      <a:pt x="202" y="392"/>
                    </a:lnTo>
                    <a:lnTo>
                      <a:pt x="214" y="404"/>
                    </a:lnTo>
                    <a:lnTo>
                      <a:pt x="220" y="416"/>
                    </a:lnTo>
                    <a:lnTo>
                      <a:pt x="226" y="434"/>
                    </a:lnTo>
                    <a:lnTo>
                      <a:pt x="238" y="446"/>
                    </a:lnTo>
                    <a:lnTo>
                      <a:pt x="244" y="457"/>
                    </a:lnTo>
                    <a:lnTo>
                      <a:pt x="250" y="469"/>
                    </a:lnTo>
                    <a:lnTo>
                      <a:pt x="262" y="487"/>
                    </a:lnTo>
                    <a:lnTo>
                      <a:pt x="268" y="499"/>
                    </a:lnTo>
                    <a:lnTo>
                      <a:pt x="274" y="511"/>
                    </a:lnTo>
                    <a:lnTo>
                      <a:pt x="285" y="523"/>
                    </a:lnTo>
                    <a:lnTo>
                      <a:pt x="291" y="535"/>
                    </a:lnTo>
                    <a:lnTo>
                      <a:pt x="297" y="547"/>
                    </a:lnTo>
                    <a:lnTo>
                      <a:pt x="303" y="559"/>
                    </a:lnTo>
                    <a:lnTo>
                      <a:pt x="315" y="570"/>
                    </a:lnTo>
                    <a:lnTo>
                      <a:pt x="321" y="582"/>
                    </a:lnTo>
                    <a:lnTo>
                      <a:pt x="327" y="594"/>
                    </a:lnTo>
                    <a:lnTo>
                      <a:pt x="339" y="606"/>
                    </a:lnTo>
                    <a:lnTo>
                      <a:pt x="345" y="618"/>
                    </a:lnTo>
                    <a:lnTo>
                      <a:pt x="351" y="630"/>
                    </a:lnTo>
                    <a:lnTo>
                      <a:pt x="363" y="642"/>
                    </a:lnTo>
                    <a:lnTo>
                      <a:pt x="369" y="654"/>
                    </a:lnTo>
                    <a:lnTo>
                      <a:pt x="375" y="660"/>
                    </a:lnTo>
                    <a:lnTo>
                      <a:pt x="387" y="671"/>
                    </a:lnTo>
                    <a:lnTo>
                      <a:pt x="393" y="683"/>
                    </a:lnTo>
                    <a:lnTo>
                      <a:pt x="399" y="695"/>
                    </a:lnTo>
                    <a:lnTo>
                      <a:pt x="411" y="701"/>
                    </a:lnTo>
                    <a:lnTo>
                      <a:pt x="417" y="713"/>
                    </a:lnTo>
                    <a:lnTo>
                      <a:pt x="422" y="719"/>
                    </a:lnTo>
                    <a:lnTo>
                      <a:pt x="434" y="731"/>
                    </a:lnTo>
                    <a:lnTo>
                      <a:pt x="440" y="737"/>
                    </a:lnTo>
                    <a:lnTo>
                      <a:pt x="446" y="749"/>
                    </a:lnTo>
                    <a:lnTo>
                      <a:pt x="458" y="755"/>
                    </a:lnTo>
                    <a:lnTo>
                      <a:pt x="464" y="767"/>
                    </a:lnTo>
                    <a:lnTo>
                      <a:pt x="470" y="772"/>
                    </a:lnTo>
                    <a:lnTo>
                      <a:pt x="482" y="778"/>
                    </a:lnTo>
                    <a:lnTo>
                      <a:pt x="488" y="784"/>
                    </a:lnTo>
                    <a:lnTo>
                      <a:pt x="494" y="796"/>
                    </a:lnTo>
                    <a:lnTo>
                      <a:pt x="500" y="802"/>
                    </a:lnTo>
                    <a:lnTo>
                      <a:pt x="512" y="808"/>
                    </a:lnTo>
                    <a:lnTo>
                      <a:pt x="518" y="814"/>
                    </a:lnTo>
                    <a:lnTo>
                      <a:pt x="524" y="820"/>
                    </a:lnTo>
                    <a:lnTo>
                      <a:pt x="536" y="826"/>
                    </a:lnTo>
                    <a:lnTo>
                      <a:pt x="542" y="832"/>
                    </a:lnTo>
                    <a:lnTo>
                      <a:pt x="548" y="838"/>
                    </a:lnTo>
                    <a:lnTo>
                      <a:pt x="559" y="844"/>
                    </a:lnTo>
                    <a:lnTo>
                      <a:pt x="565" y="850"/>
                    </a:lnTo>
                    <a:lnTo>
                      <a:pt x="571" y="850"/>
                    </a:lnTo>
                    <a:lnTo>
                      <a:pt x="583" y="856"/>
                    </a:lnTo>
                    <a:lnTo>
                      <a:pt x="589" y="862"/>
                    </a:lnTo>
                    <a:lnTo>
                      <a:pt x="595" y="868"/>
                    </a:lnTo>
                    <a:lnTo>
                      <a:pt x="607" y="868"/>
                    </a:lnTo>
                    <a:lnTo>
                      <a:pt x="613" y="874"/>
                    </a:lnTo>
                    <a:lnTo>
                      <a:pt x="619" y="874"/>
                    </a:lnTo>
                    <a:lnTo>
                      <a:pt x="631" y="879"/>
                    </a:lnTo>
                    <a:lnTo>
                      <a:pt x="637" y="879"/>
                    </a:lnTo>
                    <a:lnTo>
                      <a:pt x="643" y="885"/>
                    </a:lnTo>
                    <a:lnTo>
                      <a:pt x="655" y="885"/>
                    </a:lnTo>
                    <a:lnTo>
                      <a:pt x="661" y="885"/>
                    </a:lnTo>
                    <a:lnTo>
                      <a:pt x="667" y="885"/>
                    </a:lnTo>
                    <a:lnTo>
                      <a:pt x="679" y="891"/>
                    </a:lnTo>
                    <a:lnTo>
                      <a:pt x="685" y="891"/>
                    </a:lnTo>
                    <a:lnTo>
                      <a:pt x="690" y="891"/>
                    </a:lnTo>
                    <a:lnTo>
                      <a:pt x="696" y="891"/>
                    </a:lnTo>
                    <a:lnTo>
                      <a:pt x="708" y="891"/>
                    </a:lnTo>
                    <a:lnTo>
                      <a:pt x="714" y="891"/>
                    </a:lnTo>
                    <a:lnTo>
                      <a:pt x="720" y="891"/>
                    </a:lnTo>
                    <a:lnTo>
                      <a:pt x="732" y="891"/>
                    </a:lnTo>
                    <a:lnTo>
                      <a:pt x="738" y="891"/>
                    </a:lnTo>
                    <a:lnTo>
                      <a:pt x="744" y="885"/>
                    </a:lnTo>
                    <a:lnTo>
                      <a:pt x="756" y="885"/>
                    </a:lnTo>
                    <a:lnTo>
                      <a:pt x="762" y="885"/>
                    </a:lnTo>
                    <a:lnTo>
                      <a:pt x="768" y="885"/>
                    </a:lnTo>
                    <a:lnTo>
                      <a:pt x="780" y="879"/>
                    </a:lnTo>
                    <a:lnTo>
                      <a:pt x="786" y="879"/>
                    </a:lnTo>
                    <a:lnTo>
                      <a:pt x="792" y="874"/>
                    </a:lnTo>
                    <a:lnTo>
                      <a:pt x="804" y="874"/>
                    </a:lnTo>
                    <a:lnTo>
                      <a:pt x="810" y="868"/>
                    </a:lnTo>
                    <a:lnTo>
                      <a:pt x="816" y="868"/>
                    </a:lnTo>
                    <a:lnTo>
                      <a:pt x="827" y="862"/>
                    </a:lnTo>
                    <a:lnTo>
                      <a:pt x="833" y="856"/>
                    </a:lnTo>
                    <a:lnTo>
                      <a:pt x="839" y="850"/>
                    </a:lnTo>
                    <a:lnTo>
                      <a:pt x="851" y="850"/>
                    </a:lnTo>
                    <a:lnTo>
                      <a:pt x="857" y="844"/>
                    </a:lnTo>
                    <a:lnTo>
                      <a:pt x="863" y="838"/>
                    </a:lnTo>
                    <a:lnTo>
                      <a:pt x="875" y="832"/>
                    </a:lnTo>
                    <a:lnTo>
                      <a:pt x="881" y="826"/>
                    </a:lnTo>
                    <a:lnTo>
                      <a:pt x="887" y="820"/>
                    </a:lnTo>
                    <a:lnTo>
                      <a:pt x="893" y="814"/>
                    </a:lnTo>
                    <a:lnTo>
                      <a:pt x="905" y="808"/>
                    </a:lnTo>
                    <a:lnTo>
                      <a:pt x="911" y="802"/>
                    </a:lnTo>
                    <a:lnTo>
                      <a:pt x="917" y="796"/>
                    </a:lnTo>
                    <a:lnTo>
                      <a:pt x="929" y="784"/>
                    </a:lnTo>
                    <a:lnTo>
                      <a:pt x="935" y="778"/>
                    </a:lnTo>
                    <a:lnTo>
                      <a:pt x="941" y="772"/>
                    </a:lnTo>
                    <a:lnTo>
                      <a:pt x="953" y="767"/>
                    </a:lnTo>
                    <a:lnTo>
                      <a:pt x="958" y="755"/>
                    </a:lnTo>
                    <a:lnTo>
                      <a:pt x="964" y="749"/>
                    </a:lnTo>
                    <a:lnTo>
                      <a:pt x="976" y="737"/>
                    </a:lnTo>
                    <a:lnTo>
                      <a:pt x="982" y="731"/>
                    </a:lnTo>
                    <a:lnTo>
                      <a:pt x="988" y="719"/>
                    </a:lnTo>
                    <a:lnTo>
                      <a:pt x="1000" y="713"/>
                    </a:lnTo>
                    <a:lnTo>
                      <a:pt x="1006" y="701"/>
                    </a:lnTo>
                    <a:lnTo>
                      <a:pt x="1012" y="695"/>
                    </a:lnTo>
                    <a:lnTo>
                      <a:pt x="1024" y="683"/>
                    </a:lnTo>
                    <a:lnTo>
                      <a:pt x="1030" y="671"/>
                    </a:lnTo>
                    <a:lnTo>
                      <a:pt x="1036" y="660"/>
                    </a:lnTo>
                    <a:lnTo>
                      <a:pt x="1048" y="654"/>
                    </a:lnTo>
                    <a:lnTo>
                      <a:pt x="1054" y="642"/>
                    </a:lnTo>
                    <a:lnTo>
                      <a:pt x="1060" y="630"/>
                    </a:lnTo>
                    <a:lnTo>
                      <a:pt x="1072" y="618"/>
                    </a:lnTo>
                    <a:lnTo>
                      <a:pt x="1078" y="606"/>
                    </a:lnTo>
                    <a:lnTo>
                      <a:pt x="1084" y="594"/>
                    </a:lnTo>
                    <a:lnTo>
                      <a:pt x="1090" y="582"/>
                    </a:lnTo>
                    <a:lnTo>
                      <a:pt x="1101" y="570"/>
                    </a:lnTo>
                    <a:lnTo>
                      <a:pt x="1107" y="559"/>
                    </a:lnTo>
                    <a:lnTo>
                      <a:pt x="1113" y="547"/>
                    </a:lnTo>
                    <a:lnTo>
                      <a:pt x="1125" y="535"/>
                    </a:lnTo>
                    <a:lnTo>
                      <a:pt x="1131" y="523"/>
                    </a:lnTo>
                    <a:lnTo>
                      <a:pt x="1137" y="511"/>
                    </a:lnTo>
                    <a:lnTo>
                      <a:pt x="1149" y="499"/>
                    </a:lnTo>
                    <a:lnTo>
                      <a:pt x="1155" y="487"/>
                    </a:lnTo>
                    <a:lnTo>
                      <a:pt x="1161" y="469"/>
                    </a:lnTo>
                    <a:lnTo>
                      <a:pt x="1173" y="457"/>
                    </a:lnTo>
                    <a:lnTo>
                      <a:pt x="1179" y="446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83" name="Group 174"/>
              <p:cNvGrpSpPr>
                <a:grpSpLocks/>
              </p:cNvGrpSpPr>
              <p:nvPr/>
            </p:nvGrpSpPr>
            <p:grpSpPr bwMode="auto">
              <a:xfrm>
                <a:off x="1063" y="2892"/>
                <a:ext cx="1309" cy="891"/>
                <a:chOff x="1063" y="2892"/>
                <a:chExt cx="1309" cy="891"/>
              </a:xfrm>
            </p:grpSpPr>
            <p:sp>
              <p:nvSpPr>
                <p:cNvPr id="15484" name="Line 175"/>
                <p:cNvSpPr>
                  <a:spLocks noChangeShapeType="1"/>
                </p:cNvSpPr>
                <p:nvPr/>
              </p:nvSpPr>
              <p:spPr bwMode="auto">
                <a:xfrm>
                  <a:off x="1136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5" name="Line 176"/>
                <p:cNvSpPr>
                  <a:spLocks noChangeShapeType="1"/>
                </p:cNvSpPr>
                <p:nvPr/>
              </p:nvSpPr>
              <p:spPr bwMode="auto">
                <a:xfrm>
                  <a:off x="1249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6" name="Line 177"/>
                <p:cNvSpPr>
                  <a:spLocks noChangeShapeType="1"/>
                </p:cNvSpPr>
                <p:nvPr/>
              </p:nvSpPr>
              <p:spPr bwMode="auto">
                <a:xfrm>
                  <a:off x="1368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7" name="Line 178"/>
                <p:cNvSpPr>
                  <a:spLocks noChangeShapeType="1"/>
                </p:cNvSpPr>
                <p:nvPr/>
              </p:nvSpPr>
              <p:spPr bwMode="auto">
                <a:xfrm>
                  <a:off x="1487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8" name="Line 179"/>
                <p:cNvSpPr>
                  <a:spLocks noChangeShapeType="1"/>
                </p:cNvSpPr>
                <p:nvPr/>
              </p:nvSpPr>
              <p:spPr bwMode="auto">
                <a:xfrm>
                  <a:off x="1606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9" name="Line 180"/>
                <p:cNvSpPr>
                  <a:spLocks noChangeShapeType="1"/>
                </p:cNvSpPr>
                <p:nvPr/>
              </p:nvSpPr>
              <p:spPr bwMode="auto">
                <a:xfrm>
                  <a:off x="1725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0" name="Line 181"/>
                <p:cNvSpPr>
                  <a:spLocks noChangeShapeType="1"/>
                </p:cNvSpPr>
                <p:nvPr/>
              </p:nvSpPr>
              <p:spPr bwMode="auto">
                <a:xfrm>
                  <a:off x="1838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1" name="Line 182"/>
                <p:cNvSpPr>
                  <a:spLocks noChangeShapeType="1"/>
                </p:cNvSpPr>
                <p:nvPr/>
              </p:nvSpPr>
              <p:spPr bwMode="auto">
                <a:xfrm>
                  <a:off x="1958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2" name="Line 183"/>
                <p:cNvSpPr>
                  <a:spLocks noChangeShapeType="1"/>
                </p:cNvSpPr>
                <p:nvPr/>
              </p:nvSpPr>
              <p:spPr bwMode="auto">
                <a:xfrm>
                  <a:off x="2077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3" name="Line 184"/>
                <p:cNvSpPr>
                  <a:spLocks noChangeShapeType="1"/>
                </p:cNvSpPr>
                <p:nvPr/>
              </p:nvSpPr>
              <p:spPr bwMode="auto">
                <a:xfrm>
                  <a:off x="2196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4" name="Line 185"/>
                <p:cNvSpPr>
                  <a:spLocks noChangeShapeType="1"/>
                </p:cNvSpPr>
                <p:nvPr/>
              </p:nvSpPr>
              <p:spPr bwMode="auto">
                <a:xfrm>
                  <a:off x="2315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95" name="Line 186"/>
                <p:cNvSpPr>
                  <a:spLocks noChangeShapeType="1"/>
                </p:cNvSpPr>
                <p:nvPr/>
              </p:nvSpPr>
              <p:spPr bwMode="auto">
                <a:xfrm>
                  <a:off x="1063" y="3346"/>
                  <a:ext cx="13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401" name="Line 194"/>
            <p:cNvSpPr>
              <a:spLocks noChangeShapeType="1"/>
            </p:cNvSpPr>
            <p:nvPr/>
          </p:nvSpPr>
          <p:spPr bwMode="auto">
            <a:xfrm>
              <a:off x="3177" y="1816"/>
              <a:ext cx="0" cy="145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402" name="Group 212"/>
            <p:cNvGrpSpPr>
              <a:grpSpLocks/>
            </p:cNvGrpSpPr>
            <p:nvPr/>
          </p:nvGrpSpPr>
          <p:grpSpPr bwMode="auto">
            <a:xfrm>
              <a:off x="443" y="1431"/>
              <a:ext cx="524" cy="357"/>
              <a:chOff x="401" y="743"/>
              <a:chExt cx="524" cy="357"/>
            </a:xfrm>
          </p:grpSpPr>
          <p:sp>
            <p:nvSpPr>
              <p:cNvPr id="15468" name="Freeform 144"/>
              <p:cNvSpPr>
                <a:spLocks/>
              </p:cNvSpPr>
              <p:nvPr/>
            </p:nvSpPr>
            <p:spPr bwMode="auto">
              <a:xfrm>
                <a:off x="430" y="743"/>
                <a:ext cx="473" cy="357"/>
              </a:xfrm>
              <a:custGeom>
                <a:avLst/>
                <a:gdLst>
                  <a:gd name="T0" fmla="*/ 2 w 1180"/>
                  <a:gd name="T1" fmla="*/ 68 h 892"/>
                  <a:gd name="T2" fmla="*/ 5 w 1180"/>
                  <a:gd name="T3" fmla="*/ 63 h 892"/>
                  <a:gd name="T4" fmla="*/ 8 w 1180"/>
                  <a:gd name="T5" fmla="*/ 58 h 892"/>
                  <a:gd name="T6" fmla="*/ 10 w 1180"/>
                  <a:gd name="T7" fmla="*/ 53 h 892"/>
                  <a:gd name="T8" fmla="*/ 13 w 1180"/>
                  <a:gd name="T9" fmla="*/ 48 h 892"/>
                  <a:gd name="T10" fmla="*/ 16 w 1180"/>
                  <a:gd name="T11" fmla="*/ 44 h 892"/>
                  <a:gd name="T12" fmla="*/ 19 w 1180"/>
                  <a:gd name="T13" fmla="*/ 39 h 892"/>
                  <a:gd name="T14" fmla="*/ 22 w 1180"/>
                  <a:gd name="T15" fmla="*/ 34 h 892"/>
                  <a:gd name="T16" fmla="*/ 25 w 1180"/>
                  <a:gd name="T17" fmla="*/ 30 h 892"/>
                  <a:gd name="T18" fmla="*/ 28 w 1180"/>
                  <a:gd name="T19" fmla="*/ 26 h 892"/>
                  <a:gd name="T20" fmla="*/ 30 w 1180"/>
                  <a:gd name="T21" fmla="*/ 23 h 892"/>
                  <a:gd name="T22" fmla="*/ 32 w 1180"/>
                  <a:gd name="T23" fmla="*/ 19 h 892"/>
                  <a:gd name="T24" fmla="*/ 35 w 1180"/>
                  <a:gd name="T25" fmla="*/ 16 h 892"/>
                  <a:gd name="T26" fmla="*/ 39 w 1180"/>
                  <a:gd name="T27" fmla="*/ 12 h 892"/>
                  <a:gd name="T28" fmla="*/ 43 w 1180"/>
                  <a:gd name="T29" fmla="*/ 8 h 892"/>
                  <a:gd name="T30" fmla="*/ 46 w 1180"/>
                  <a:gd name="T31" fmla="*/ 6 h 892"/>
                  <a:gd name="T32" fmla="*/ 50 w 1180"/>
                  <a:gd name="T33" fmla="*/ 4 h 892"/>
                  <a:gd name="T34" fmla="*/ 53 w 1180"/>
                  <a:gd name="T35" fmla="*/ 2 h 892"/>
                  <a:gd name="T36" fmla="*/ 57 w 1180"/>
                  <a:gd name="T37" fmla="*/ 1 h 892"/>
                  <a:gd name="T38" fmla="*/ 61 w 1180"/>
                  <a:gd name="T39" fmla="*/ 0 h 892"/>
                  <a:gd name="T40" fmla="*/ 65 w 1180"/>
                  <a:gd name="T41" fmla="*/ 0 h 892"/>
                  <a:gd name="T42" fmla="*/ 69 w 1180"/>
                  <a:gd name="T43" fmla="*/ 1 h 892"/>
                  <a:gd name="T44" fmla="*/ 73 w 1180"/>
                  <a:gd name="T45" fmla="*/ 2 h 892"/>
                  <a:gd name="T46" fmla="*/ 77 w 1180"/>
                  <a:gd name="T47" fmla="*/ 4 h 892"/>
                  <a:gd name="T48" fmla="*/ 80 w 1180"/>
                  <a:gd name="T49" fmla="*/ 6 h 892"/>
                  <a:gd name="T50" fmla="*/ 83 w 1180"/>
                  <a:gd name="T51" fmla="*/ 8 h 892"/>
                  <a:gd name="T52" fmla="*/ 87 w 1180"/>
                  <a:gd name="T53" fmla="*/ 12 h 892"/>
                  <a:gd name="T54" fmla="*/ 91 w 1180"/>
                  <a:gd name="T55" fmla="*/ 16 h 892"/>
                  <a:gd name="T56" fmla="*/ 94 w 1180"/>
                  <a:gd name="T57" fmla="*/ 19 h 892"/>
                  <a:gd name="T58" fmla="*/ 96 w 1180"/>
                  <a:gd name="T59" fmla="*/ 23 h 892"/>
                  <a:gd name="T60" fmla="*/ 99 w 1180"/>
                  <a:gd name="T61" fmla="*/ 26 h 892"/>
                  <a:gd name="T62" fmla="*/ 101 w 1180"/>
                  <a:gd name="T63" fmla="*/ 30 h 892"/>
                  <a:gd name="T64" fmla="*/ 104 w 1180"/>
                  <a:gd name="T65" fmla="*/ 34 h 892"/>
                  <a:gd name="T66" fmla="*/ 107 w 1180"/>
                  <a:gd name="T67" fmla="*/ 39 h 892"/>
                  <a:gd name="T68" fmla="*/ 110 w 1180"/>
                  <a:gd name="T69" fmla="*/ 44 h 892"/>
                  <a:gd name="T70" fmla="*/ 113 w 1180"/>
                  <a:gd name="T71" fmla="*/ 48 h 892"/>
                  <a:gd name="T72" fmla="*/ 116 w 1180"/>
                  <a:gd name="T73" fmla="*/ 53 h 892"/>
                  <a:gd name="T74" fmla="*/ 119 w 1180"/>
                  <a:gd name="T75" fmla="*/ 58 h 892"/>
                  <a:gd name="T76" fmla="*/ 121 w 1180"/>
                  <a:gd name="T77" fmla="*/ 63 h 892"/>
                  <a:gd name="T78" fmla="*/ 124 w 1180"/>
                  <a:gd name="T79" fmla="*/ 68 h 892"/>
                  <a:gd name="T80" fmla="*/ 127 w 1180"/>
                  <a:gd name="T81" fmla="*/ 72 h 892"/>
                  <a:gd name="T82" fmla="*/ 130 w 1180"/>
                  <a:gd name="T83" fmla="*/ 78 h 892"/>
                  <a:gd name="T84" fmla="*/ 133 w 1180"/>
                  <a:gd name="T85" fmla="*/ 83 h 892"/>
                  <a:gd name="T86" fmla="*/ 136 w 1180"/>
                  <a:gd name="T87" fmla="*/ 88 h 892"/>
                  <a:gd name="T88" fmla="*/ 138 w 1180"/>
                  <a:gd name="T89" fmla="*/ 92 h 892"/>
                  <a:gd name="T90" fmla="*/ 141 w 1180"/>
                  <a:gd name="T91" fmla="*/ 97 h 892"/>
                  <a:gd name="T92" fmla="*/ 144 w 1180"/>
                  <a:gd name="T93" fmla="*/ 102 h 892"/>
                  <a:gd name="T94" fmla="*/ 146 w 1180"/>
                  <a:gd name="T95" fmla="*/ 106 h 892"/>
                  <a:gd name="T96" fmla="*/ 149 w 1180"/>
                  <a:gd name="T97" fmla="*/ 110 h 892"/>
                  <a:gd name="T98" fmla="*/ 152 w 1180"/>
                  <a:gd name="T99" fmla="*/ 114 h 892"/>
                  <a:gd name="T100" fmla="*/ 155 w 1180"/>
                  <a:gd name="T101" fmla="*/ 118 h 892"/>
                  <a:gd name="T102" fmla="*/ 158 w 1180"/>
                  <a:gd name="T103" fmla="*/ 122 h 892"/>
                  <a:gd name="T104" fmla="*/ 161 w 1180"/>
                  <a:gd name="T105" fmla="*/ 126 h 892"/>
                  <a:gd name="T106" fmla="*/ 164 w 1180"/>
                  <a:gd name="T107" fmla="*/ 128 h 892"/>
                  <a:gd name="T108" fmla="*/ 168 w 1180"/>
                  <a:gd name="T109" fmla="*/ 132 h 892"/>
                  <a:gd name="T110" fmla="*/ 171 w 1180"/>
                  <a:gd name="T111" fmla="*/ 135 h 892"/>
                  <a:gd name="T112" fmla="*/ 174 w 1180"/>
                  <a:gd name="T113" fmla="*/ 138 h 892"/>
                  <a:gd name="T114" fmla="*/ 178 w 1180"/>
                  <a:gd name="T115" fmla="*/ 140 h 892"/>
                  <a:gd name="T116" fmla="*/ 182 w 1180"/>
                  <a:gd name="T117" fmla="*/ 142 h 892"/>
                  <a:gd name="T118" fmla="*/ 186 w 1180"/>
                  <a:gd name="T119" fmla="*/ 143 h 892"/>
                  <a:gd name="T120" fmla="*/ 190 w 1180"/>
                  <a:gd name="T121" fmla="*/ 143 h 8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80"/>
                  <a:gd name="T184" fmla="*/ 0 h 892"/>
                  <a:gd name="T185" fmla="*/ 1180 w 1180"/>
                  <a:gd name="T186" fmla="*/ 892 h 8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80" h="892">
                    <a:moveTo>
                      <a:pt x="0" y="446"/>
                    </a:moveTo>
                    <a:lnTo>
                      <a:pt x="6" y="440"/>
                    </a:lnTo>
                    <a:lnTo>
                      <a:pt x="6" y="428"/>
                    </a:lnTo>
                    <a:lnTo>
                      <a:pt x="12" y="422"/>
                    </a:lnTo>
                    <a:lnTo>
                      <a:pt x="17" y="416"/>
                    </a:lnTo>
                    <a:lnTo>
                      <a:pt x="23" y="404"/>
                    </a:lnTo>
                    <a:lnTo>
                      <a:pt x="23" y="398"/>
                    </a:lnTo>
                    <a:lnTo>
                      <a:pt x="29" y="392"/>
                    </a:lnTo>
                    <a:lnTo>
                      <a:pt x="35" y="386"/>
                    </a:lnTo>
                    <a:lnTo>
                      <a:pt x="41" y="374"/>
                    </a:lnTo>
                    <a:lnTo>
                      <a:pt x="41" y="368"/>
                    </a:lnTo>
                    <a:lnTo>
                      <a:pt x="47" y="362"/>
                    </a:lnTo>
                    <a:lnTo>
                      <a:pt x="53" y="351"/>
                    </a:lnTo>
                    <a:lnTo>
                      <a:pt x="59" y="345"/>
                    </a:lnTo>
                    <a:lnTo>
                      <a:pt x="59" y="339"/>
                    </a:lnTo>
                    <a:lnTo>
                      <a:pt x="65" y="333"/>
                    </a:lnTo>
                    <a:lnTo>
                      <a:pt x="71" y="321"/>
                    </a:lnTo>
                    <a:lnTo>
                      <a:pt x="71" y="315"/>
                    </a:lnTo>
                    <a:lnTo>
                      <a:pt x="77" y="309"/>
                    </a:lnTo>
                    <a:lnTo>
                      <a:pt x="83" y="303"/>
                    </a:lnTo>
                    <a:lnTo>
                      <a:pt x="89" y="291"/>
                    </a:lnTo>
                    <a:lnTo>
                      <a:pt x="89" y="285"/>
                    </a:lnTo>
                    <a:lnTo>
                      <a:pt x="95" y="279"/>
                    </a:lnTo>
                    <a:lnTo>
                      <a:pt x="101" y="273"/>
                    </a:lnTo>
                    <a:lnTo>
                      <a:pt x="107" y="261"/>
                    </a:lnTo>
                    <a:lnTo>
                      <a:pt x="107" y="255"/>
                    </a:lnTo>
                    <a:lnTo>
                      <a:pt x="113" y="249"/>
                    </a:lnTo>
                    <a:lnTo>
                      <a:pt x="119" y="244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31" y="220"/>
                    </a:lnTo>
                    <a:lnTo>
                      <a:pt x="137" y="214"/>
                    </a:lnTo>
                    <a:lnTo>
                      <a:pt x="137" y="208"/>
                    </a:lnTo>
                    <a:lnTo>
                      <a:pt x="143" y="202"/>
                    </a:lnTo>
                    <a:lnTo>
                      <a:pt x="149" y="196"/>
                    </a:lnTo>
                    <a:lnTo>
                      <a:pt x="154" y="190"/>
                    </a:lnTo>
                    <a:lnTo>
                      <a:pt x="154" y="184"/>
                    </a:lnTo>
                    <a:lnTo>
                      <a:pt x="160" y="178"/>
                    </a:lnTo>
                    <a:lnTo>
                      <a:pt x="166" y="172"/>
                    </a:lnTo>
                    <a:lnTo>
                      <a:pt x="172" y="166"/>
                    </a:lnTo>
                    <a:lnTo>
                      <a:pt x="172" y="160"/>
                    </a:lnTo>
                    <a:lnTo>
                      <a:pt x="178" y="154"/>
                    </a:lnTo>
                    <a:lnTo>
                      <a:pt x="184" y="148"/>
                    </a:lnTo>
                    <a:lnTo>
                      <a:pt x="190" y="142"/>
                    </a:lnTo>
                    <a:lnTo>
                      <a:pt x="190" y="137"/>
                    </a:lnTo>
                    <a:lnTo>
                      <a:pt x="196" y="131"/>
                    </a:lnTo>
                    <a:lnTo>
                      <a:pt x="202" y="125"/>
                    </a:lnTo>
                    <a:lnTo>
                      <a:pt x="202" y="119"/>
                    </a:lnTo>
                    <a:lnTo>
                      <a:pt x="208" y="113"/>
                    </a:lnTo>
                    <a:lnTo>
                      <a:pt x="214" y="107"/>
                    </a:lnTo>
                    <a:lnTo>
                      <a:pt x="220" y="107"/>
                    </a:lnTo>
                    <a:lnTo>
                      <a:pt x="220" y="101"/>
                    </a:lnTo>
                    <a:lnTo>
                      <a:pt x="226" y="95"/>
                    </a:lnTo>
                    <a:lnTo>
                      <a:pt x="232" y="89"/>
                    </a:lnTo>
                    <a:lnTo>
                      <a:pt x="238" y="83"/>
                    </a:lnTo>
                    <a:lnTo>
                      <a:pt x="244" y="77"/>
                    </a:lnTo>
                    <a:lnTo>
                      <a:pt x="250" y="71"/>
                    </a:lnTo>
                    <a:lnTo>
                      <a:pt x="256" y="65"/>
                    </a:lnTo>
                    <a:lnTo>
                      <a:pt x="262" y="59"/>
                    </a:lnTo>
                    <a:lnTo>
                      <a:pt x="268" y="53"/>
                    </a:lnTo>
                    <a:lnTo>
                      <a:pt x="274" y="47"/>
                    </a:lnTo>
                    <a:lnTo>
                      <a:pt x="280" y="47"/>
                    </a:lnTo>
                    <a:lnTo>
                      <a:pt x="285" y="41"/>
                    </a:lnTo>
                    <a:lnTo>
                      <a:pt x="285" y="36"/>
                    </a:lnTo>
                    <a:lnTo>
                      <a:pt x="291" y="36"/>
                    </a:lnTo>
                    <a:lnTo>
                      <a:pt x="297" y="30"/>
                    </a:lnTo>
                    <a:lnTo>
                      <a:pt x="303" y="30"/>
                    </a:lnTo>
                    <a:lnTo>
                      <a:pt x="309" y="24"/>
                    </a:lnTo>
                    <a:lnTo>
                      <a:pt x="315" y="24"/>
                    </a:lnTo>
                    <a:lnTo>
                      <a:pt x="321" y="18"/>
                    </a:lnTo>
                    <a:lnTo>
                      <a:pt x="327" y="18"/>
                    </a:lnTo>
                    <a:lnTo>
                      <a:pt x="333" y="12"/>
                    </a:lnTo>
                    <a:lnTo>
                      <a:pt x="339" y="12"/>
                    </a:lnTo>
                    <a:lnTo>
                      <a:pt x="345" y="6"/>
                    </a:lnTo>
                    <a:lnTo>
                      <a:pt x="351" y="6"/>
                    </a:lnTo>
                    <a:lnTo>
                      <a:pt x="357" y="6"/>
                    </a:lnTo>
                    <a:lnTo>
                      <a:pt x="363" y="6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1" y="0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399" y="0"/>
                    </a:lnTo>
                    <a:lnTo>
                      <a:pt x="405" y="0"/>
                    </a:lnTo>
                    <a:lnTo>
                      <a:pt x="411" y="0"/>
                    </a:lnTo>
                    <a:lnTo>
                      <a:pt x="417" y="0"/>
                    </a:lnTo>
                    <a:lnTo>
                      <a:pt x="422" y="6"/>
                    </a:lnTo>
                    <a:lnTo>
                      <a:pt x="428" y="6"/>
                    </a:lnTo>
                    <a:lnTo>
                      <a:pt x="434" y="6"/>
                    </a:lnTo>
                    <a:lnTo>
                      <a:pt x="440" y="6"/>
                    </a:lnTo>
                    <a:lnTo>
                      <a:pt x="446" y="12"/>
                    </a:lnTo>
                    <a:lnTo>
                      <a:pt x="452" y="12"/>
                    </a:lnTo>
                    <a:lnTo>
                      <a:pt x="458" y="18"/>
                    </a:lnTo>
                    <a:lnTo>
                      <a:pt x="464" y="18"/>
                    </a:lnTo>
                    <a:lnTo>
                      <a:pt x="470" y="24"/>
                    </a:lnTo>
                    <a:lnTo>
                      <a:pt x="476" y="24"/>
                    </a:lnTo>
                    <a:lnTo>
                      <a:pt x="482" y="30"/>
                    </a:lnTo>
                    <a:lnTo>
                      <a:pt x="488" y="30"/>
                    </a:lnTo>
                    <a:lnTo>
                      <a:pt x="494" y="36"/>
                    </a:lnTo>
                    <a:lnTo>
                      <a:pt x="500" y="36"/>
                    </a:lnTo>
                    <a:lnTo>
                      <a:pt x="500" y="41"/>
                    </a:lnTo>
                    <a:lnTo>
                      <a:pt x="506" y="47"/>
                    </a:lnTo>
                    <a:lnTo>
                      <a:pt x="512" y="47"/>
                    </a:lnTo>
                    <a:lnTo>
                      <a:pt x="518" y="53"/>
                    </a:lnTo>
                    <a:lnTo>
                      <a:pt x="524" y="59"/>
                    </a:lnTo>
                    <a:lnTo>
                      <a:pt x="530" y="65"/>
                    </a:lnTo>
                    <a:lnTo>
                      <a:pt x="536" y="71"/>
                    </a:lnTo>
                    <a:lnTo>
                      <a:pt x="542" y="77"/>
                    </a:lnTo>
                    <a:lnTo>
                      <a:pt x="548" y="83"/>
                    </a:lnTo>
                    <a:lnTo>
                      <a:pt x="554" y="89"/>
                    </a:lnTo>
                    <a:lnTo>
                      <a:pt x="559" y="95"/>
                    </a:lnTo>
                    <a:lnTo>
                      <a:pt x="565" y="101"/>
                    </a:lnTo>
                    <a:lnTo>
                      <a:pt x="565" y="107"/>
                    </a:lnTo>
                    <a:lnTo>
                      <a:pt x="571" y="107"/>
                    </a:lnTo>
                    <a:lnTo>
                      <a:pt x="577" y="113"/>
                    </a:lnTo>
                    <a:lnTo>
                      <a:pt x="583" y="119"/>
                    </a:lnTo>
                    <a:lnTo>
                      <a:pt x="583" y="125"/>
                    </a:lnTo>
                    <a:lnTo>
                      <a:pt x="589" y="131"/>
                    </a:lnTo>
                    <a:lnTo>
                      <a:pt x="595" y="137"/>
                    </a:lnTo>
                    <a:lnTo>
                      <a:pt x="595" y="142"/>
                    </a:lnTo>
                    <a:lnTo>
                      <a:pt x="601" y="148"/>
                    </a:lnTo>
                    <a:lnTo>
                      <a:pt x="607" y="154"/>
                    </a:lnTo>
                    <a:lnTo>
                      <a:pt x="613" y="160"/>
                    </a:lnTo>
                    <a:lnTo>
                      <a:pt x="613" y="166"/>
                    </a:lnTo>
                    <a:lnTo>
                      <a:pt x="619" y="172"/>
                    </a:lnTo>
                    <a:lnTo>
                      <a:pt x="625" y="178"/>
                    </a:lnTo>
                    <a:lnTo>
                      <a:pt x="631" y="184"/>
                    </a:lnTo>
                    <a:lnTo>
                      <a:pt x="631" y="190"/>
                    </a:lnTo>
                    <a:lnTo>
                      <a:pt x="637" y="196"/>
                    </a:lnTo>
                    <a:lnTo>
                      <a:pt x="643" y="202"/>
                    </a:lnTo>
                    <a:lnTo>
                      <a:pt x="649" y="208"/>
                    </a:lnTo>
                    <a:lnTo>
                      <a:pt x="649" y="214"/>
                    </a:lnTo>
                    <a:lnTo>
                      <a:pt x="655" y="220"/>
                    </a:lnTo>
                    <a:lnTo>
                      <a:pt x="661" y="232"/>
                    </a:lnTo>
                    <a:lnTo>
                      <a:pt x="661" y="238"/>
                    </a:lnTo>
                    <a:lnTo>
                      <a:pt x="667" y="244"/>
                    </a:lnTo>
                    <a:lnTo>
                      <a:pt x="673" y="249"/>
                    </a:lnTo>
                    <a:lnTo>
                      <a:pt x="679" y="255"/>
                    </a:lnTo>
                    <a:lnTo>
                      <a:pt x="679" y="261"/>
                    </a:lnTo>
                    <a:lnTo>
                      <a:pt x="685" y="273"/>
                    </a:lnTo>
                    <a:lnTo>
                      <a:pt x="690" y="279"/>
                    </a:lnTo>
                    <a:lnTo>
                      <a:pt x="696" y="285"/>
                    </a:lnTo>
                    <a:lnTo>
                      <a:pt x="696" y="291"/>
                    </a:lnTo>
                    <a:lnTo>
                      <a:pt x="702" y="303"/>
                    </a:lnTo>
                    <a:lnTo>
                      <a:pt x="708" y="309"/>
                    </a:lnTo>
                    <a:lnTo>
                      <a:pt x="714" y="315"/>
                    </a:lnTo>
                    <a:lnTo>
                      <a:pt x="714" y="321"/>
                    </a:lnTo>
                    <a:lnTo>
                      <a:pt x="720" y="333"/>
                    </a:lnTo>
                    <a:lnTo>
                      <a:pt x="726" y="339"/>
                    </a:lnTo>
                    <a:lnTo>
                      <a:pt x="726" y="345"/>
                    </a:lnTo>
                    <a:lnTo>
                      <a:pt x="732" y="351"/>
                    </a:lnTo>
                    <a:lnTo>
                      <a:pt x="738" y="362"/>
                    </a:lnTo>
                    <a:lnTo>
                      <a:pt x="744" y="368"/>
                    </a:lnTo>
                    <a:lnTo>
                      <a:pt x="744" y="374"/>
                    </a:lnTo>
                    <a:lnTo>
                      <a:pt x="750" y="386"/>
                    </a:lnTo>
                    <a:lnTo>
                      <a:pt x="756" y="392"/>
                    </a:lnTo>
                    <a:lnTo>
                      <a:pt x="762" y="398"/>
                    </a:lnTo>
                    <a:lnTo>
                      <a:pt x="762" y="404"/>
                    </a:lnTo>
                    <a:lnTo>
                      <a:pt x="768" y="416"/>
                    </a:lnTo>
                    <a:lnTo>
                      <a:pt x="774" y="422"/>
                    </a:lnTo>
                    <a:lnTo>
                      <a:pt x="780" y="428"/>
                    </a:lnTo>
                    <a:lnTo>
                      <a:pt x="780" y="440"/>
                    </a:lnTo>
                    <a:lnTo>
                      <a:pt x="786" y="446"/>
                    </a:lnTo>
                    <a:lnTo>
                      <a:pt x="792" y="452"/>
                    </a:lnTo>
                    <a:lnTo>
                      <a:pt x="792" y="463"/>
                    </a:lnTo>
                    <a:lnTo>
                      <a:pt x="798" y="469"/>
                    </a:lnTo>
                    <a:lnTo>
                      <a:pt x="804" y="475"/>
                    </a:lnTo>
                    <a:lnTo>
                      <a:pt x="810" y="487"/>
                    </a:lnTo>
                    <a:lnTo>
                      <a:pt x="810" y="493"/>
                    </a:lnTo>
                    <a:lnTo>
                      <a:pt x="816" y="499"/>
                    </a:lnTo>
                    <a:lnTo>
                      <a:pt x="822" y="505"/>
                    </a:lnTo>
                    <a:lnTo>
                      <a:pt x="827" y="517"/>
                    </a:lnTo>
                    <a:lnTo>
                      <a:pt x="827" y="523"/>
                    </a:lnTo>
                    <a:lnTo>
                      <a:pt x="833" y="529"/>
                    </a:lnTo>
                    <a:lnTo>
                      <a:pt x="839" y="541"/>
                    </a:lnTo>
                    <a:lnTo>
                      <a:pt x="845" y="547"/>
                    </a:lnTo>
                    <a:lnTo>
                      <a:pt x="845" y="553"/>
                    </a:lnTo>
                    <a:lnTo>
                      <a:pt x="851" y="559"/>
                    </a:lnTo>
                    <a:lnTo>
                      <a:pt x="857" y="570"/>
                    </a:lnTo>
                    <a:lnTo>
                      <a:pt x="857" y="576"/>
                    </a:lnTo>
                    <a:lnTo>
                      <a:pt x="863" y="582"/>
                    </a:lnTo>
                    <a:lnTo>
                      <a:pt x="869" y="588"/>
                    </a:lnTo>
                    <a:lnTo>
                      <a:pt x="875" y="600"/>
                    </a:lnTo>
                    <a:lnTo>
                      <a:pt x="875" y="606"/>
                    </a:lnTo>
                    <a:lnTo>
                      <a:pt x="881" y="612"/>
                    </a:lnTo>
                    <a:lnTo>
                      <a:pt x="887" y="618"/>
                    </a:lnTo>
                    <a:lnTo>
                      <a:pt x="893" y="630"/>
                    </a:lnTo>
                    <a:lnTo>
                      <a:pt x="893" y="636"/>
                    </a:lnTo>
                    <a:lnTo>
                      <a:pt x="899" y="642"/>
                    </a:lnTo>
                    <a:lnTo>
                      <a:pt x="905" y="648"/>
                    </a:lnTo>
                    <a:lnTo>
                      <a:pt x="911" y="654"/>
                    </a:lnTo>
                    <a:lnTo>
                      <a:pt x="911" y="660"/>
                    </a:lnTo>
                    <a:lnTo>
                      <a:pt x="917" y="671"/>
                    </a:lnTo>
                    <a:lnTo>
                      <a:pt x="923" y="677"/>
                    </a:lnTo>
                    <a:lnTo>
                      <a:pt x="923" y="683"/>
                    </a:lnTo>
                    <a:lnTo>
                      <a:pt x="929" y="689"/>
                    </a:lnTo>
                    <a:lnTo>
                      <a:pt x="935" y="695"/>
                    </a:lnTo>
                    <a:lnTo>
                      <a:pt x="941" y="701"/>
                    </a:lnTo>
                    <a:lnTo>
                      <a:pt x="941" y="707"/>
                    </a:lnTo>
                    <a:lnTo>
                      <a:pt x="947" y="713"/>
                    </a:lnTo>
                    <a:lnTo>
                      <a:pt x="953" y="719"/>
                    </a:lnTo>
                    <a:lnTo>
                      <a:pt x="958" y="725"/>
                    </a:lnTo>
                    <a:lnTo>
                      <a:pt x="958" y="731"/>
                    </a:lnTo>
                    <a:lnTo>
                      <a:pt x="964" y="737"/>
                    </a:lnTo>
                    <a:lnTo>
                      <a:pt x="970" y="743"/>
                    </a:lnTo>
                    <a:lnTo>
                      <a:pt x="976" y="749"/>
                    </a:lnTo>
                    <a:lnTo>
                      <a:pt x="976" y="755"/>
                    </a:lnTo>
                    <a:lnTo>
                      <a:pt x="982" y="761"/>
                    </a:lnTo>
                    <a:lnTo>
                      <a:pt x="988" y="767"/>
                    </a:lnTo>
                    <a:lnTo>
                      <a:pt x="988" y="772"/>
                    </a:lnTo>
                    <a:lnTo>
                      <a:pt x="994" y="778"/>
                    </a:lnTo>
                    <a:lnTo>
                      <a:pt x="1000" y="784"/>
                    </a:lnTo>
                    <a:lnTo>
                      <a:pt x="1006" y="784"/>
                    </a:lnTo>
                    <a:lnTo>
                      <a:pt x="1006" y="790"/>
                    </a:lnTo>
                    <a:lnTo>
                      <a:pt x="1012" y="796"/>
                    </a:lnTo>
                    <a:lnTo>
                      <a:pt x="1018" y="802"/>
                    </a:lnTo>
                    <a:lnTo>
                      <a:pt x="1024" y="808"/>
                    </a:lnTo>
                    <a:lnTo>
                      <a:pt x="1030" y="814"/>
                    </a:lnTo>
                    <a:lnTo>
                      <a:pt x="1036" y="820"/>
                    </a:lnTo>
                    <a:lnTo>
                      <a:pt x="1042" y="826"/>
                    </a:lnTo>
                    <a:lnTo>
                      <a:pt x="1048" y="832"/>
                    </a:lnTo>
                    <a:lnTo>
                      <a:pt x="1054" y="838"/>
                    </a:lnTo>
                    <a:lnTo>
                      <a:pt x="1060" y="844"/>
                    </a:lnTo>
                    <a:lnTo>
                      <a:pt x="1066" y="844"/>
                    </a:lnTo>
                    <a:lnTo>
                      <a:pt x="1072" y="850"/>
                    </a:lnTo>
                    <a:lnTo>
                      <a:pt x="1072" y="856"/>
                    </a:lnTo>
                    <a:lnTo>
                      <a:pt x="1078" y="856"/>
                    </a:lnTo>
                    <a:lnTo>
                      <a:pt x="1084" y="862"/>
                    </a:lnTo>
                    <a:lnTo>
                      <a:pt x="1090" y="862"/>
                    </a:lnTo>
                    <a:lnTo>
                      <a:pt x="1095" y="868"/>
                    </a:lnTo>
                    <a:lnTo>
                      <a:pt x="1101" y="868"/>
                    </a:lnTo>
                    <a:lnTo>
                      <a:pt x="1107" y="874"/>
                    </a:lnTo>
                    <a:lnTo>
                      <a:pt x="1113" y="874"/>
                    </a:lnTo>
                    <a:lnTo>
                      <a:pt x="1119" y="879"/>
                    </a:lnTo>
                    <a:lnTo>
                      <a:pt x="1125" y="879"/>
                    </a:lnTo>
                    <a:lnTo>
                      <a:pt x="1131" y="885"/>
                    </a:lnTo>
                    <a:lnTo>
                      <a:pt x="1137" y="885"/>
                    </a:lnTo>
                    <a:lnTo>
                      <a:pt x="1143" y="885"/>
                    </a:lnTo>
                    <a:lnTo>
                      <a:pt x="1149" y="885"/>
                    </a:lnTo>
                    <a:lnTo>
                      <a:pt x="1155" y="891"/>
                    </a:lnTo>
                    <a:lnTo>
                      <a:pt x="1161" y="891"/>
                    </a:lnTo>
                    <a:lnTo>
                      <a:pt x="1167" y="891"/>
                    </a:lnTo>
                    <a:lnTo>
                      <a:pt x="1173" y="891"/>
                    </a:lnTo>
                    <a:lnTo>
                      <a:pt x="1179" y="891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69" name="Group 192"/>
              <p:cNvGrpSpPr>
                <a:grpSpLocks/>
              </p:cNvGrpSpPr>
              <p:nvPr/>
            </p:nvGrpSpPr>
            <p:grpSpPr bwMode="auto">
              <a:xfrm>
                <a:off x="401" y="743"/>
                <a:ext cx="524" cy="357"/>
                <a:chOff x="401" y="743"/>
                <a:chExt cx="524" cy="357"/>
              </a:xfrm>
            </p:grpSpPr>
            <p:sp>
              <p:nvSpPr>
                <p:cNvPr id="15470" name="Line 146"/>
                <p:cNvSpPr>
                  <a:spLocks noChangeShapeType="1"/>
                </p:cNvSpPr>
                <p:nvPr/>
              </p:nvSpPr>
              <p:spPr bwMode="auto">
                <a:xfrm>
                  <a:off x="430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1" name="Line 147"/>
                <p:cNvSpPr>
                  <a:spLocks noChangeShapeType="1"/>
                </p:cNvSpPr>
                <p:nvPr/>
              </p:nvSpPr>
              <p:spPr bwMode="auto">
                <a:xfrm>
                  <a:off x="475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2" name="Line 148"/>
                <p:cNvSpPr>
                  <a:spLocks noChangeShapeType="1"/>
                </p:cNvSpPr>
                <p:nvPr/>
              </p:nvSpPr>
              <p:spPr bwMode="auto">
                <a:xfrm>
                  <a:off x="523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3" name="Line 149"/>
                <p:cNvSpPr>
                  <a:spLocks noChangeShapeType="1"/>
                </p:cNvSpPr>
                <p:nvPr/>
              </p:nvSpPr>
              <p:spPr bwMode="auto">
                <a:xfrm>
                  <a:off x="571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4" name="Line 150"/>
                <p:cNvSpPr>
                  <a:spLocks noChangeShapeType="1"/>
                </p:cNvSpPr>
                <p:nvPr/>
              </p:nvSpPr>
              <p:spPr bwMode="auto">
                <a:xfrm>
                  <a:off x="618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5" name="Line 151"/>
                <p:cNvSpPr>
                  <a:spLocks noChangeShapeType="1"/>
                </p:cNvSpPr>
                <p:nvPr/>
              </p:nvSpPr>
              <p:spPr bwMode="auto">
                <a:xfrm>
                  <a:off x="666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6" name="Line 152"/>
                <p:cNvSpPr>
                  <a:spLocks noChangeShapeType="1"/>
                </p:cNvSpPr>
                <p:nvPr/>
              </p:nvSpPr>
              <p:spPr bwMode="auto">
                <a:xfrm>
                  <a:off x="711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7" name="Line 153"/>
                <p:cNvSpPr>
                  <a:spLocks noChangeShapeType="1"/>
                </p:cNvSpPr>
                <p:nvPr/>
              </p:nvSpPr>
              <p:spPr bwMode="auto">
                <a:xfrm>
                  <a:off x="759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8" name="Line 154"/>
                <p:cNvSpPr>
                  <a:spLocks noChangeShapeType="1"/>
                </p:cNvSpPr>
                <p:nvPr/>
              </p:nvSpPr>
              <p:spPr bwMode="auto">
                <a:xfrm>
                  <a:off x="807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79" name="Line 155"/>
                <p:cNvSpPr>
                  <a:spLocks noChangeShapeType="1"/>
                </p:cNvSpPr>
                <p:nvPr/>
              </p:nvSpPr>
              <p:spPr bwMode="auto">
                <a:xfrm>
                  <a:off x="855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0" name="Line 156"/>
                <p:cNvSpPr>
                  <a:spLocks noChangeShapeType="1"/>
                </p:cNvSpPr>
                <p:nvPr/>
              </p:nvSpPr>
              <p:spPr bwMode="auto">
                <a:xfrm>
                  <a:off x="902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81" name="Line 157"/>
                <p:cNvSpPr>
                  <a:spLocks noChangeShapeType="1"/>
                </p:cNvSpPr>
                <p:nvPr/>
              </p:nvSpPr>
              <p:spPr bwMode="auto">
                <a:xfrm>
                  <a:off x="401" y="925"/>
                  <a:ext cx="5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403" name="Line 195"/>
            <p:cNvSpPr>
              <a:spLocks noChangeShapeType="1"/>
            </p:cNvSpPr>
            <p:nvPr/>
          </p:nvSpPr>
          <p:spPr bwMode="auto">
            <a:xfrm>
              <a:off x="553" y="1477"/>
              <a:ext cx="0" cy="145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404" name="Line 196"/>
            <p:cNvSpPr>
              <a:spLocks noChangeShapeType="1"/>
            </p:cNvSpPr>
            <p:nvPr/>
          </p:nvSpPr>
          <p:spPr bwMode="auto">
            <a:xfrm>
              <a:off x="2900" y="1812"/>
              <a:ext cx="1" cy="147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197"/>
            <p:cNvSpPr>
              <a:spLocks noChangeShapeType="1"/>
            </p:cNvSpPr>
            <p:nvPr/>
          </p:nvSpPr>
          <p:spPr bwMode="auto">
            <a:xfrm>
              <a:off x="2760" y="1818"/>
              <a:ext cx="0" cy="145"/>
            </a:xfrm>
            <a:prstGeom prst="line">
              <a:avLst/>
            </a:prstGeom>
            <a:noFill/>
            <a:ln w="57150">
              <a:solidFill>
                <a:srgbClr val="99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406" name="Line 198"/>
            <p:cNvSpPr>
              <a:spLocks noChangeShapeType="1"/>
            </p:cNvSpPr>
            <p:nvPr/>
          </p:nvSpPr>
          <p:spPr bwMode="auto">
            <a:xfrm>
              <a:off x="3029" y="1820"/>
              <a:ext cx="0" cy="14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407" name="Group 213"/>
            <p:cNvGrpSpPr>
              <a:grpSpLocks/>
            </p:cNvGrpSpPr>
            <p:nvPr/>
          </p:nvGrpSpPr>
          <p:grpSpPr bwMode="auto">
            <a:xfrm>
              <a:off x="4804" y="1403"/>
              <a:ext cx="524" cy="357"/>
              <a:chOff x="401" y="743"/>
              <a:chExt cx="524" cy="357"/>
            </a:xfrm>
          </p:grpSpPr>
          <p:sp>
            <p:nvSpPr>
              <p:cNvPr id="15454" name="Freeform 214"/>
              <p:cNvSpPr>
                <a:spLocks/>
              </p:cNvSpPr>
              <p:nvPr/>
            </p:nvSpPr>
            <p:spPr bwMode="auto">
              <a:xfrm>
                <a:off x="430" y="743"/>
                <a:ext cx="473" cy="357"/>
              </a:xfrm>
              <a:custGeom>
                <a:avLst/>
                <a:gdLst>
                  <a:gd name="T0" fmla="*/ 2 w 1180"/>
                  <a:gd name="T1" fmla="*/ 68 h 892"/>
                  <a:gd name="T2" fmla="*/ 5 w 1180"/>
                  <a:gd name="T3" fmla="*/ 63 h 892"/>
                  <a:gd name="T4" fmla="*/ 8 w 1180"/>
                  <a:gd name="T5" fmla="*/ 58 h 892"/>
                  <a:gd name="T6" fmla="*/ 10 w 1180"/>
                  <a:gd name="T7" fmla="*/ 53 h 892"/>
                  <a:gd name="T8" fmla="*/ 13 w 1180"/>
                  <a:gd name="T9" fmla="*/ 48 h 892"/>
                  <a:gd name="T10" fmla="*/ 16 w 1180"/>
                  <a:gd name="T11" fmla="*/ 44 h 892"/>
                  <a:gd name="T12" fmla="*/ 19 w 1180"/>
                  <a:gd name="T13" fmla="*/ 39 h 892"/>
                  <a:gd name="T14" fmla="*/ 22 w 1180"/>
                  <a:gd name="T15" fmla="*/ 34 h 892"/>
                  <a:gd name="T16" fmla="*/ 25 w 1180"/>
                  <a:gd name="T17" fmla="*/ 30 h 892"/>
                  <a:gd name="T18" fmla="*/ 28 w 1180"/>
                  <a:gd name="T19" fmla="*/ 26 h 892"/>
                  <a:gd name="T20" fmla="*/ 30 w 1180"/>
                  <a:gd name="T21" fmla="*/ 23 h 892"/>
                  <a:gd name="T22" fmla="*/ 32 w 1180"/>
                  <a:gd name="T23" fmla="*/ 19 h 892"/>
                  <a:gd name="T24" fmla="*/ 35 w 1180"/>
                  <a:gd name="T25" fmla="*/ 16 h 892"/>
                  <a:gd name="T26" fmla="*/ 39 w 1180"/>
                  <a:gd name="T27" fmla="*/ 12 h 892"/>
                  <a:gd name="T28" fmla="*/ 43 w 1180"/>
                  <a:gd name="T29" fmla="*/ 8 h 892"/>
                  <a:gd name="T30" fmla="*/ 46 w 1180"/>
                  <a:gd name="T31" fmla="*/ 6 h 892"/>
                  <a:gd name="T32" fmla="*/ 50 w 1180"/>
                  <a:gd name="T33" fmla="*/ 4 h 892"/>
                  <a:gd name="T34" fmla="*/ 53 w 1180"/>
                  <a:gd name="T35" fmla="*/ 2 h 892"/>
                  <a:gd name="T36" fmla="*/ 57 w 1180"/>
                  <a:gd name="T37" fmla="*/ 1 h 892"/>
                  <a:gd name="T38" fmla="*/ 61 w 1180"/>
                  <a:gd name="T39" fmla="*/ 0 h 892"/>
                  <a:gd name="T40" fmla="*/ 65 w 1180"/>
                  <a:gd name="T41" fmla="*/ 0 h 892"/>
                  <a:gd name="T42" fmla="*/ 69 w 1180"/>
                  <a:gd name="T43" fmla="*/ 1 h 892"/>
                  <a:gd name="T44" fmla="*/ 73 w 1180"/>
                  <a:gd name="T45" fmla="*/ 2 h 892"/>
                  <a:gd name="T46" fmla="*/ 77 w 1180"/>
                  <a:gd name="T47" fmla="*/ 4 h 892"/>
                  <a:gd name="T48" fmla="*/ 80 w 1180"/>
                  <a:gd name="T49" fmla="*/ 6 h 892"/>
                  <a:gd name="T50" fmla="*/ 83 w 1180"/>
                  <a:gd name="T51" fmla="*/ 8 h 892"/>
                  <a:gd name="T52" fmla="*/ 87 w 1180"/>
                  <a:gd name="T53" fmla="*/ 12 h 892"/>
                  <a:gd name="T54" fmla="*/ 91 w 1180"/>
                  <a:gd name="T55" fmla="*/ 16 h 892"/>
                  <a:gd name="T56" fmla="*/ 94 w 1180"/>
                  <a:gd name="T57" fmla="*/ 19 h 892"/>
                  <a:gd name="T58" fmla="*/ 96 w 1180"/>
                  <a:gd name="T59" fmla="*/ 23 h 892"/>
                  <a:gd name="T60" fmla="*/ 99 w 1180"/>
                  <a:gd name="T61" fmla="*/ 26 h 892"/>
                  <a:gd name="T62" fmla="*/ 101 w 1180"/>
                  <a:gd name="T63" fmla="*/ 30 h 892"/>
                  <a:gd name="T64" fmla="*/ 104 w 1180"/>
                  <a:gd name="T65" fmla="*/ 34 h 892"/>
                  <a:gd name="T66" fmla="*/ 107 w 1180"/>
                  <a:gd name="T67" fmla="*/ 39 h 892"/>
                  <a:gd name="T68" fmla="*/ 110 w 1180"/>
                  <a:gd name="T69" fmla="*/ 44 h 892"/>
                  <a:gd name="T70" fmla="*/ 113 w 1180"/>
                  <a:gd name="T71" fmla="*/ 48 h 892"/>
                  <a:gd name="T72" fmla="*/ 116 w 1180"/>
                  <a:gd name="T73" fmla="*/ 53 h 892"/>
                  <a:gd name="T74" fmla="*/ 119 w 1180"/>
                  <a:gd name="T75" fmla="*/ 58 h 892"/>
                  <a:gd name="T76" fmla="*/ 121 w 1180"/>
                  <a:gd name="T77" fmla="*/ 63 h 892"/>
                  <a:gd name="T78" fmla="*/ 124 w 1180"/>
                  <a:gd name="T79" fmla="*/ 68 h 892"/>
                  <a:gd name="T80" fmla="*/ 127 w 1180"/>
                  <a:gd name="T81" fmla="*/ 72 h 892"/>
                  <a:gd name="T82" fmla="*/ 130 w 1180"/>
                  <a:gd name="T83" fmla="*/ 78 h 892"/>
                  <a:gd name="T84" fmla="*/ 133 w 1180"/>
                  <a:gd name="T85" fmla="*/ 83 h 892"/>
                  <a:gd name="T86" fmla="*/ 136 w 1180"/>
                  <a:gd name="T87" fmla="*/ 88 h 892"/>
                  <a:gd name="T88" fmla="*/ 138 w 1180"/>
                  <a:gd name="T89" fmla="*/ 92 h 892"/>
                  <a:gd name="T90" fmla="*/ 141 w 1180"/>
                  <a:gd name="T91" fmla="*/ 97 h 892"/>
                  <a:gd name="T92" fmla="*/ 144 w 1180"/>
                  <a:gd name="T93" fmla="*/ 102 h 892"/>
                  <a:gd name="T94" fmla="*/ 146 w 1180"/>
                  <a:gd name="T95" fmla="*/ 106 h 892"/>
                  <a:gd name="T96" fmla="*/ 149 w 1180"/>
                  <a:gd name="T97" fmla="*/ 110 h 892"/>
                  <a:gd name="T98" fmla="*/ 152 w 1180"/>
                  <a:gd name="T99" fmla="*/ 114 h 892"/>
                  <a:gd name="T100" fmla="*/ 155 w 1180"/>
                  <a:gd name="T101" fmla="*/ 118 h 892"/>
                  <a:gd name="T102" fmla="*/ 158 w 1180"/>
                  <a:gd name="T103" fmla="*/ 122 h 892"/>
                  <a:gd name="T104" fmla="*/ 161 w 1180"/>
                  <a:gd name="T105" fmla="*/ 126 h 892"/>
                  <a:gd name="T106" fmla="*/ 164 w 1180"/>
                  <a:gd name="T107" fmla="*/ 128 h 892"/>
                  <a:gd name="T108" fmla="*/ 168 w 1180"/>
                  <a:gd name="T109" fmla="*/ 132 h 892"/>
                  <a:gd name="T110" fmla="*/ 171 w 1180"/>
                  <a:gd name="T111" fmla="*/ 135 h 892"/>
                  <a:gd name="T112" fmla="*/ 174 w 1180"/>
                  <a:gd name="T113" fmla="*/ 138 h 892"/>
                  <a:gd name="T114" fmla="*/ 178 w 1180"/>
                  <a:gd name="T115" fmla="*/ 140 h 892"/>
                  <a:gd name="T116" fmla="*/ 182 w 1180"/>
                  <a:gd name="T117" fmla="*/ 142 h 892"/>
                  <a:gd name="T118" fmla="*/ 186 w 1180"/>
                  <a:gd name="T119" fmla="*/ 143 h 892"/>
                  <a:gd name="T120" fmla="*/ 190 w 1180"/>
                  <a:gd name="T121" fmla="*/ 143 h 89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80"/>
                  <a:gd name="T184" fmla="*/ 0 h 892"/>
                  <a:gd name="T185" fmla="*/ 1180 w 1180"/>
                  <a:gd name="T186" fmla="*/ 892 h 89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80" h="892">
                    <a:moveTo>
                      <a:pt x="0" y="446"/>
                    </a:moveTo>
                    <a:lnTo>
                      <a:pt x="6" y="440"/>
                    </a:lnTo>
                    <a:lnTo>
                      <a:pt x="6" y="428"/>
                    </a:lnTo>
                    <a:lnTo>
                      <a:pt x="12" y="422"/>
                    </a:lnTo>
                    <a:lnTo>
                      <a:pt x="17" y="416"/>
                    </a:lnTo>
                    <a:lnTo>
                      <a:pt x="23" y="404"/>
                    </a:lnTo>
                    <a:lnTo>
                      <a:pt x="23" y="398"/>
                    </a:lnTo>
                    <a:lnTo>
                      <a:pt x="29" y="392"/>
                    </a:lnTo>
                    <a:lnTo>
                      <a:pt x="35" y="386"/>
                    </a:lnTo>
                    <a:lnTo>
                      <a:pt x="41" y="374"/>
                    </a:lnTo>
                    <a:lnTo>
                      <a:pt x="41" y="368"/>
                    </a:lnTo>
                    <a:lnTo>
                      <a:pt x="47" y="362"/>
                    </a:lnTo>
                    <a:lnTo>
                      <a:pt x="53" y="351"/>
                    </a:lnTo>
                    <a:lnTo>
                      <a:pt x="59" y="345"/>
                    </a:lnTo>
                    <a:lnTo>
                      <a:pt x="59" y="339"/>
                    </a:lnTo>
                    <a:lnTo>
                      <a:pt x="65" y="333"/>
                    </a:lnTo>
                    <a:lnTo>
                      <a:pt x="71" y="321"/>
                    </a:lnTo>
                    <a:lnTo>
                      <a:pt x="71" y="315"/>
                    </a:lnTo>
                    <a:lnTo>
                      <a:pt x="77" y="309"/>
                    </a:lnTo>
                    <a:lnTo>
                      <a:pt x="83" y="303"/>
                    </a:lnTo>
                    <a:lnTo>
                      <a:pt x="89" y="291"/>
                    </a:lnTo>
                    <a:lnTo>
                      <a:pt x="89" y="285"/>
                    </a:lnTo>
                    <a:lnTo>
                      <a:pt x="95" y="279"/>
                    </a:lnTo>
                    <a:lnTo>
                      <a:pt x="101" y="273"/>
                    </a:lnTo>
                    <a:lnTo>
                      <a:pt x="107" y="261"/>
                    </a:lnTo>
                    <a:lnTo>
                      <a:pt x="107" y="255"/>
                    </a:lnTo>
                    <a:lnTo>
                      <a:pt x="113" y="249"/>
                    </a:lnTo>
                    <a:lnTo>
                      <a:pt x="119" y="244"/>
                    </a:lnTo>
                    <a:lnTo>
                      <a:pt x="125" y="238"/>
                    </a:lnTo>
                    <a:lnTo>
                      <a:pt x="125" y="232"/>
                    </a:lnTo>
                    <a:lnTo>
                      <a:pt x="131" y="220"/>
                    </a:lnTo>
                    <a:lnTo>
                      <a:pt x="137" y="214"/>
                    </a:lnTo>
                    <a:lnTo>
                      <a:pt x="137" y="208"/>
                    </a:lnTo>
                    <a:lnTo>
                      <a:pt x="143" y="202"/>
                    </a:lnTo>
                    <a:lnTo>
                      <a:pt x="149" y="196"/>
                    </a:lnTo>
                    <a:lnTo>
                      <a:pt x="154" y="190"/>
                    </a:lnTo>
                    <a:lnTo>
                      <a:pt x="154" y="184"/>
                    </a:lnTo>
                    <a:lnTo>
                      <a:pt x="160" y="178"/>
                    </a:lnTo>
                    <a:lnTo>
                      <a:pt x="166" y="172"/>
                    </a:lnTo>
                    <a:lnTo>
                      <a:pt x="172" y="166"/>
                    </a:lnTo>
                    <a:lnTo>
                      <a:pt x="172" y="160"/>
                    </a:lnTo>
                    <a:lnTo>
                      <a:pt x="178" y="154"/>
                    </a:lnTo>
                    <a:lnTo>
                      <a:pt x="184" y="148"/>
                    </a:lnTo>
                    <a:lnTo>
                      <a:pt x="190" y="142"/>
                    </a:lnTo>
                    <a:lnTo>
                      <a:pt x="190" y="137"/>
                    </a:lnTo>
                    <a:lnTo>
                      <a:pt x="196" y="131"/>
                    </a:lnTo>
                    <a:lnTo>
                      <a:pt x="202" y="125"/>
                    </a:lnTo>
                    <a:lnTo>
                      <a:pt x="202" y="119"/>
                    </a:lnTo>
                    <a:lnTo>
                      <a:pt x="208" y="113"/>
                    </a:lnTo>
                    <a:lnTo>
                      <a:pt x="214" y="107"/>
                    </a:lnTo>
                    <a:lnTo>
                      <a:pt x="220" y="107"/>
                    </a:lnTo>
                    <a:lnTo>
                      <a:pt x="220" y="101"/>
                    </a:lnTo>
                    <a:lnTo>
                      <a:pt x="226" y="95"/>
                    </a:lnTo>
                    <a:lnTo>
                      <a:pt x="232" y="89"/>
                    </a:lnTo>
                    <a:lnTo>
                      <a:pt x="238" y="83"/>
                    </a:lnTo>
                    <a:lnTo>
                      <a:pt x="244" y="77"/>
                    </a:lnTo>
                    <a:lnTo>
                      <a:pt x="250" y="71"/>
                    </a:lnTo>
                    <a:lnTo>
                      <a:pt x="256" y="65"/>
                    </a:lnTo>
                    <a:lnTo>
                      <a:pt x="262" y="59"/>
                    </a:lnTo>
                    <a:lnTo>
                      <a:pt x="268" y="53"/>
                    </a:lnTo>
                    <a:lnTo>
                      <a:pt x="274" y="47"/>
                    </a:lnTo>
                    <a:lnTo>
                      <a:pt x="280" y="47"/>
                    </a:lnTo>
                    <a:lnTo>
                      <a:pt x="285" y="41"/>
                    </a:lnTo>
                    <a:lnTo>
                      <a:pt x="285" y="36"/>
                    </a:lnTo>
                    <a:lnTo>
                      <a:pt x="291" y="36"/>
                    </a:lnTo>
                    <a:lnTo>
                      <a:pt x="297" y="30"/>
                    </a:lnTo>
                    <a:lnTo>
                      <a:pt x="303" y="30"/>
                    </a:lnTo>
                    <a:lnTo>
                      <a:pt x="309" y="24"/>
                    </a:lnTo>
                    <a:lnTo>
                      <a:pt x="315" y="24"/>
                    </a:lnTo>
                    <a:lnTo>
                      <a:pt x="321" y="18"/>
                    </a:lnTo>
                    <a:lnTo>
                      <a:pt x="327" y="18"/>
                    </a:lnTo>
                    <a:lnTo>
                      <a:pt x="333" y="12"/>
                    </a:lnTo>
                    <a:lnTo>
                      <a:pt x="339" y="12"/>
                    </a:lnTo>
                    <a:lnTo>
                      <a:pt x="345" y="6"/>
                    </a:lnTo>
                    <a:lnTo>
                      <a:pt x="351" y="6"/>
                    </a:lnTo>
                    <a:lnTo>
                      <a:pt x="357" y="6"/>
                    </a:lnTo>
                    <a:lnTo>
                      <a:pt x="363" y="6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1" y="0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399" y="0"/>
                    </a:lnTo>
                    <a:lnTo>
                      <a:pt x="405" y="0"/>
                    </a:lnTo>
                    <a:lnTo>
                      <a:pt x="411" y="0"/>
                    </a:lnTo>
                    <a:lnTo>
                      <a:pt x="417" y="0"/>
                    </a:lnTo>
                    <a:lnTo>
                      <a:pt x="422" y="6"/>
                    </a:lnTo>
                    <a:lnTo>
                      <a:pt x="428" y="6"/>
                    </a:lnTo>
                    <a:lnTo>
                      <a:pt x="434" y="6"/>
                    </a:lnTo>
                    <a:lnTo>
                      <a:pt x="440" y="6"/>
                    </a:lnTo>
                    <a:lnTo>
                      <a:pt x="446" y="12"/>
                    </a:lnTo>
                    <a:lnTo>
                      <a:pt x="452" y="12"/>
                    </a:lnTo>
                    <a:lnTo>
                      <a:pt x="458" y="18"/>
                    </a:lnTo>
                    <a:lnTo>
                      <a:pt x="464" y="18"/>
                    </a:lnTo>
                    <a:lnTo>
                      <a:pt x="470" y="24"/>
                    </a:lnTo>
                    <a:lnTo>
                      <a:pt x="476" y="24"/>
                    </a:lnTo>
                    <a:lnTo>
                      <a:pt x="482" y="30"/>
                    </a:lnTo>
                    <a:lnTo>
                      <a:pt x="488" y="30"/>
                    </a:lnTo>
                    <a:lnTo>
                      <a:pt x="494" y="36"/>
                    </a:lnTo>
                    <a:lnTo>
                      <a:pt x="500" y="36"/>
                    </a:lnTo>
                    <a:lnTo>
                      <a:pt x="500" y="41"/>
                    </a:lnTo>
                    <a:lnTo>
                      <a:pt x="506" y="47"/>
                    </a:lnTo>
                    <a:lnTo>
                      <a:pt x="512" y="47"/>
                    </a:lnTo>
                    <a:lnTo>
                      <a:pt x="518" y="53"/>
                    </a:lnTo>
                    <a:lnTo>
                      <a:pt x="524" y="59"/>
                    </a:lnTo>
                    <a:lnTo>
                      <a:pt x="530" y="65"/>
                    </a:lnTo>
                    <a:lnTo>
                      <a:pt x="536" y="71"/>
                    </a:lnTo>
                    <a:lnTo>
                      <a:pt x="542" y="77"/>
                    </a:lnTo>
                    <a:lnTo>
                      <a:pt x="548" y="83"/>
                    </a:lnTo>
                    <a:lnTo>
                      <a:pt x="554" y="89"/>
                    </a:lnTo>
                    <a:lnTo>
                      <a:pt x="559" y="95"/>
                    </a:lnTo>
                    <a:lnTo>
                      <a:pt x="565" y="101"/>
                    </a:lnTo>
                    <a:lnTo>
                      <a:pt x="565" y="107"/>
                    </a:lnTo>
                    <a:lnTo>
                      <a:pt x="571" y="107"/>
                    </a:lnTo>
                    <a:lnTo>
                      <a:pt x="577" y="113"/>
                    </a:lnTo>
                    <a:lnTo>
                      <a:pt x="583" y="119"/>
                    </a:lnTo>
                    <a:lnTo>
                      <a:pt x="583" y="125"/>
                    </a:lnTo>
                    <a:lnTo>
                      <a:pt x="589" y="131"/>
                    </a:lnTo>
                    <a:lnTo>
                      <a:pt x="595" y="137"/>
                    </a:lnTo>
                    <a:lnTo>
                      <a:pt x="595" y="142"/>
                    </a:lnTo>
                    <a:lnTo>
                      <a:pt x="601" y="148"/>
                    </a:lnTo>
                    <a:lnTo>
                      <a:pt x="607" y="154"/>
                    </a:lnTo>
                    <a:lnTo>
                      <a:pt x="613" y="160"/>
                    </a:lnTo>
                    <a:lnTo>
                      <a:pt x="613" y="166"/>
                    </a:lnTo>
                    <a:lnTo>
                      <a:pt x="619" y="172"/>
                    </a:lnTo>
                    <a:lnTo>
                      <a:pt x="625" y="178"/>
                    </a:lnTo>
                    <a:lnTo>
                      <a:pt x="631" y="184"/>
                    </a:lnTo>
                    <a:lnTo>
                      <a:pt x="631" y="190"/>
                    </a:lnTo>
                    <a:lnTo>
                      <a:pt x="637" y="196"/>
                    </a:lnTo>
                    <a:lnTo>
                      <a:pt x="643" y="202"/>
                    </a:lnTo>
                    <a:lnTo>
                      <a:pt x="649" y="208"/>
                    </a:lnTo>
                    <a:lnTo>
                      <a:pt x="649" y="214"/>
                    </a:lnTo>
                    <a:lnTo>
                      <a:pt x="655" y="220"/>
                    </a:lnTo>
                    <a:lnTo>
                      <a:pt x="661" y="232"/>
                    </a:lnTo>
                    <a:lnTo>
                      <a:pt x="661" y="238"/>
                    </a:lnTo>
                    <a:lnTo>
                      <a:pt x="667" y="244"/>
                    </a:lnTo>
                    <a:lnTo>
                      <a:pt x="673" y="249"/>
                    </a:lnTo>
                    <a:lnTo>
                      <a:pt x="679" y="255"/>
                    </a:lnTo>
                    <a:lnTo>
                      <a:pt x="679" y="261"/>
                    </a:lnTo>
                    <a:lnTo>
                      <a:pt x="685" y="273"/>
                    </a:lnTo>
                    <a:lnTo>
                      <a:pt x="690" y="279"/>
                    </a:lnTo>
                    <a:lnTo>
                      <a:pt x="696" y="285"/>
                    </a:lnTo>
                    <a:lnTo>
                      <a:pt x="696" y="291"/>
                    </a:lnTo>
                    <a:lnTo>
                      <a:pt x="702" y="303"/>
                    </a:lnTo>
                    <a:lnTo>
                      <a:pt x="708" y="309"/>
                    </a:lnTo>
                    <a:lnTo>
                      <a:pt x="714" y="315"/>
                    </a:lnTo>
                    <a:lnTo>
                      <a:pt x="714" y="321"/>
                    </a:lnTo>
                    <a:lnTo>
                      <a:pt x="720" y="333"/>
                    </a:lnTo>
                    <a:lnTo>
                      <a:pt x="726" y="339"/>
                    </a:lnTo>
                    <a:lnTo>
                      <a:pt x="726" y="345"/>
                    </a:lnTo>
                    <a:lnTo>
                      <a:pt x="732" y="351"/>
                    </a:lnTo>
                    <a:lnTo>
                      <a:pt x="738" y="362"/>
                    </a:lnTo>
                    <a:lnTo>
                      <a:pt x="744" y="368"/>
                    </a:lnTo>
                    <a:lnTo>
                      <a:pt x="744" y="374"/>
                    </a:lnTo>
                    <a:lnTo>
                      <a:pt x="750" y="386"/>
                    </a:lnTo>
                    <a:lnTo>
                      <a:pt x="756" y="392"/>
                    </a:lnTo>
                    <a:lnTo>
                      <a:pt x="762" y="398"/>
                    </a:lnTo>
                    <a:lnTo>
                      <a:pt x="762" y="404"/>
                    </a:lnTo>
                    <a:lnTo>
                      <a:pt x="768" y="416"/>
                    </a:lnTo>
                    <a:lnTo>
                      <a:pt x="774" y="422"/>
                    </a:lnTo>
                    <a:lnTo>
                      <a:pt x="780" y="428"/>
                    </a:lnTo>
                    <a:lnTo>
                      <a:pt x="780" y="440"/>
                    </a:lnTo>
                    <a:lnTo>
                      <a:pt x="786" y="446"/>
                    </a:lnTo>
                    <a:lnTo>
                      <a:pt x="792" y="452"/>
                    </a:lnTo>
                    <a:lnTo>
                      <a:pt x="792" y="463"/>
                    </a:lnTo>
                    <a:lnTo>
                      <a:pt x="798" y="469"/>
                    </a:lnTo>
                    <a:lnTo>
                      <a:pt x="804" y="475"/>
                    </a:lnTo>
                    <a:lnTo>
                      <a:pt x="810" y="487"/>
                    </a:lnTo>
                    <a:lnTo>
                      <a:pt x="810" y="493"/>
                    </a:lnTo>
                    <a:lnTo>
                      <a:pt x="816" y="499"/>
                    </a:lnTo>
                    <a:lnTo>
                      <a:pt x="822" y="505"/>
                    </a:lnTo>
                    <a:lnTo>
                      <a:pt x="827" y="517"/>
                    </a:lnTo>
                    <a:lnTo>
                      <a:pt x="827" y="523"/>
                    </a:lnTo>
                    <a:lnTo>
                      <a:pt x="833" y="529"/>
                    </a:lnTo>
                    <a:lnTo>
                      <a:pt x="839" y="541"/>
                    </a:lnTo>
                    <a:lnTo>
                      <a:pt x="845" y="547"/>
                    </a:lnTo>
                    <a:lnTo>
                      <a:pt x="845" y="553"/>
                    </a:lnTo>
                    <a:lnTo>
                      <a:pt x="851" y="559"/>
                    </a:lnTo>
                    <a:lnTo>
                      <a:pt x="857" y="570"/>
                    </a:lnTo>
                    <a:lnTo>
                      <a:pt x="857" y="576"/>
                    </a:lnTo>
                    <a:lnTo>
                      <a:pt x="863" y="582"/>
                    </a:lnTo>
                    <a:lnTo>
                      <a:pt x="869" y="588"/>
                    </a:lnTo>
                    <a:lnTo>
                      <a:pt x="875" y="600"/>
                    </a:lnTo>
                    <a:lnTo>
                      <a:pt x="875" y="606"/>
                    </a:lnTo>
                    <a:lnTo>
                      <a:pt x="881" y="612"/>
                    </a:lnTo>
                    <a:lnTo>
                      <a:pt x="887" y="618"/>
                    </a:lnTo>
                    <a:lnTo>
                      <a:pt x="893" y="630"/>
                    </a:lnTo>
                    <a:lnTo>
                      <a:pt x="893" y="636"/>
                    </a:lnTo>
                    <a:lnTo>
                      <a:pt x="899" y="642"/>
                    </a:lnTo>
                    <a:lnTo>
                      <a:pt x="905" y="648"/>
                    </a:lnTo>
                    <a:lnTo>
                      <a:pt x="911" y="654"/>
                    </a:lnTo>
                    <a:lnTo>
                      <a:pt x="911" y="660"/>
                    </a:lnTo>
                    <a:lnTo>
                      <a:pt x="917" y="671"/>
                    </a:lnTo>
                    <a:lnTo>
                      <a:pt x="923" y="677"/>
                    </a:lnTo>
                    <a:lnTo>
                      <a:pt x="923" y="683"/>
                    </a:lnTo>
                    <a:lnTo>
                      <a:pt x="929" y="689"/>
                    </a:lnTo>
                    <a:lnTo>
                      <a:pt x="935" y="695"/>
                    </a:lnTo>
                    <a:lnTo>
                      <a:pt x="941" y="701"/>
                    </a:lnTo>
                    <a:lnTo>
                      <a:pt x="941" y="707"/>
                    </a:lnTo>
                    <a:lnTo>
                      <a:pt x="947" y="713"/>
                    </a:lnTo>
                    <a:lnTo>
                      <a:pt x="953" y="719"/>
                    </a:lnTo>
                    <a:lnTo>
                      <a:pt x="958" y="725"/>
                    </a:lnTo>
                    <a:lnTo>
                      <a:pt x="958" y="731"/>
                    </a:lnTo>
                    <a:lnTo>
                      <a:pt x="964" y="737"/>
                    </a:lnTo>
                    <a:lnTo>
                      <a:pt x="970" y="743"/>
                    </a:lnTo>
                    <a:lnTo>
                      <a:pt x="976" y="749"/>
                    </a:lnTo>
                    <a:lnTo>
                      <a:pt x="976" y="755"/>
                    </a:lnTo>
                    <a:lnTo>
                      <a:pt x="982" y="761"/>
                    </a:lnTo>
                    <a:lnTo>
                      <a:pt x="988" y="767"/>
                    </a:lnTo>
                    <a:lnTo>
                      <a:pt x="988" y="772"/>
                    </a:lnTo>
                    <a:lnTo>
                      <a:pt x="994" y="778"/>
                    </a:lnTo>
                    <a:lnTo>
                      <a:pt x="1000" y="784"/>
                    </a:lnTo>
                    <a:lnTo>
                      <a:pt x="1006" y="784"/>
                    </a:lnTo>
                    <a:lnTo>
                      <a:pt x="1006" y="790"/>
                    </a:lnTo>
                    <a:lnTo>
                      <a:pt x="1012" y="796"/>
                    </a:lnTo>
                    <a:lnTo>
                      <a:pt x="1018" y="802"/>
                    </a:lnTo>
                    <a:lnTo>
                      <a:pt x="1024" y="808"/>
                    </a:lnTo>
                    <a:lnTo>
                      <a:pt x="1030" y="814"/>
                    </a:lnTo>
                    <a:lnTo>
                      <a:pt x="1036" y="820"/>
                    </a:lnTo>
                    <a:lnTo>
                      <a:pt x="1042" y="826"/>
                    </a:lnTo>
                    <a:lnTo>
                      <a:pt x="1048" y="832"/>
                    </a:lnTo>
                    <a:lnTo>
                      <a:pt x="1054" y="838"/>
                    </a:lnTo>
                    <a:lnTo>
                      <a:pt x="1060" y="844"/>
                    </a:lnTo>
                    <a:lnTo>
                      <a:pt x="1066" y="844"/>
                    </a:lnTo>
                    <a:lnTo>
                      <a:pt x="1072" y="850"/>
                    </a:lnTo>
                    <a:lnTo>
                      <a:pt x="1072" y="856"/>
                    </a:lnTo>
                    <a:lnTo>
                      <a:pt x="1078" y="856"/>
                    </a:lnTo>
                    <a:lnTo>
                      <a:pt x="1084" y="862"/>
                    </a:lnTo>
                    <a:lnTo>
                      <a:pt x="1090" y="862"/>
                    </a:lnTo>
                    <a:lnTo>
                      <a:pt x="1095" y="868"/>
                    </a:lnTo>
                    <a:lnTo>
                      <a:pt x="1101" y="868"/>
                    </a:lnTo>
                    <a:lnTo>
                      <a:pt x="1107" y="874"/>
                    </a:lnTo>
                    <a:lnTo>
                      <a:pt x="1113" y="874"/>
                    </a:lnTo>
                    <a:lnTo>
                      <a:pt x="1119" y="879"/>
                    </a:lnTo>
                    <a:lnTo>
                      <a:pt x="1125" y="879"/>
                    </a:lnTo>
                    <a:lnTo>
                      <a:pt x="1131" y="885"/>
                    </a:lnTo>
                    <a:lnTo>
                      <a:pt x="1137" y="885"/>
                    </a:lnTo>
                    <a:lnTo>
                      <a:pt x="1143" y="885"/>
                    </a:lnTo>
                    <a:lnTo>
                      <a:pt x="1149" y="885"/>
                    </a:lnTo>
                    <a:lnTo>
                      <a:pt x="1155" y="891"/>
                    </a:lnTo>
                    <a:lnTo>
                      <a:pt x="1161" y="891"/>
                    </a:lnTo>
                    <a:lnTo>
                      <a:pt x="1167" y="891"/>
                    </a:lnTo>
                    <a:lnTo>
                      <a:pt x="1173" y="891"/>
                    </a:lnTo>
                    <a:lnTo>
                      <a:pt x="1179" y="891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55" name="Group 215"/>
              <p:cNvGrpSpPr>
                <a:grpSpLocks/>
              </p:cNvGrpSpPr>
              <p:nvPr/>
            </p:nvGrpSpPr>
            <p:grpSpPr bwMode="auto">
              <a:xfrm>
                <a:off x="401" y="743"/>
                <a:ext cx="524" cy="357"/>
                <a:chOff x="401" y="743"/>
                <a:chExt cx="524" cy="357"/>
              </a:xfrm>
            </p:grpSpPr>
            <p:sp>
              <p:nvSpPr>
                <p:cNvPr id="15456" name="Line 216"/>
                <p:cNvSpPr>
                  <a:spLocks noChangeShapeType="1"/>
                </p:cNvSpPr>
                <p:nvPr/>
              </p:nvSpPr>
              <p:spPr bwMode="auto">
                <a:xfrm>
                  <a:off x="430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7" name="Line 217"/>
                <p:cNvSpPr>
                  <a:spLocks noChangeShapeType="1"/>
                </p:cNvSpPr>
                <p:nvPr/>
              </p:nvSpPr>
              <p:spPr bwMode="auto">
                <a:xfrm>
                  <a:off x="475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8" name="Line 218"/>
                <p:cNvSpPr>
                  <a:spLocks noChangeShapeType="1"/>
                </p:cNvSpPr>
                <p:nvPr/>
              </p:nvSpPr>
              <p:spPr bwMode="auto">
                <a:xfrm>
                  <a:off x="523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9" name="Line 219"/>
                <p:cNvSpPr>
                  <a:spLocks noChangeShapeType="1"/>
                </p:cNvSpPr>
                <p:nvPr/>
              </p:nvSpPr>
              <p:spPr bwMode="auto">
                <a:xfrm>
                  <a:off x="571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0" name="Line 220"/>
                <p:cNvSpPr>
                  <a:spLocks noChangeShapeType="1"/>
                </p:cNvSpPr>
                <p:nvPr/>
              </p:nvSpPr>
              <p:spPr bwMode="auto">
                <a:xfrm>
                  <a:off x="618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1" name="Line 221"/>
                <p:cNvSpPr>
                  <a:spLocks noChangeShapeType="1"/>
                </p:cNvSpPr>
                <p:nvPr/>
              </p:nvSpPr>
              <p:spPr bwMode="auto">
                <a:xfrm>
                  <a:off x="666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2" name="Line 222"/>
                <p:cNvSpPr>
                  <a:spLocks noChangeShapeType="1"/>
                </p:cNvSpPr>
                <p:nvPr/>
              </p:nvSpPr>
              <p:spPr bwMode="auto">
                <a:xfrm>
                  <a:off x="711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3" name="Line 223"/>
                <p:cNvSpPr>
                  <a:spLocks noChangeShapeType="1"/>
                </p:cNvSpPr>
                <p:nvPr/>
              </p:nvSpPr>
              <p:spPr bwMode="auto">
                <a:xfrm>
                  <a:off x="759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4" name="Line 224"/>
                <p:cNvSpPr>
                  <a:spLocks noChangeShapeType="1"/>
                </p:cNvSpPr>
                <p:nvPr/>
              </p:nvSpPr>
              <p:spPr bwMode="auto">
                <a:xfrm>
                  <a:off x="807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5" name="Line 225"/>
                <p:cNvSpPr>
                  <a:spLocks noChangeShapeType="1"/>
                </p:cNvSpPr>
                <p:nvPr/>
              </p:nvSpPr>
              <p:spPr bwMode="auto">
                <a:xfrm>
                  <a:off x="855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6" name="Line 226"/>
                <p:cNvSpPr>
                  <a:spLocks noChangeShapeType="1"/>
                </p:cNvSpPr>
                <p:nvPr/>
              </p:nvSpPr>
              <p:spPr bwMode="auto">
                <a:xfrm>
                  <a:off x="902" y="743"/>
                  <a:ext cx="0" cy="35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67" name="Line 227"/>
                <p:cNvSpPr>
                  <a:spLocks noChangeShapeType="1"/>
                </p:cNvSpPr>
                <p:nvPr/>
              </p:nvSpPr>
              <p:spPr bwMode="auto">
                <a:xfrm>
                  <a:off x="401" y="925"/>
                  <a:ext cx="52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08" name="Group 228"/>
            <p:cNvGrpSpPr>
              <a:grpSpLocks/>
            </p:cNvGrpSpPr>
            <p:nvPr/>
          </p:nvGrpSpPr>
          <p:grpSpPr bwMode="auto">
            <a:xfrm>
              <a:off x="4816" y="1905"/>
              <a:ext cx="524" cy="360"/>
              <a:chOff x="2604" y="2082"/>
              <a:chExt cx="524" cy="360"/>
            </a:xfrm>
          </p:grpSpPr>
          <p:sp>
            <p:nvSpPr>
              <p:cNvPr id="15440" name="Freeform 229"/>
              <p:cNvSpPr>
                <a:spLocks/>
              </p:cNvSpPr>
              <p:nvPr/>
            </p:nvSpPr>
            <p:spPr bwMode="auto">
              <a:xfrm>
                <a:off x="2655" y="2082"/>
                <a:ext cx="470" cy="354"/>
              </a:xfrm>
              <a:custGeom>
                <a:avLst/>
                <a:gdLst>
                  <a:gd name="T0" fmla="*/ 3 w 1176"/>
                  <a:gd name="T1" fmla="*/ 1 h 886"/>
                  <a:gd name="T2" fmla="*/ 7 w 1176"/>
                  <a:gd name="T3" fmla="*/ 4 h 886"/>
                  <a:gd name="T4" fmla="*/ 12 w 1176"/>
                  <a:gd name="T5" fmla="*/ 6 h 886"/>
                  <a:gd name="T6" fmla="*/ 15 w 1176"/>
                  <a:gd name="T7" fmla="*/ 10 h 886"/>
                  <a:gd name="T8" fmla="*/ 19 w 1176"/>
                  <a:gd name="T9" fmla="*/ 13 h 886"/>
                  <a:gd name="T10" fmla="*/ 22 w 1176"/>
                  <a:gd name="T11" fmla="*/ 17 h 886"/>
                  <a:gd name="T12" fmla="*/ 26 w 1176"/>
                  <a:gd name="T13" fmla="*/ 22 h 886"/>
                  <a:gd name="T14" fmla="*/ 30 w 1176"/>
                  <a:gd name="T15" fmla="*/ 26 h 886"/>
                  <a:gd name="T16" fmla="*/ 32 w 1176"/>
                  <a:gd name="T17" fmla="*/ 31 h 886"/>
                  <a:gd name="T18" fmla="*/ 36 w 1176"/>
                  <a:gd name="T19" fmla="*/ 37 h 886"/>
                  <a:gd name="T20" fmla="*/ 40 w 1176"/>
                  <a:gd name="T21" fmla="*/ 43 h 886"/>
                  <a:gd name="T22" fmla="*/ 43 w 1176"/>
                  <a:gd name="T23" fmla="*/ 48 h 886"/>
                  <a:gd name="T24" fmla="*/ 47 w 1176"/>
                  <a:gd name="T25" fmla="*/ 54 h 886"/>
                  <a:gd name="T26" fmla="*/ 50 w 1176"/>
                  <a:gd name="T27" fmla="*/ 61 h 886"/>
                  <a:gd name="T28" fmla="*/ 53 w 1176"/>
                  <a:gd name="T29" fmla="*/ 66 h 886"/>
                  <a:gd name="T30" fmla="*/ 57 w 1176"/>
                  <a:gd name="T31" fmla="*/ 73 h 886"/>
                  <a:gd name="T32" fmla="*/ 61 w 1176"/>
                  <a:gd name="T33" fmla="*/ 79 h 886"/>
                  <a:gd name="T34" fmla="*/ 64 w 1176"/>
                  <a:gd name="T35" fmla="*/ 86 h 886"/>
                  <a:gd name="T36" fmla="*/ 68 w 1176"/>
                  <a:gd name="T37" fmla="*/ 91 h 886"/>
                  <a:gd name="T38" fmla="*/ 72 w 1176"/>
                  <a:gd name="T39" fmla="*/ 97 h 886"/>
                  <a:gd name="T40" fmla="*/ 74 w 1176"/>
                  <a:gd name="T41" fmla="*/ 103 h 886"/>
                  <a:gd name="T42" fmla="*/ 78 w 1176"/>
                  <a:gd name="T43" fmla="*/ 108 h 886"/>
                  <a:gd name="T44" fmla="*/ 82 w 1176"/>
                  <a:gd name="T45" fmla="*/ 113 h 886"/>
                  <a:gd name="T46" fmla="*/ 85 w 1176"/>
                  <a:gd name="T47" fmla="*/ 117 h 886"/>
                  <a:gd name="T48" fmla="*/ 89 w 1176"/>
                  <a:gd name="T49" fmla="*/ 122 h 886"/>
                  <a:gd name="T50" fmla="*/ 94 w 1176"/>
                  <a:gd name="T51" fmla="*/ 127 h 886"/>
                  <a:gd name="T52" fmla="*/ 96 w 1176"/>
                  <a:gd name="T53" fmla="*/ 131 h 886"/>
                  <a:gd name="T54" fmla="*/ 100 w 1176"/>
                  <a:gd name="T55" fmla="*/ 134 h 886"/>
                  <a:gd name="T56" fmla="*/ 104 w 1176"/>
                  <a:gd name="T57" fmla="*/ 137 h 886"/>
                  <a:gd name="T58" fmla="*/ 109 w 1176"/>
                  <a:gd name="T59" fmla="*/ 139 h 886"/>
                  <a:gd name="T60" fmla="*/ 112 w 1176"/>
                  <a:gd name="T61" fmla="*/ 140 h 886"/>
                  <a:gd name="T62" fmla="*/ 116 w 1176"/>
                  <a:gd name="T63" fmla="*/ 141 h 886"/>
                  <a:gd name="T64" fmla="*/ 121 w 1176"/>
                  <a:gd name="T65" fmla="*/ 141 h 886"/>
                  <a:gd name="T66" fmla="*/ 126 w 1176"/>
                  <a:gd name="T67" fmla="*/ 140 h 886"/>
                  <a:gd name="T68" fmla="*/ 129 w 1176"/>
                  <a:gd name="T69" fmla="*/ 139 h 886"/>
                  <a:gd name="T70" fmla="*/ 133 w 1176"/>
                  <a:gd name="T71" fmla="*/ 137 h 886"/>
                  <a:gd name="T72" fmla="*/ 138 w 1176"/>
                  <a:gd name="T73" fmla="*/ 133 h 886"/>
                  <a:gd name="T74" fmla="*/ 142 w 1176"/>
                  <a:gd name="T75" fmla="*/ 130 h 886"/>
                  <a:gd name="T76" fmla="*/ 145 w 1176"/>
                  <a:gd name="T77" fmla="*/ 126 h 886"/>
                  <a:gd name="T78" fmla="*/ 149 w 1176"/>
                  <a:gd name="T79" fmla="*/ 122 h 886"/>
                  <a:gd name="T80" fmla="*/ 152 w 1176"/>
                  <a:gd name="T81" fmla="*/ 117 h 886"/>
                  <a:gd name="T82" fmla="*/ 156 w 1176"/>
                  <a:gd name="T83" fmla="*/ 113 h 886"/>
                  <a:gd name="T84" fmla="*/ 159 w 1176"/>
                  <a:gd name="T85" fmla="*/ 108 h 886"/>
                  <a:gd name="T86" fmla="*/ 163 w 1176"/>
                  <a:gd name="T87" fmla="*/ 103 h 886"/>
                  <a:gd name="T88" fmla="*/ 167 w 1176"/>
                  <a:gd name="T89" fmla="*/ 97 h 886"/>
                  <a:gd name="T90" fmla="*/ 169 w 1176"/>
                  <a:gd name="T91" fmla="*/ 91 h 886"/>
                  <a:gd name="T92" fmla="*/ 173 w 1176"/>
                  <a:gd name="T93" fmla="*/ 86 h 886"/>
                  <a:gd name="T94" fmla="*/ 177 w 1176"/>
                  <a:gd name="T95" fmla="*/ 79 h 886"/>
                  <a:gd name="T96" fmla="*/ 180 w 1176"/>
                  <a:gd name="T97" fmla="*/ 73 h 886"/>
                  <a:gd name="T98" fmla="*/ 184 w 1176"/>
                  <a:gd name="T99" fmla="*/ 66 h 886"/>
                  <a:gd name="T100" fmla="*/ 188 w 1176"/>
                  <a:gd name="T101" fmla="*/ 61 h 8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76"/>
                  <a:gd name="T154" fmla="*/ 0 h 886"/>
                  <a:gd name="T155" fmla="*/ 1176 w 1176"/>
                  <a:gd name="T156" fmla="*/ 886 h 8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76" h="88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8" y="24"/>
                    </a:lnTo>
                    <a:lnTo>
                      <a:pt x="54" y="24"/>
                    </a:lnTo>
                    <a:lnTo>
                      <a:pt x="60" y="30"/>
                    </a:lnTo>
                    <a:lnTo>
                      <a:pt x="66" y="35"/>
                    </a:lnTo>
                    <a:lnTo>
                      <a:pt x="72" y="41"/>
                    </a:lnTo>
                    <a:lnTo>
                      <a:pt x="78" y="47"/>
                    </a:lnTo>
                    <a:lnTo>
                      <a:pt x="84" y="47"/>
                    </a:lnTo>
                    <a:lnTo>
                      <a:pt x="90" y="53"/>
                    </a:lnTo>
                    <a:lnTo>
                      <a:pt x="90" y="59"/>
                    </a:lnTo>
                    <a:lnTo>
                      <a:pt x="96" y="59"/>
                    </a:lnTo>
                    <a:lnTo>
                      <a:pt x="102" y="65"/>
                    </a:lnTo>
                    <a:lnTo>
                      <a:pt x="108" y="71"/>
                    </a:lnTo>
                    <a:lnTo>
                      <a:pt x="108" y="77"/>
                    </a:lnTo>
                    <a:lnTo>
                      <a:pt x="114" y="77"/>
                    </a:lnTo>
                    <a:lnTo>
                      <a:pt x="120" y="83"/>
                    </a:lnTo>
                    <a:lnTo>
                      <a:pt x="125" y="89"/>
                    </a:lnTo>
                    <a:lnTo>
                      <a:pt x="125" y="95"/>
                    </a:lnTo>
                    <a:lnTo>
                      <a:pt x="131" y="101"/>
                    </a:lnTo>
                    <a:lnTo>
                      <a:pt x="137" y="101"/>
                    </a:lnTo>
                    <a:lnTo>
                      <a:pt x="137" y="107"/>
                    </a:lnTo>
                    <a:lnTo>
                      <a:pt x="143" y="113"/>
                    </a:lnTo>
                    <a:lnTo>
                      <a:pt x="149" y="119"/>
                    </a:lnTo>
                    <a:lnTo>
                      <a:pt x="155" y="125"/>
                    </a:lnTo>
                    <a:lnTo>
                      <a:pt x="155" y="131"/>
                    </a:lnTo>
                    <a:lnTo>
                      <a:pt x="161" y="136"/>
                    </a:lnTo>
                    <a:lnTo>
                      <a:pt x="167" y="142"/>
                    </a:lnTo>
                    <a:lnTo>
                      <a:pt x="173" y="148"/>
                    </a:lnTo>
                    <a:lnTo>
                      <a:pt x="173" y="154"/>
                    </a:lnTo>
                    <a:lnTo>
                      <a:pt x="179" y="160"/>
                    </a:lnTo>
                    <a:lnTo>
                      <a:pt x="185" y="166"/>
                    </a:lnTo>
                    <a:lnTo>
                      <a:pt x="191" y="172"/>
                    </a:lnTo>
                    <a:lnTo>
                      <a:pt x="191" y="178"/>
                    </a:lnTo>
                    <a:lnTo>
                      <a:pt x="197" y="184"/>
                    </a:lnTo>
                    <a:lnTo>
                      <a:pt x="203" y="190"/>
                    </a:lnTo>
                    <a:lnTo>
                      <a:pt x="203" y="196"/>
                    </a:lnTo>
                    <a:lnTo>
                      <a:pt x="209" y="202"/>
                    </a:lnTo>
                    <a:lnTo>
                      <a:pt x="215" y="208"/>
                    </a:lnTo>
                    <a:lnTo>
                      <a:pt x="221" y="214"/>
                    </a:lnTo>
                    <a:lnTo>
                      <a:pt x="221" y="226"/>
                    </a:lnTo>
                    <a:lnTo>
                      <a:pt x="227" y="232"/>
                    </a:lnTo>
                    <a:lnTo>
                      <a:pt x="233" y="238"/>
                    </a:lnTo>
                    <a:lnTo>
                      <a:pt x="239" y="243"/>
                    </a:lnTo>
                    <a:lnTo>
                      <a:pt x="239" y="249"/>
                    </a:lnTo>
                    <a:lnTo>
                      <a:pt x="245" y="255"/>
                    </a:lnTo>
                    <a:lnTo>
                      <a:pt x="251" y="267"/>
                    </a:lnTo>
                    <a:lnTo>
                      <a:pt x="257" y="273"/>
                    </a:lnTo>
                    <a:lnTo>
                      <a:pt x="257" y="279"/>
                    </a:lnTo>
                    <a:lnTo>
                      <a:pt x="263" y="285"/>
                    </a:lnTo>
                    <a:lnTo>
                      <a:pt x="269" y="297"/>
                    </a:lnTo>
                    <a:lnTo>
                      <a:pt x="269" y="303"/>
                    </a:lnTo>
                    <a:lnTo>
                      <a:pt x="275" y="309"/>
                    </a:lnTo>
                    <a:lnTo>
                      <a:pt x="280" y="315"/>
                    </a:lnTo>
                    <a:lnTo>
                      <a:pt x="286" y="327"/>
                    </a:lnTo>
                    <a:lnTo>
                      <a:pt x="286" y="333"/>
                    </a:lnTo>
                    <a:lnTo>
                      <a:pt x="292" y="339"/>
                    </a:lnTo>
                    <a:lnTo>
                      <a:pt x="298" y="345"/>
                    </a:lnTo>
                    <a:lnTo>
                      <a:pt x="304" y="356"/>
                    </a:lnTo>
                    <a:lnTo>
                      <a:pt x="304" y="362"/>
                    </a:lnTo>
                    <a:lnTo>
                      <a:pt x="310" y="368"/>
                    </a:lnTo>
                    <a:lnTo>
                      <a:pt x="316" y="380"/>
                    </a:lnTo>
                    <a:lnTo>
                      <a:pt x="322" y="386"/>
                    </a:lnTo>
                    <a:lnTo>
                      <a:pt x="322" y="392"/>
                    </a:lnTo>
                    <a:lnTo>
                      <a:pt x="328" y="398"/>
                    </a:lnTo>
                    <a:lnTo>
                      <a:pt x="334" y="410"/>
                    </a:lnTo>
                    <a:lnTo>
                      <a:pt x="334" y="416"/>
                    </a:lnTo>
                    <a:lnTo>
                      <a:pt x="340" y="422"/>
                    </a:lnTo>
                    <a:lnTo>
                      <a:pt x="346" y="434"/>
                    </a:lnTo>
                    <a:lnTo>
                      <a:pt x="352" y="440"/>
                    </a:lnTo>
                    <a:lnTo>
                      <a:pt x="352" y="446"/>
                    </a:lnTo>
                    <a:lnTo>
                      <a:pt x="358" y="457"/>
                    </a:lnTo>
                    <a:lnTo>
                      <a:pt x="364" y="463"/>
                    </a:lnTo>
                    <a:lnTo>
                      <a:pt x="370" y="469"/>
                    </a:lnTo>
                    <a:lnTo>
                      <a:pt x="370" y="481"/>
                    </a:lnTo>
                    <a:lnTo>
                      <a:pt x="376" y="487"/>
                    </a:lnTo>
                    <a:lnTo>
                      <a:pt x="382" y="493"/>
                    </a:lnTo>
                    <a:lnTo>
                      <a:pt x="388" y="499"/>
                    </a:lnTo>
                    <a:lnTo>
                      <a:pt x="388" y="511"/>
                    </a:lnTo>
                    <a:lnTo>
                      <a:pt x="394" y="517"/>
                    </a:lnTo>
                    <a:lnTo>
                      <a:pt x="400" y="523"/>
                    </a:lnTo>
                    <a:lnTo>
                      <a:pt x="400" y="535"/>
                    </a:lnTo>
                    <a:lnTo>
                      <a:pt x="406" y="541"/>
                    </a:lnTo>
                    <a:lnTo>
                      <a:pt x="412" y="547"/>
                    </a:lnTo>
                    <a:lnTo>
                      <a:pt x="418" y="553"/>
                    </a:lnTo>
                    <a:lnTo>
                      <a:pt x="418" y="564"/>
                    </a:lnTo>
                    <a:lnTo>
                      <a:pt x="424" y="570"/>
                    </a:lnTo>
                    <a:lnTo>
                      <a:pt x="430" y="576"/>
                    </a:lnTo>
                    <a:lnTo>
                      <a:pt x="436" y="582"/>
                    </a:lnTo>
                    <a:lnTo>
                      <a:pt x="436" y="594"/>
                    </a:lnTo>
                    <a:lnTo>
                      <a:pt x="441" y="600"/>
                    </a:lnTo>
                    <a:lnTo>
                      <a:pt x="447" y="606"/>
                    </a:lnTo>
                    <a:lnTo>
                      <a:pt x="453" y="612"/>
                    </a:lnTo>
                    <a:lnTo>
                      <a:pt x="453" y="624"/>
                    </a:lnTo>
                    <a:lnTo>
                      <a:pt x="459" y="630"/>
                    </a:lnTo>
                    <a:lnTo>
                      <a:pt x="465" y="636"/>
                    </a:lnTo>
                    <a:lnTo>
                      <a:pt x="465" y="642"/>
                    </a:lnTo>
                    <a:lnTo>
                      <a:pt x="471" y="648"/>
                    </a:lnTo>
                    <a:lnTo>
                      <a:pt x="477" y="654"/>
                    </a:lnTo>
                    <a:lnTo>
                      <a:pt x="483" y="665"/>
                    </a:lnTo>
                    <a:lnTo>
                      <a:pt x="483" y="671"/>
                    </a:lnTo>
                    <a:lnTo>
                      <a:pt x="489" y="677"/>
                    </a:lnTo>
                    <a:lnTo>
                      <a:pt x="495" y="683"/>
                    </a:lnTo>
                    <a:lnTo>
                      <a:pt x="501" y="689"/>
                    </a:lnTo>
                    <a:lnTo>
                      <a:pt x="501" y="695"/>
                    </a:lnTo>
                    <a:lnTo>
                      <a:pt x="507" y="701"/>
                    </a:lnTo>
                    <a:lnTo>
                      <a:pt x="513" y="707"/>
                    </a:lnTo>
                    <a:lnTo>
                      <a:pt x="519" y="713"/>
                    </a:lnTo>
                    <a:lnTo>
                      <a:pt x="519" y="719"/>
                    </a:lnTo>
                    <a:lnTo>
                      <a:pt x="525" y="725"/>
                    </a:lnTo>
                    <a:lnTo>
                      <a:pt x="531" y="731"/>
                    </a:lnTo>
                    <a:lnTo>
                      <a:pt x="531" y="737"/>
                    </a:lnTo>
                    <a:lnTo>
                      <a:pt x="537" y="743"/>
                    </a:lnTo>
                    <a:lnTo>
                      <a:pt x="543" y="749"/>
                    </a:lnTo>
                    <a:lnTo>
                      <a:pt x="549" y="755"/>
                    </a:lnTo>
                    <a:lnTo>
                      <a:pt x="549" y="761"/>
                    </a:lnTo>
                    <a:lnTo>
                      <a:pt x="555" y="766"/>
                    </a:lnTo>
                    <a:lnTo>
                      <a:pt x="561" y="772"/>
                    </a:lnTo>
                    <a:lnTo>
                      <a:pt x="567" y="778"/>
                    </a:lnTo>
                    <a:lnTo>
                      <a:pt x="573" y="784"/>
                    </a:lnTo>
                    <a:lnTo>
                      <a:pt x="579" y="790"/>
                    </a:lnTo>
                    <a:lnTo>
                      <a:pt x="585" y="796"/>
                    </a:lnTo>
                    <a:lnTo>
                      <a:pt x="585" y="802"/>
                    </a:lnTo>
                    <a:lnTo>
                      <a:pt x="591" y="802"/>
                    </a:lnTo>
                    <a:lnTo>
                      <a:pt x="596" y="808"/>
                    </a:lnTo>
                    <a:lnTo>
                      <a:pt x="596" y="814"/>
                    </a:lnTo>
                    <a:lnTo>
                      <a:pt x="602" y="820"/>
                    </a:lnTo>
                    <a:lnTo>
                      <a:pt x="608" y="820"/>
                    </a:lnTo>
                    <a:lnTo>
                      <a:pt x="614" y="826"/>
                    </a:lnTo>
                    <a:lnTo>
                      <a:pt x="614" y="832"/>
                    </a:lnTo>
                    <a:lnTo>
                      <a:pt x="620" y="832"/>
                    </a:lnTo>
                    <a:lnTo>
                      <a:pt x="626" y="838"/>
                    </a:lnTo>
                    <a:lnTo>
                      <a:pt x="632" y="838"/>
                    </a:lnTo>
                    <a:lnTo>
                      <a:pt x="632" y="844"/>
                    </a:lnTo>
                    <a:lnTo>
                      <a:pt x="638" y="850"/>
                    </a:lnTo>
                    <a:lnTo>
                      <a:pt x="644" y="850"/>
                    </a:lnTo>
                    <a:lnTo>
                      <a:pt x="650" y="856"/>
                    </a:lnTo>
                    <a:lnTo>
                      <a:pt x="656" y="856"/>
                    </a:lnTo>
                    <a:lnTo>
                      <a:pt x="662" y="862"/>
                    </a:lnTo>
                    <a:lnTo>
                      <a:pt x="668" y="868"/>
                    </a:lnTo>
                    <a:lnTo>
                      <a:pt x="674" y="868"/>
                    </a:lnTo>
                    <a:lnTo>
                      <a:pt x="680" y="868"/>
                    </a:lnTo>
                    <a:lnTo>
                      <a:pt x="680" y="873"/>
                    </a:lnTo>
                    <a:lnTo>
                      <a:pt x="686" y="873"/>
                    </a:lnTo>
                    <a:lnTo>
                      <a:pt x="692" y="873"/>
                    </a:lnTo>
                    <a:lnTo>
                      <a:pt x="698" y="879"/>
                    </a:lnTo>
                    <a:lnTo>
                      <a:pt x="704" y="879"/>
                    </a:lnTo>
                    <a:lnTo>
                      <a:pt x="710" y="879"/>
                    </a:lnTo>
                    <a:lnTo>
                      <a:pt x="716" y="879"/>
                    </a:lnTo>
                    <a:lnTo>
                      <a:pt x="716" y="885"/>
                    </a:lnTo>
                    <a:lnTo>
                      <a:pt x="722" y="885"/>
                    </a:lnTo>
                    <a:lnTo>
                      <a:pt x="728" y="885"/>
                    </a:lnTo>
                    <a:lnTo>
                      <a:pt x="734" y="885"/>
                    </a:lnTo>
                    <a:lnTo>
                      <a:pt x="740" y="885"/>
                    </a:lnTo>
                    <a:lnTo>
                      <a:pt x="746" y="885"/>
                    </a:lnTo>
                    <a:lnTo>
                      <a:pt x="751" y="885"/>
                    </a:lnTo>
                    <a:lnTo>
                      <a:pt x="757" y="885"/>
                    </a:lnTo>
                    <a:lnTo>
                      <a:pt x="763" y="885"/>
                    </a:lnTo>
                    <a:lnTo>
                      <a:pt x="769" y="885"/>
                    </a:lnTo>
                    <a:lnTo>
                      <a:pt x="775" y="879"/>
                    </a:lnTo>
                    <a:lnTo>
                      <a:pt x="781" y="879"/>
                    </a:lnTo>
                    <a:lnTo>
                      <a:pt x="787" y="879"/>
                    </a:lnTo>
                    <a:lnTo>
                      <a:pt x="793" y="879"/>
                    </a:lnTo>
                    <a:lnTo>
                      <a:pt x="793" y="873"/>
                    </a:lnTo>
                    <a:lnTo>
                      <a:pt x="799" y="873"/>
                    </a:lnTo>
                    <a:lnTo>
                      <a:pt x="805" y="873"/>
                    </a:lnTo>
                    <a:lnTo>
                      <a:pt x="811" y="868"/>
                    </a:lnTo>
                    <a:lnTo>
                      <a:pt x="817" y="868"/>
                    </a:lnTo>
                    <a:lnTo>
                      <a:pt x="823" y="862"/>
                    </a:lnTo>
                    <a:lnTo>
                      <a:pt x="829" y="862"/>
                    </a:lnTo>
                    <a:lnTo>
                      <a:pt x="829" y="856"/>
                    </a:lnTo>
                    <a:lnTo>
                      <a:pt x="835" y="856"/>
                    </a:lnTo>
                    <a:lnTo>
                      <a:pt x="841" y="856"/>
                    </a:lnTo>
                    <a:lnTo>
                      <a:pt x="847" y="850"/>
                    </a:lnTo>
                    <a:lnTo>
                      <a:pt x="853" y="844"/>
                    </a:lnTo>
                    <a:lnTo>
                      <a:pt x="859" y="838"/>
                    </a:lnTo>
                    <a:lnTo>
                      <a:pt x="865" y="832"/>
                    </a:lnTo>
                    <a:lnTo>
                      <a:pt x="871" y="832"/>
                    </a:lnTo>
                    <a:lnTo>
                      <a:pt x="877" y="826"/>
                    </a:lnTo>
                    <a:lnTo>
                      <a:pt x="877" y="820"/>
                    </a:lnTo>
                    <a:lnTo>
                      <a:pt x="883" y="820"/>
                    </a:lnTo>
                    <a:lnTo>
                      <a:pt x="889" y="814"/>
                    </a:lnTo>
                    <a:lnTo>
                      <a:pt x="895" y="808"/>
                    </a:lnTo>
                    <a:lnTo>
                      <a:pt x="895" y="802"/>
                    </a:lnTo>
                    <a:lnTo>
                      <a:pt x="901" y="802"/>
                    </a:lnTo>
                    <a:lnTo>
                      <a:pt x="906" y="796"/>
                    </a:lnTo>
                    <a:lnTo>
                      <a:pt x="912" y="790"/>
                    </a:lnTo>
                    <a:lnTo>
                      <a:pt x="912" y="784"/>
                    </a:lnTo>
                    <a:lnTo>
                      <a:pt x="918" y="778"/>
                    </a:lnTo>
                    <a:lnTo>
                      <a:pt x="924" y="778"/>
                    </a:lnTo>
                    <a:lnTo>
                      <a:pt x="924" y="772"/>
                    </a:lnTo>
                    <a:lnTo>
                      <a:pt x="930" y="766"/>
                    </a:lnTo>
                    <a:lnTo>
                      <a:pt x="936" y="761"/>
                    </a:lnTo>
                    <a:lnTo>
                      <a:pt x="942" y="755"/>
                    </a:lnTo>
                    <a:lnTo>
                      <a:pt x="942" y="749"/>
                    </a:lnTo>
                    <a:lnTo>
                      <a:pt x="948" y="743"/>
                    </a:lnTo>
                    <a:lnTo>
                      <a:pt x="954" y="737"/>
                    </a:lnTo>
                    <a:lnTo>
                      <a:pt x="960" y="731"/>
                    </a:lnTo>
                    <a:lnTo>
                      <a:pt x="960" y="725"/>
                    </a:lnTo>
                    <a:lnTo>
                      <a:pt x="966" y="719"/>
                    </a:lnTo>
                    <a:lnTo>
                      <a:pt x="972" y="713"/>
                    </a:lnTo>
                    <a:lnTo>
                      <a:pt x="978" y="707"/>
                    </a:lnTo>
                    <a:lnTo>
                      <a:pt x="978" y="701"/>
                    </a:lnTo>
                    <a:lnTo>
                      <a:pt x="984" y="695"/>
                    </a:lnTo>
                    <a:lnTo>
                      <a:pt x="990" y="689"/>
                    </a:lnTo>
                    <a:lnTo>
                      <a:pt x="990" y="683"/>
                    </a:lnTo>
                    <a:lnTo>
                      <a:pt x="996" y="677"/>
                    </a:lnTo>
                    <a:lnTo>
                      <a:pt x="1002" y="671"/>
                    </a:lnTo>
                    <a:lnTo>
                      <a:pt x="1008" y="665"/>
                    </a:lnTo>
                    <a:lnTo>
                      <a:pt x="1008" y="654"/>
                    </a:lnTo>
                    <a:lnTo>
                      <a:pt x="1014" y="648"/>
                    </a:lnTo>
                    <a:lnTo>
                      <a:pt x="1020" y="642"/>
                    </a:lnTo>
                    <a:lnTo>
                      <a:pt x="1026" y="636"/>
                    </a:lnTo>
                    <a:lnTo>
                      <a:pt x="1026" y="630"/>
                    </a:lnTo>
                    <a:lnTo>
                      <a:pt x="1032" y="624"/>
                    </a:lnTo>
                    <a:lnTo>
                      <a:pt x="1038" y="612"/>
                    </a:lnTo>
                    <a:lnTo>
                      <a:pt x="1044" y="606"/>
                    </a:lnTo>
                    <a:lnTo>
                      <a:pt x="1044" y="600"/>
                    </a:lnTo>
                    <a:lnTo>
                      <a:pt x="1050" y="594"/>
                    </a:lnTo>
                    <a:lnTo>
                      <a:pt x="1056" y="582"/>
                    </a:lnTo>
                    <a:lnTo>
                      <a:pt x="1056" y="576"/>
                    </a:lnTo>
                    <a:lnTo>
                      <a:pt x="1061" y="570"/>
                    </a:lnTo>
                    <a:lnTo>
                      <a:pt x="1067" y="564"/>
                    </a:lnTo>
                    <a:lnTo>
                      <a:pt x="1073" y="553"/>
                    </a:lnTo>
                    <a:lnTo>
                      <a:pt x="1073" y="547"/>
                    </a:lnTo>
                    <a:lnTo>
                      <a:pt x="1079" y="541"/>
                    </a:lnTo>
                    <a:lnTo>
                      <a:pt x="1085" y="535"/>
                    </a:lnTo>
                    <a:lnTo>
                      <a:pt x="1091" y="523"/>
                    </a:lnTo>
                    <a:lnTo>
                      <a:pt x="1091" y="517"/>
                    </a:lnTo>
                    <a:lnTo>
                      <a:pt x="1097" y="511"/>
                    </a:lnTo>
                    <a:lnTo>
                      <a:pt x="1103" y="499"/>
                    </a:lnTo>
                    <a:lnTo>
                      <a:pt x="1109" y="493"/>
                    </a:lnTo>
                    <a:lnTo>
                      <a:pt x="1109" y="487"/>
                    </a:lnTo>
                    <a:lnTo>
                      <a:pt x="1115" y="481"/>
                    </a:lnTo>
                    <a:lnTo>
                      <a:pt x="1121" y="469"/>
                    </a:lnTo>
                    <a:lnTo>
                      <a:pt x="1121" y="463"/>
                    </a:lnTo>
                    <a:lnTo>
                      <a:pt x="1127" y="457"/>
                    </a:lnTo>
                    <a:lnTo>
                      <a:pt x="1133" y="446"/>
                    </a:lnTo>
                    <a:lnTo>
                      <a:pt x="1139" y="440"/>
                    </a:lnTo>
                    <a:lnTo>
                      <a:pt x="1139" y="434"/>
                    </a:lnTo>
                    <a:lnTo>
                      <a:pt x="1145" y="422"/>
                    </a:lnTo>
                    <a:lnTo>
                      <a:pt x="1151" y="416"/>
                    </a:lnTo>
                    <a:lnTo>
                      <a:pt x="1157" y="410"/>
                    </a:lnTo>
                    <a:lnTo>
                      <a:pt x="1157" y="398"/>
                    </a:lnTo>
                    <a:lnTo>
                      <a:pt x="1163" y="392"/>
                    </a:lnTo>
                    <a:lnTo>
                      <a:pt x="1169" y="386"/>
                    </a:lnTo>
                    <a:lnTo>
                      <a:pt x="1175" y="380"/>
                    </a:lnTo>
                    <a:lnTo>
                      <a:pt x="1175" y="36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41" name="Group 230"/>
              <p:cNvGrpSpPr>
                <a:grpSpLocks/>
              </p:cNvGrpSpPr>
              <p:nvPr/>
            </p:nvGrpSpPr>
            <p:grpSpPr bwMode="auto">
              <a:xfrm>
                <a:off x="2604" y="2086"/>
                <a:ext cx="524" cy="356"/>
                <a:chOff x="1063" y="1807"/>
                <a:chExt cx="1309" cy="891"/>
              </a:xfrm>
            </p:grpSpPr>
            <p:sp>
              <p:nvSpPr>
                <p:cNvPr id="15442" name="Line 231"/>
                <p:cNvSpPr>
                  <a:spLocks noChangeShapeType="1"/>
                </p:cNvSpPr>
                <p:nvPr/>
              </p:nvSpPr>
              <p:spPr bwMode="auto">
                <a:xfrm>
                  <a:off x="1136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3" name="Line 232"/>
                <p:cNvSpPr>
                  <a:spLocks noChangeShapeType="1"/>
                </p:cNvSpPr>
                <p:nvPr/>
              </p:nvSpPr>
              <p:spPr bwMode="auto">
                <a:xfrm>
                  <a:off x="1249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4" name="Line 233"/>
                <p:cNvSpPr>
                  <a:spLocks noChangeShapeType="1"/>
                </p:cNvSpPr>
                <p:nvPr/>
              </p:nvSpPr>
              <p:spPr bwMode="auto">
                <a:xfrm>
                  <a:off x="1368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5" name="Line 234"/>
                <p:cNvSpPr>
                  <a:spLocks noChangeShapeType="1"/>
                </p:cNvSpPr>
                <p:nvPr/>
              </p:nvSpPr>
              <p:spPr bwMode="auto">
                <a:xfrm>
                  <a:off x="1487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6" name="Line 235"/>
                <p:cNvSpPr>
                  <a:spLocks noChangeShapeType="1"/>
                </p:cNvSpPr>
                <p:nvPr/>
              </p:nvSpPr>
              <p:spPr bwMode="auto">
                <a:xfrm>
                  <a:off x="1606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7" name="Line 236"/>
                <p:cNvSpPr>
                  <a:spLocks noChangeShapeType="1"/>
                </p:cNvSpPr>
                <p:nvPr/>
              </p:nvSpPr>
              <p:spPr bwMode="auto">
                <a:xfrm>
                  <a:off x="1725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8" name="Line 237"/>
                <p:cNvSpPr>
                  <a:spLocks noChangeShapeType="1"/>
                </p:cNvSpPr>
                <p:nvPr/>
              </p:nvSpPr>
              <p:spPr bwMode="auto">
                <a:xfrm>
                  <a:off x="1838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49" name="Line 238"/>
                <p:cNvSpPr>
                  <a:spLocks noChangeShapeType="1"/>
                </p:cNvSpPr>
                <p:nvPr/>
              </p:nvSpPr>
              <p:spPr bwMode="auto">
                <a:xfrm>
                  <a:off x="1958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0" name="Line 239"/>
                <p:cNvSpPr>
                  <a:spLocks noChangeShapeType="1"/>
                </p:cNvSpPr>
                <p:nvPr/>
              </p:nvSpPr>
              <p:spPr bwMode="auto">
                <a:xfrm>
                  <a:off x="2077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1" name="Line 240"/>
                <p:cNvSpPr>
                  <a:spLocks noChangeShapeType="1"/>
                </p:cNvSpPr>
                <p:nvPr/>
              </p:nvSpPr>
              <p:spPr bwMode="auto">
                <a:xfrm>
                  <a:off x="2196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2" name="Line 241"/>
                <p:cNvSpPr>
                  <a:spLocks noChangeShapeType="1"/>
                </p:cNvSpPr>
                <p:nvPr/>
              </p:nvSpPr>
              <p:spPr bwMode="auto">
                <a:xfrm>
                  <a:off x="2315" y="1807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3" name="Line 242"/>
                <p:cNvSpPr>
                  <a:spLocks noChangeShapeType="1"/>
                </p:cNvSpPr>
                <p:nvPr/>
              </p:nvSpPr>
              <p:spPr bwMode="auto">
                <a:xfrm>
                  <a:off x="1063" y="2261"/>
                  <a:ext cx="13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09" name="Group 243"/>
            <p:cNvGrpSpPr>
              <a:grpSpLocks/>
            </p:cNvGrpSpPr>
            <p:nvPr/>
          </p:nvGrpSpPr>
          <p:grpSpPr bwMode="auto">
            <a:xfrm>
              <a:off x="4814" y="2478"/>
              <a:ext cx="524" cy="357"/>
              <a:chOff x="1063" y="2892"/>
              <a:chExt cx="1309" cy="892"/>
            </a:xfrm>
          </p:grpSpPr>
          <p:sp>
            <p:nvSpPr>
              <p:cNvPr id="15426" name="Freeform 244"/>
              <p:cNvSpPr>
                <a:spLocks/>
              </p:cNvSpPr>
              <p:nvPr/>
            </p:nvSpPr>
            <p:spPr bwMode="auto">
              <a:xfrm>
                <a:off x="1141" y="2892"/>
                <a:ext cx="1180" cy="892"/>
              </a:xfrm>
              <a:custGeom>
                <a:avLst/>
                <a:gdLst>
                  <a:gd name="T0" fmla="*/ 17 w 1180"/>
                  <a:gd name="T1" fmla="*/ 30 h 892"/>
                  <a:gd name="T2" fmla="*/ 41 w 1180"/>
                  <a:gd name="T3" fmla="*/ 77 h 892"/>
                  <a:gd name="T4" fmla="*/ 65 w 1180"/>
                  <a:gd name="T5" fmla="*/ 125 h 892"/>
                  <a:gd name="T6" fmla="*/ 89 w 1180"/>
                  <a:gd name="T7" fmla="*/ 172 h 892"/>
                  <a:gd name="T8" fmla="*/ 107 w 1180"/>
                  <a:gd name="T9" fmla="*/ 214 h 892"/>
                  <a:gd name="T10" fmla="*/ 131 w 1180"/>
                  <a:gd name="T11" fmla="*/ 261 h 892"/>
                  <a:gd name="T12" fmla="*/ 154 w 1180"/>
                  <a:gd name="T13" fmla="*/ 303 h 892"/>
                  <a:gd name="T14" fmla="*/ 178 w 1180"/>
                  <a:gd name="T15" fmla="*/ 351 h 892"/>
                  <a:gd name="T16" fmla="*/ 202 w 1180"/>
                  <a:gd name="T17" fmla="*/ 392 h 892"/>
                  <a:gd name="T18" fmla="*/ 226 w 1180"/>
                  <a:gd name="T19" fmla="*/ 434 h 892"/>
                  <a:gd name="T20" fmla="*/ 250 w 1180"/>
                  <a:gd name="T21" fmla="*/ 469 h 892"/>
                  <a:gd name="T22" fmla="*/ 274 w 1180"/>
                  <a:gd name="T23" fmla="*/ 511 h 892"/>
                  <a:gd name="T24" fmla="*/ 297 w 1180"/>
                  <a:gd name="T25" fmla="*/ 547 h 892"/>
                  <a:gd name="T26" fmla="*/ 321 w 1180"/>
                  <a:gd name="T27" fmla="*/ 582 h 892"/>
                  <a:gd name="T28" fmla="*/ 345 w 1180"/>
                  <a:gd name="T29" fmla="*/ 618 h 892"/>
                  <a:gd name="T30" fmla="*/ 369 w 1180"/>
                  <a:gd name="T31" fmla="*/ 654 h 892"/>
                  <a:gd name="T32" fmla="*/ 393 w 1180"/>
                  <a:gd name="T33" fmla="*/ 683 h 892"/>
                  <a:gd name="T34" fmla="*/ 417 w 1180"/>
                  <a:gd name="T35" fmla="*/ 713 h 892"/>
                  <a:gd name="T36" fmla="*/ 440 w 1180"/>
                  <a:gd name="T37" fmla="*/ 737 h 892"/>
                  <a:gd name="T38" fmla="*/ 464 w 1180"/>
                  <a:gd name="T39" fmla="*/ 767 h 892"/>
                  <a:gd name="T40" fmla="*/ 488 w 1180"/>
                  <a:gd name="T41" fmla="*/ 784 h 892"/>
                  <a:gd name="T42" fmla="*/ 512 w 1180"/>
                  <a:gd name="T43" fmla="*/ 808 h 892"/>
                  <a:gd name="T44" fmla="*/ 536 w 1180"/>
                  <a:gd name="T45" fmla="*/ 826 h 892"/>
                  <a:gd name="T46" fmla="*/ 559 w 1180"/>
                  <a:gd name="T47" fmla="*/ 844 h 892"/>
                  <a:gd name="T48" fmla="*/ 583 w 1180"/>
                  <a:gd name="T49" fmla="*/ 856 h 892"/>
                  <a:gd name="T50" fmla="*/ 607 w 1180"/>
                  <a:gd name="T51" fmla="*/ 868 h 892"/>
                  <a:gd name="T52" fmla="*/ 631 w 1180"/>
                  <a:gd name="T53" fmla="*/ 879 h 892"/>
                  <a:gd name="T54" fmla="*/ 655 w 1180"/>
                  <a:gd name="T55" fmla="*/ 885 h 892"/>
                  <a:gd name="T56" fmla="*/ 679 w 1180"/>
                  <a:gd name="T57" fmla="*/ 891 h 892"/>
                  <a:gd name="T58" fmla="*/ 696 w 1180"/>
                  <a:gd name="T59" fmla="*/ 891 h 892"/>
                  <a:gd name="T60" fmla="*/ 720 w 1180"/>
                  <a:gd name="T61" fmla="*/ 891 h 892"/>
                  <a:gd name="T62" fmla="*/ 744 w 1180"/>
                  <a:gd name="T63" fmla="*/ 885 h 892"/>
                  <a:gd name="T64" fmla="*/ 768 w 1180"/>
                  <a:gd name="T65" fmla="*/ 885 h 892"/>
                  <a:gd name="T66" fmla="*/ 792 w 1180"/>
                  <a:gd name="T67" fmla="*/ 874 h 892"/>
                  <a:gd name="T68" fmla="*/ 816 w 1180"/>
                  <a:gd name="T69" fmla="*/ 868 h 892"/>
                  <a:gd name="T70" fmla="*/ 839 w 1180"/>
                  <a:gd name="T71" fmla="*/ 850 h 892"/>
                  <a:gd name="T72" fmla="*/ 863 w 1180"/>
                  <a:gd name="T73" fmla="*/ 838 h 892"/>
                  <a:gd name="T74" fmla="*/ 887 w 1180"/>
                  <a:gd name="T75" fmla="*/ 820 h 892"/>
                  <a:gd name="T76" fmla="*/ 911 w 1180"/>
                  <a:gd name="T77" fmla="*/ 802 h 892"/>
                  <a:gd name="T78" fmla="*/ 935 w 1180"/>
                  <a:gd name="T79" fmla="*/ 778 h 892"/>
                  <a:gd name="T80" fmla="*/ 958 w 1180"/>
                  <a:gd name="T81" fmla="*/ 755 h 892"/>
                  <a:gd name="T82" fmla="*/ 982 w 1180"/>
                  <a:gd name="T83" fmla="*/ 731 h 892"/>
                  <a:gd name="T84" fmla="*/ 1006 w 1180"/>
                  <a:gd name="T85" fmla="*/ 701 h 892"/>
                  <a:gd name="T86" fmla="*/ 1030 w 1180"/>
                  <a:gd name="T87" fmla="*/ 671 h 892"/>
                  <a:gd name="T88" fmla="*/ 1054 w 1180"/>
                  <a:gd name="T89" fmla="*/ 642 h 892"/>
                  <a:gd name="T90" fmla="*/ 1078 w 1180"/>
                  <a:gd name="T91" fmla="*/ 606 h 892"/>
                  <a:gd name="T92" fmla="*/ 1101 w 1180"/>
                  <a:gd name="T93" fmla="*/ 570 h 892"/>
                  <a:gd name="T94" fmla="*/ 1125 w 1180"/>
                  <a:gd name="T95" fmla="*/ 535 h 892"/>
                  <a:gd name="T96" fmla="*/ 1149 w 1180"/>
                  <a:gd name="T97" fmla="*/ 499 h 892"/>
                  <a:gd name="T98" fmla="*/ 1173 w 1180"/>
                  <a:gd name="T99" fmla="*/ 457 h 89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80"/>
                  <a:gd name="T151" fmla="*/ 0 h 892"/>
                  <a:gd name="T152" fmla="*/ 1180 w 1180"/>
                  <a:gd name="T153" fmla="*/ 892 h 89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80" h="892">
                    <a:moveTo>
                      <a:pt x="0" y="0"/>
                    </a:moveTo>
                    <a:lnTo>
                      <a:pt x="6" y="18"/>
                    </a:lnTo>
                    <a:lnTo>
                      <a:pt x="17" y="30"/>
                    </a:lnTo>
                    <a:lnTo>
                      <a:pt x="23" y="47"/>
                    </a:lnTo>
                    <a:lnTo>
                      <a:pt x="29" y="59"/>
                    </a:lnTo>
                    <a:lnTo>
                      <a:pt x="41" y="77"/>
                    </a:lnTo>
                    <a:lnTo>
                      <a:pt x="47" y="95"/>
                    </a:lnTo>
                    <a:lnTo>
                      <a:pt x="53" y="107"/>
                    </a:lnTo>
                    <a:lnTo>
                      <a:pt x="65" y="125"/>
                    </a:lnTo>
                    <a:lnTo>
                      <a:pt x="71" y="137"/>
                    </a:lnTo>
                    <a:lnTo>
                      <a:pt x="77" y="154"/>
                    </a:lnTo>
                    <a:lnTo>
                      <a:pt x="89" y="172"/>
                    </a:lnTo>
                    <a:lnTo>
                      <a:pt x="95" y="184"/>
                    </a:lnTo>
                    <a:lnTo>
                      <a:pt x="101" y="202"/>
                    </a:lnTo>
                    <a:lnTo>
                      <a:pt x="107" y="214"/>
                    </a:lnTo>
                    <a:lnTo>
                      <a:pt x="119" y="232"/>
                    </a:lnTo>
                    <a:lnTo>
                      <a:pt x="125" y="244"/>
                    </a:lnTo>
                    <a:lnTo>
                      <a:pt x="131" y="261"/>
                    </a:lnTo>
                    <a:lnTo>
                      <a:pt x="143" y="273"/>
                    </a:lnTo>
                    <a:lnTo>
                      <a:pt x="149" y="291"/>
                    </a:lnTo>
                    <a:lnTo>
                      <a:pt x="154" y="303"/>
                    </a:lnTo>
                    <a:lnTo>
                      <a:pt x="166" y="321"/>
                    </a:lnTo>
                    <a:lnTo>
                      <a:pt x="172" y="333"/>
                    </a:lnTo>
                    <a:lnTo>
                      <a:pt x="178" y="351"/>
                    </a:lnTo>
                    <a:lnTo>
                      <a:pt x="190" y="362"/>
                    </a:lnTo>
                    <a:lnTo>
                      <a:pt x="196" y="374"/>
                    </a:lnTo>
                    <a:lnTo>
                      <a:pt x="202" y="392"/>
                    </a:lnTo>
                    <a:lnTo>
                      <a:pt x="214" y="404"/>
                    </a:lnTo>
                    <a:lnTo>
                      <a:pt x="220" y="416"/>
                    </a:lnTo>
                    <a:lnTo>
                      <a:pt x="226" y="434"/>
                    </a:lnTo>
                    <a:lnTo>
                      <a:pt x="238" y="446"/>
                    </a:lnTo>
                    <a:lnTo>
                      <a:pt x="244" y="457"/>
                    </a:lnTo>
                    <a:lnTo>
                      <a:pt x="250" y="469"/>
                    </a:lnTo>
                    <a:lnTo>
                      <a:pt x="262" y="487"/>
                    </a:lnTo>
                    <a:lnTo>
                      <a:pt x="268" y="499"/>
                    </a:lnTo>
                    <a:lnTo>
                      <a:pt x="274" y="511"/>
                    </a:lnTo>
                    <a:lnTo>
                      <a:pt x="285" y="523"/>
                    </a:lnTo>
                    <a:lnTo>
                      <a:pt x="291" y="535"/>
                    </a:lnTo>
                    <a:lnTo>
                      <a:pt x="297" y="547"/>
                    </a:lnTo>
                    <a:lnTo>
                      <a:pt x="303" y="559"/>
                    </a:lnTo>
                    <a:lnTo>
                      <a:pt x="315" y="570"/>
                    </a:lnTo>
                    <a:lnTo>
                      <a:pt x="321" y="582"/>
                    </a:lnTo>
                    <a:lnTo>
                      <a:pt x="327" y="594"/>
                    </a:lnTo>
                    <a:lnTo>
                      <a:pt x="339" y="606"/>
                    </a:lnTo>
                    <a:lnTo>
                      <a:pt x="345" y="618"/>
                    </a:lnTo>
                    <a:lnTo>
                      <a:pt x="351" y="630"/>
                    </a:lnTo>
                    <a:lnTo>
                      <a:pt x="363" y="642"/>
                    </a:lnTo>
                    <a:lnTo>
                      <a:pt x="369" y="654"/>
                    </a:lnTo>
                    <a:lnTo>
                      <a:pt x="375" y="660"/>
                    </a:lnTo>
                    <a:lnTo>
                      <a:pt x="387" y="671"/>
                    </a:lnTo>
                    <a:lnTo>
                      <a:pt x="393" y="683"/>
                    </a:lnTo>
                    <a:lnTo>
                      <a:pt x="399" y="695"/>
                    </a:lnTo>
                    <a:lnTo>
                      <a:pt x="411" y="701"/>
                    </a:lnTo>
                    <a:lnTo>
                      <a:pt x="417" y="713"/>
                    </a:lnTo>
                    <a:lnTo>
                      <a:pt x="422" y="719"/>
                    </a:lnTo>
                    <a:lnTo>
                      <a:pt x="434" y="731"/>
                    </a:lnTo>
                    <a:lnTo>
                      <a:pt x="440" y="737"/>
                    </a:lnTo>
                    <a:lnTo>
                      <a:pt x="446" y="749"/>
                    </a:lnTo>
                    <a:lnTo>
                      <a:pt x="458" y="755"/>
                    </a:lnTo>
                    <a:lnTo>
                      <a:pt x="464" y="767"/>
                    </a:lnTo>
                    <a:lnTo>
                      <a:pt x="470" y="772"/>
                    </a:lnTo>
                    <a:lnTo>
                      <a:pt x="482" y="778"/>
                    </a:lnTo>
                    <a:lnTo>
                      <a:pt x="488" y="784"/>
                    </a:lnTo>
                    <a:lnTo>
                      <a:pt x="494" y="796"/>
                    </a:lnTo>
                    <a:lnTo>
                      <a:pt x="500" y="802"/>
                    </a:lnTo>
                    <a:lnTo>
                      <a:pt x="512" y="808"/>
                    </a:lnTo>
                    <a:lnTo>
                      <a:pt x="518" y="814"/>
                    </a:lnTo>
                    <a:lnTo>
                      <a:pt x="524" y="820"/>
                    </a:lnTo>
                    <a:lnTo>
                      <a:pt x="536" y="826"/>
                    </a:lnTo>
                    <a:lnTo>
                      <a:pt x="542" y="832"/>
                    </a:lnTo>
                    <a:lnTo>
                      <a:pt x="548" y="838"/>
                    </a:lnTo>
                    <a:lnTo>
                      <a:pt x="559" y="844"/>
                    </a:lnTo>
                    <a:lnTo>
                      <a:pt x="565" y="850"/>
                    </a:lnTo>
                    <a:lnTo>
                      <a:pt x="571" y="850"/>
                    </a:lnTo>
                    <a:lnTo>
                      <a:pt x="583" y="856"/>
                    </a:lnTo>
                    <a:lnTo>
                      <a:pt x="589" y="862"/>
                    </a:lnTo>
                    <a:lnTo>
                      <a:pt x="595" y="868"/>
                    </a:lnTo>
                    <a:lnTo>
                      <a:pt x="607" y="868"/>
                    </a:lnTo>
                    <a:lnTo>
                      <a:pt x="613" y="874"/>
                    </a:lnTo>
                    <a:lnTo>
                      <a:pt x="619" y="874"/>
                    </a:lnTo>
                    <a:lnTo>
                      <a:pt x="631" y="879"/>
                    </a:lnTo>
                    <a:lnTo>
                      <a:pt x="637" y="879"/>
                    </a:lnTo>
                    <a:lnTo>
                      <a:pt x="643" y="885"/>
                    </a:lnTo>
                    <a:lnTo>
                      <a:pt x="655" y="885"/>
                    </a:lnTo>
                    <a:lnTo>
                      <a:pt x="661" y="885"/>
                    </a:lnTo>
                    <a:lnTo>
                      <a:pt x="667" y="885"/>
                    </a:lnTo>
                    <a:lnTo>
                      <a:pt x="679" y="891"/>
                    </a:lnTo>
                    <a:lnTo>
                      <a:pt x="685" y="891"/>
                    </a:lnTo>
                    <a:lnTo>
                      <a:pt x="690" y="891"/>
                    </a:lnTo>
                    <a:lnTo>
                      <a:pt x="696" y="891"/>
                    </a:lnTo>
                    <a:lnTo>
                      <a:pt x="708" y="891"/>
                    </a:lnTo>
                    <a:lnTo>
                      <a:pt x="714" y="891"/>
                    </a:lnTo>
                    <a:lnTo>
                      <a:pt x="720" y="891"/>
                    </a:lnTo>
                    <a:lnTo>
                      <a:pt x="732" y="891"/>
                    </a:lnTo>
                    <a:lnTo>
                      <a:pt x="738" y="891"/>
                    </a:lnTo>
                    <a:lnTo>
                      <a:pt x="744" y="885"/>
                    </a:lnTo>
                    <a:lnTo>
                      <a:pt x="756" y="885"/>
                    </a:lnTo>
                    <a:lnTo>
                      <a:pt x="762" y="885"/>
                    </a:lnTo>
                    <a:lnTo>
                      <a:pt x="768" y="885"/>
                    </a:lnTo>
                    <a:lnTo>
                      <a:pt x="780" y="879"/>
                    </a:lnTo>
                    <a:lnTo>
                      <a:pt x="786" y="879"/>
                    </a:lnTo>
                    <a:lnTo>
                      <a:pt x="792" y="874"/>
                    </a:lnTo>
                    <a:lnTo>
                      <a:pt x="804" y="874"/>
                    </a:lnTo>
                    <a:lnTo>
                      <a:pt x="810" y="868"/>
                    </a:lnTo>
                    <a:lnTo>
                      <a:pt x="816" y="868"/>
                    </a:lnTo>
                    <a:lnTo>
                      <a:pt x="827" y="862"/>
                    </a:lnTo>
                    <a:lnTo>
                      <a:pt x="833" y="856"/>
                    </a:lnTo>
                    <a:lnTo>
                      <a:pt x="839" y="850"/>
                    </a:lnTo>
                    <a:lnTo>
                      <a:pt x="851" y="850"/>
                    </a:lnTo>
                    <a:lnTo>
                      <a:pt x="857" y="844"/>
                    </a:lnTo>
                    <a:lnTo>
                      <a:pt x="863" y="838"/>
                    </a:lnTo>
                    <a:lnTo>
                      <a:pt x="875" y="832"/>
                    </a:lnTo>
                    <a:lnTo>
                      <a:pt x="881" y="826"/>
                    </a:lnTo>
                    <a:lnTo>
                      <a:pt x="887" y="820"/>
                    </a:lnTo>
                    <a:lnTo>
                      <a:pt x="893" y="814"/>
                    </a:lnTo>
                    <a:lnTo>
                      <a:pt x="905" y="808"/>
                    </a:lnTo>
                    <a:lnTo>
                      <a:pt x="911" y="802"/>
                    </a:lnTo>
                    <a:lnTo>
                      <a:pt x="917" y="796"/>
                    </a:lnTo>
                    <a:lnTo>
                      <a:pt x="929" y="784"/>
                    </a:lnTo>
                    <a:lnTo>
                      <a:pt x="935" y="778"/>
                    </a:lnTo>
                    <a:lnTo>
                      <a:pt x="941" y="772"/>
                    </a:lnTo>
                    <a:lnTo>
                      <a:pt x="953" y="767"/>
                    </a:lnTo>
                    <a:lnTo>
                      <a:pt x="958" y="755"/>
                    </a:lnTo>
                    <a:lnTo>
                      <a:pt x="964" y="749"/>
                    </a:lnTo>
                    <a:lnTo>
                      <a:pt x="976" y="737"/>
                    </a:lnTo>
                    <a:lnTo>
                      <a:pt x="982" y="731"/>
                    </a:lnTo>
                    <a:lnTo>
                      <a:pt x="988" y="719"/>
                    </a:lnTo>
                    <a:lnTo>
                      <a:pt x="1000" y="713"/>
                    </a:lnTo>
                    <a:lnTo>
                      <a:pt x="1006" y="701"/>
                    </a:lnTo>
                    <a:lnTo>
                      <a:pt x="1012" y="695"/>
                    </a:lnTo>
                    <a:lnTo>
                      <a:pt x="1024" y="683"/>
                    </a:lnTo>
                    <a:lnTo>
                      <a:pt x="1030" y="671"/>
                    </a:lnTo>
                    <a:lnTo>
                      <a:pt x="1036" y="660"/>
                    </a:lnTo>
                    <a:lnTo>
                      <a:pt x="1048" y="654"/>
                    </a:lnTo>
                    <a:lnTo>
                      <a:pt x="1054" y="642"/>
                    </a:lnTo>
                    <a:lnTo>
                      <a:pt x="1060" y="630"/>
                    </a:lnTo>
                    <a:lnTo>
                      <a:pt x="1072" y="618"/>
                    </a:lnTo>
                    <a:lnTo>
                      <a:pt x="1078" y="606"/>
                    </a:lnTo>
                    <a:lnTo>
                      <a:pt x="1084" y="594"/>
                    </a:lnTo>
                    <a:lnTo>
                      <a:pt x="1090" y="582"/>
                    </a:lnTo>
                    <a:lnTo>
                      <a:pt x="1101" y="570"/>
                    </a:lnTo>
                    <a:lnTo>
                      <a:pt x="1107" y="559"/>
                    </a:lnTo>
                    <a:lnTo>
                      <a:pt x="1113" y="547"/>
                    </a:lnTo>
                    <a:lnTo>
                      <a:pt x="1125" y="535"/>
                    </a:lnTo>
                    <a:lnTo>
                      <a:pt x="1131" y="523"/>
                    </a:lnTo>
                    <a:lnTo>
                      <a:pt x="1137" y="511"/>
                    </a:lnTo>
                    <a:lnTo>
                      <a:pt x="1149" y="499"/>
                    </a:lnTo>
                    <a:lnTo>
                      <a:pt x="1155" y="487"/>
                    </a:lnTo>
                    <a:lnTo>
                      <a:pt x="1161" y="469"/>
                    </a:lnTo>
                    <a:lnTo>
                      <a:pt x="1173" y="457"/>
                    </a:lnTo>
                    <a:lnTo>
                      <a:pt x="1179" y="446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427" name="Group 245"/>
              <p:cNvGrpSpPr>
                <a:grpSpLocks/>
              </p:cNvGrpSpPr>
              <p:nvPr/>
            </p:nvGrpSpPr>
            <p:grpSpPr bwMode="auto">
              <a:xfrm>
                <a:off x="1063" y="2892"/>
                <a:ext cx="1309" cy="891"/>
                <a:chOff x="1063" y="2892"/>
                <a:chExt cx="1309" cy="891"/>
              </a:xfrm>
            </p:grpSpPr>
            <p:sp>
              <p:nvSpPr>
                <p:cNvPr id="15428" name="Line 246"/>
                <p:cNvSpPr>
                  <a:spLocks noChangeShapeType="1"/>
                </p:cNvSpPr>
                <p:nvPr/>
              </p:nvSpPr>
              <p:spPr bwMode="auto">
                <a:xfrm>
                  <a:off x="1136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29" name="Line 247"/>
                <p:cNvSpPr>
                  <a:spLocks noChangeShapeType="1"/>
                </p:cNvSpPr>
                <p:nvPr/>
              </p:nvSpPr>
              <p:spPr bwMode="auto">
                <a:xfrm>
                  <a:off x="1249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0" name="Line 248"/>
                <p:cNvSpPr>
                  <a:spLocks noChangeShapeType="1"/>
                </p:cNvSpPr>
                <p:nvPr/>
              </p:nvSpPr>
              <p:spPr bwMode="auto">
                <a:xfrm>
                  <a:off x="1368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1" name="Line 249"/>
                <p:cNvSpPr>
                  <a:spLocks noChangeShapeType="1"/>
                </p:cNvSpPr>
                <p:nvPr/>
              </p:nvSpPr>
              <p:spPr bwMode="auto">
                <a:xfrm>
                  <a:off x="1487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2" name="Line 250"/>
                <p:cNvSpPr>
                  <a:spLocks noChangeShapeType="1"/>
                </p:cNvSpPr>
                <p:nvPr/>
              </p:nvSpPr>
              <p:spPr bwMode="auto">
                <a:xfrm>
                  <a:off x="1606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3" name="Line 251"/>
                <p:cNvSpPr>
                  <a:spLocks noChangeShapeType="1"/>
                </p:cNvSpPr>
                <p:nvPr/>
              </p:nvSpPr>
              <p:spPr bwMode="auto">
                <a:xfrm>
                  <a:off x="1725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4" name="Line 252"/>
                <p:cNvSpPr>
                  <a:spLocks noChangeShapeType="1"/>
                </p:cNvSpPr>
                <p:nvPr/>
              </p:nvSpPr>
              <p:spPr bwMode="auto">
                <a:xfrm>
                  <a:off x="1838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5" name="Line 253"/>
                <p:cNvSpPr>
                  <a:spLocks noChangeShapeType="1"/>
                </p:cNvSpPr>
                <p:nvPr/>
              </p:nvSpPr>
              <p:spPr bwMode="auto">
                <a:xfrm>
                  <a:off x="1958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6" name="Line 254"/>
                <p:cNvSpPr>
                  <a:spLocks noChangeShapeType="1"/>
                </p:cNvSpPr>
                <p:nvPr/>
              </p:nvSpPr>
              <p:spPr bwMode="auto">
                <a:xfrm>
                  <a:off x="2077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7" name="Line 255"/>
                <p:cNvSpPr>
                  <a:spLocks noChangeShapeType="1"/>
                </p:cNvSpPr>
                <p:nvPr/>
              </p:nvSpPr>
              <p:spPr bwMode="auto">
                <a:xfrm>
                  <a:off x="2196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8" name="Line 256"/>
                <p:cNvSpPr>
                  <a:spLocks noChangeShapeType="1"/>
                </p:cNvSpPr>
                <p:nvPr/>
              </p:nvSpPr>
              <p:spPr bwMode="auto">
                <a:xfrm>
                  <a:off x="2315" y="2892"/>
                  <a:ext cx="0" cy="8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39" name="Line 257"/>
                <p:cNvSpPr>
                  <a:spLocks noChangeShapeType="1"/>
                </p:cNvSpPr>
                <p:nvPr/>
              </p:nvSpPr>
              <p:spPr bwMode="auto">
                <a:xfrm>
                  <a:off x="1063" y="3346"/>
                  <a:ext cx="130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10" name="Group 284"/>
            <p:cNvGrpSpPr>
              <a:grpSpLocks/>
            </p:cNvGrpSpPr>
            <p:nvPr/>
          </p:nvGrpSpPr>
          <p:grpSpPr bwMode="auto">
            <a:xfrm>
              <a:off x="3688" y="1784"/>
              <a:ext cx="219" cy="639"/>
              <a:chOff x="3746" y="1096"/>
              <a:chExt cx="219" cy="639"/>
            </a:xfrm>
          </p:grpSpPr>
          <p:sp>
            <p:nvSpPr>
              <p:cNvPr id="15423" name="Arc 259"/>
              <p:cNvSpPr>
                <a:spLocks/>
              </p:cNvSpPr>
              <p:nvPr/>
            </p:nvSpPr>
            <p:spPr bwMode="auto">
              <a:xfrm>
                <a:off x="3746" y="1096"/>
                <a:ext cx="113" cy="1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24" name="Arc 263"/>
              <p:cNvSpPr>
                <a:spLocks/>
              </p:cNvSpPr>
              <p:nvPr/>
            </p:nvSpPr>
            <p:spPr bwMode="auto">
              <a:xfrm flipV="1">
                <a:off x="3775" y="1631"/>
                <a:ext cx="113" cy="1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425" name="Arc 264"/>
              <p:cNvSpPr>
                <a:spLocks/>
              </p:cNvSpPr>
              <p:nvPr/>
            </p:nvSpPr>
            <p:spPr bwMode="auto">
              <a:xfrm rot="2762601">
                <a:off x="3856" y="1357"/>
                <a:ext cx="113" cy="1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5411" name="Group 279"/>
            <p:cNvGrpSpPr>
              <a:grpSpLocks/>
            </p:cNvGrpSpPr>
            <p:nvPr/>
          </p:nvGrpSpPr>
          <p:grpSpPr bwMode="auto">
            <a:xfrm>
              <a:off x="4335" y="2292"/>
              <a:ext cx="55" cy="248"/>
              <a:chOff x="1259" y="2701"/>
              <a:chExt cx="55" cy="248"/>
            </a:xfrm>
          </p:grpSpPr>
          <p:sp>
            <p:nvSpPr>
              <p:cNvPr id="15420" name="Oval 276"/>
              <p:cNvSpPr>
                <a:spLocks noChangeArrowheads="1"/>
              </p:cNvSpPr>
              <p:nvPr/>
            </p:nvSpPr>
            <p:spPr bwMode="auto">
              <a:xfrm>
                <a:off x="1267" y="2798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1" name="Oval 277"/>
              <p:cNvSpPr>
                <a:spLocks noChangeArrowheads="1"/>
              </p:cNvSpPr>
              <p:nvPr/>
            </p:nvSpPr>
            <p:spPr bwMode="auto">
              <a:xfrm>
                <a:off x="1259" y="2902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2" name="Oval 278"/>
              <p:cNvSpPr>
                <a:spLocks noChangeArrowheads="1"/>
              </p:cNvSpPr>
              <p:nvPr/>
            </p:nvSpPr>
            <p:spPr bwMode="auto">
              <a:xfrm>
                <a:off x="1265" y="2701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412" name="Group 280"/>
            <p:cNvGrpSpPr>
              <a:grpSpLocks/>
            </p:cNvGrpSpPr>
            <p:nvPr/>
          </p:nvGrpSpPr>
          <p:grpSpPr bwMode="auto">
            <a:xfrm>
              <a:off x="1397" y="2285"/>
              <a:ext cx="55" cy="248"/>
              <a:chOff x="1259" y="2701"/>
              <a:chExt cx="55" cy="248"/>
            </a:xfrm>
          </p:grpSpPr>
          <p:sp>
            <p:nvSpPr>
              <p:cNvPr id="15417" name="Oval 281"/>
              <p:cNvSpPr>
                <a:spLocks noChangeArrowheads="1"/>
              </p:cNvSpPr>
              <p:nvPr/>
            </p:nvSpPr>
            <p:spPr bwMode="auto">
              <a:xfrm>
                <a:off x="1267" y="2798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8" name="Oval 282"/>
              <p:cNvSpPr>
                <a:spLocks noChangeArrowheads="1"/>
              </p:cNvSpPr>
              <p:nvPr/>
            </p:nvSpPr>
            <p:spPr bwMode="auto">
              <a:xfrm>
                <a:off x="1259" y="2902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9" name="Oval 283"/>
              <p:cNvSpPr>
                <a:spLocks noChangeArrowheads="1"/>
              </p:cNvSpPr>
              <p:nvPr/>
            </p:nvSpPr>
            <p:spPr bwMode="auto">
              <a:xfrm>
                <a:off x="1265" y="2701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413" name="Text Box 294"/>
            <p:cNvSpPr txBox="1">
              <a:spLocks noChangeArrowheads="1"/>
            </p:cNvSpPr>
            <p:nvPr/>
          </p:nvSpPr>
          <p:spPr bwMode="auto">
            <a:xfrm>
              <a:off x="2540" y="2514"/>
              <a:ext cx="866" cy="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</a:rPr>
                <a:t>sincronismo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5414" name="Freeform 295"/>
            <p:cNvSpPr>
              <a:spLocks/>
            </p:cNvSpPr>
            <p:nvPr/>
          </p:nvSpPr>
          <p:spPr bwMode="auto">
            <a:xfrm>
              <a:off x="2558" y="2229"/>
              <a:ext cx="797" cy="290"/>
            </a:xfrm>
            <a:custGeom>
              <a:avLst/>
              <a:gdLst>
                <a:gd name="T0" fmla="*/ 0 w 797"/>
                <a:gd name="T1" fmla="*/ 0 h 290"/>
                <a:gd name="T2" fmla="*/ 425 w 797"/>
                <a:gd name="T3" fmla="*/ 290 h 290"/>
                <a:gd name="T4" fmla="*/ 797 w 797"/>
                <a:gd name="T5" fmla="*/ 0 h 290"/>
                <a:gd name="T6" fmla="*/ 0 60000 65536"/>
                <a:gd name="T7" fmla="*/ 0 60000 65536"/>
                <a:gd name="T8" fmla="*/ 0 60000 65536"/>
                <a:gd name="T9" fmla="*/ 0 w 797"/>
                <a:gd name="T10" fmla="*/ 0 h 290"/>
                <a:gd name="T11" fmla="*/ 797 w 797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7" h="290">
                  <a:moveTo>
                    <a:pt x="0" y="0"/>
                  </a:moveTo>
                  <a:lnTo>
                    <a:pt x="425" y="290"/>
                  </a:lnTo>
                  <a:lnTo>
                    <a:pt x="797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415" name="Freeform 303"/>
            <p:cNvSpPr>
              <a:spLocks/>
            </p:cNvSpPr>
            <p:nvPr/>
          </p:nvSpPr>
          <p:spPr bwMode="auto">
            <a:xfrm>
              <a:off x="2255" y="2017"/>
              <a:ext cx="207" cy="217"/>
            </a:xfrm>
            <a:custGeom>
              <a:avLst/>
              <a:gdLst>
                <a:gd name="T0" fmla="*/ 207 w 207"/>
                <a:gd name="T1" fmla="*/ 0 h 217"/>
                <a:gd name="T2" fmla="*/ 83 w 207"/>
                <a:gd name="T3" fmla="*/ 41 h 217"/>
                <a:gd name="T4" fmla="*/ 0 w 207"/>
                <a:gd name="T5" fmla="*/ 217 h 217"/>
                <a:gd name="T6" fmla="*/ 0 60000 65536"/>
                <a:gd name="T7" fmla="*/ 0 60000 65536"/>
                <a:gd name="T8" fmla="*/ 0 60000 65536"/>
                <a:gd name="T9" fmla="*/ 0 w 207"/>
                <a:gd name="T10" fmla="*/ 0 h 217"/>
                <a:gd name="T11" fmla="*/ 207 w 207"/>
                <a:gd name="T12" fmla="*/ 217 h 2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" h="217">
                  <a:moveTo>
                    <a:pt x="207" y="0"/>
                  </a:moveTo>
                  <a:cubicBezTo>
                    <a:pt x="162" y="2"/>
                    <a:pt x="117" y="5"/>
                    <a:pt x="83" y="41"/>
                  </a:cubicBezTo>
                  <a:cubicBezTo>
                    <a:pt x="49" y="77"/>
                    <a:pt x="14" y="188"/>
                    <a:pt x="0" y="217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416" name="Freeform 304"/>
            <p:cNvSpPr>
              <a:spLocks/>
            </p:cNvSpPr>
            <p:nvPr/>
          </p:nvSpPr>
          <p:spPr bwMode="auto">
            <a:xfrm>
              <a:off x="3445" y="2027"/>
              <a:ext cx="186" cy="207"/>
            </a:xfrm>
            <a:custGeom>
              <a:avLst/>
              <a:gdLst>
                <a:gd name="T0" fmla="*/ 0 w 186"/>
                <a:gd name="T1" fmla="*/ 0 h 207"/>
                <a:gd name="T2" fmla="*/ 144 w 186"/>
                <a:gd name="T3" fmla="*/ 42 h 207"/>
                <a:gd name="T4" fmla="*/ 186 w 186"/>
                <a:gd name="T5" fmla="*/ 207 h 207"/>
                <a:gd name="T6" fmla="*/ 0 60000 65536"/>
                <a:gd name="T7" fmla="*/ 0 60000 65536"/>
                <a:gd name="T8" fmla="*/ 0 60000 65536"/>
                <a:gd name="T9" fmla="*/ 0 w 186"/>
                <a:gd name="T10" fmla="*/ 0 h 207"/>
                <a:gd name="T11" fmla="*/ 186 w 18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207">
                  <a:moveTo>
                    <a:pt x="0" y="0"/>
                  </a:moveTo>
                  <a:cubicBezTo>
                    <a:pt x="56" y="3"/>
                    <a:pt x="113" y="7"/>
                    <a:pt x="144" y="42"/>
                  </a:cubicBezTo>
                  <a:cubicBezTo>
                    <a:pt x="175" y="77"/>
                    <a:pt x="180" y="142"/>
                    <a:pt x="186" y="207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16387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0A4AF5-F76D-4A39-AE9D-9D50432697EA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22225" y="15875"/>
            <a:ext cx="91217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</a:t>
            </a:r>
            <a:r>
              <a:rPr lang="pt-BR" altLang="en-US" b="1">
                <a:solidFill>
                  <a:srgbClr val="3333FF"/>
                </a:solidFill>
              </a:rPr>
              <a:t>A chave comutadora amostra os sinais: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endParaRPr lang="pt-BR" altLang="en-US">
              <a:solidFill>
                <a:srgbClr val="3333FF"/>
              </a:solidFill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Freqüência levemente superior à freqüência de Nyquist (2W Hz)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Coloca, em cada revolução, uma amostra de cada canal em sua saída.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Este conjunto de amostras é denominado de quadro.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Em cada quadro tem-se uma amostra de cada canal.</a:t>
            </a:r>
          </a:p>
        </p:txBody>
      </p:sp>
      <p:grpSp>
        <p:nvGrpSpPr>
          <p:cNvPr id="16389" name="Group 17"/>
          <p:cNvGrpSpPr>
            <a:grpSpLocks/>
          </p:cNvGrpSpPr>
          <p:nvPr/>
        </p:nvGrpSpPr>
        <p:grpSpPr bwMode="auto">
          <a:xfrm>
            <a:off x="3481388" y="2217738"/>
            <a:ext cx="2174875" cy="1398587"/>
            <a:chOff x="1580" y="2537"/>
            <a:chExt cx="1370" cy="881"/>
          </a:xfrm>
        </p:grpSpPr>
        <p:sp>
          <p:nvSpPr>
            <p:cNvPr id="16392" name="Rectangle 16"/>
            <p:cNvSpPr>
              <a:spLocks noChangeArrowheads="1"/>
            </p:cNvSpPr>
            <p:nvPr/>
          </p:nvSpPr>
          <p:spPr bwMode="auto">
            <a:xfrm>
              <a:off x="1841" y="2751"/>
              <a:ext cx="859" cy="32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16393" name="Group 15"/>
            <p:cNvGrpSpPr>
              <a:grpSpLocks/>
            </p:cNvGrpSpPr>
            <p:nvPr/>
          </p:nvGrpSpPr>
          <p:grpSpPr bwMode="auto">
            <a:xfrm>
              <a:off x="1580" y="2537"/>
              <a:ext cx="1370" cy="881"/>
              <a:chOff x="1580" y="2537"/>
              <a:chExt cx="1370" cy="881"/>
            </a:xfrm>
          </p:grpSpPr>
          <p:sp>
            <p:nvSpPr>
              <p:cNvPr id="16394" name="Line 3"/>
              <p:cNvSpPr>
                <a:spLocks noChangeShapeType="1"/>
              </p:cNvSpPr>
              <p:nvPr/>
            </p:nvSpPr>
            <p:spPr bwMode="auto">
              <a:xfrm>
                <a:off x="1707" y="2781"/>
                <a:ext cx="0" cy="2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5" name="Line 4"/>
              <p:cNvSpPr>
                <a:spLocks noChangeShapeType="1"/>
              </p:cNvSpPr>
              <p:nvPr/>
            </p:nvSpPr>
            <p:spPr bwMode="auto">
              <a:xfrm>
                <a:off x="1876" y="2785"/>
                <a:ext cx="0" cy="248"/>
              </a:xfrm>
              <a:prstGeom prst="line">
                <a:avLst/>
              </a:prstGeom>
              <a:noFill/>
              <a:ln w="57150">
                <a:solidFill>
                  <a:srgbClr val="99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6" name="Line 5"/>
              <p:cNvSpPr>
                <a:spLocks noChangeShapeType="1"/>
              </p:cNvSpPr>
              <p:nvPr/>
            </p:nvSpPr>
            <p:spPr bwMode="auto">
              <a:xfrm>
                <a:off x="2737" y="2778"/>
                <a:ext cx="0" cy="248"/>
              </a:xfrm>
              <a:prstGeom prst="line">
                <a:avLst/>
              </a:prstGeom>
              <a:noFill/>
              <a:ln w="57150">
                <a:solidFill>
                  <a:srgbClr val="9900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7" name="Line 6"/>
              <p:cNvSpPr>
                <a:spLocks noChangeShapeType="1"/>
              </p:cNvSpPr>
              <p:nvPr/>
            </p:nvSpPr>
            <p:spPr bwMode="auto">
              <a:xfrm>
                <a:off x="2026" y="2779"/>
                <a:ext cx="0" cy="248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8" name="Line 7"/>
              <p:cNvSpPr>
                <a:spLocks noChangeShapeType="1"/>
              </p:cNvSpPr>
              <p:nvPr/>
            </p:nvSpPr>
            <p:spPr bwMode="auto">
              <a:xfrm>
                <a:off x="2546" y="2783"/>
                <a:ext cx="0" cy="248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9" name="Oval 8"/>
              <p:cNvSpPr>
                <a:spLocks noChangeArrowheads="1"/>
              </p:cNvSpPr>
              <p:nvPr/>
            </p:nvSpPr>
            <p:spPr bwMode="auto">
              <a:xfrm>
                <a:off x="2400" y="2878"/>
                <a:ext cx="47" cy="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0" name="Oval 9"/>
              <p:cNvSpPr>
                <a:spLocks noChangeArrowheads="1"/>
              </p:cNvSpPr>
              <p:nvPr/>
            </p:nvSpPr>
            <p:spPr bwMode="auto">
              <a:xfrm>
                <a:off x="2278" y="2880"/>
                <a:ext cx="47" cy="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1" name="Oval 10"/>
              <p:cNvSpPr>
                <a:spLocks noChangeArrowheads="1"/>
              </p:cNvSpPr>
              <p:nvPr/>
            </p:nvSpPr>
            <p:spPr bwMode="auto">
              <a:xfrm>
                <a:off x="2148" y="2880"/>
                <a:ext cx="47" cy="5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2" name="Line 11"/>
              <p:cNvSpPr>
                <a:spLocks noChangeShapeType="1"/>
              </p:cNvSpPr>
              <p:nvPr/>
            </p:nvSpPr>
            <p:spPr bwMode="auto">
              <a:xfrm>
                <a:off x="1580" y="3031"/>
                <a:ext cx="137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03" name="Text Box 12"/>
              <p:cNvSpPr txBox="1">
                <a:spLocks noChangeArrowheads="1"/>
              </p:cNvSpPr>
              <p:nvPr/>
            </p:nvSpPr>
            <p:spPr bwMode="auto">
              <a:xfrm>
                <a:off x="1939" y="2537"/>
                <a:ext cx="65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b="1" i="1"/>
                  <a:t>quadro</a:t>
                </a:r>
                <a:endParaRPr lang="pt-BR" altLang="en-US"/>
              </a:p>
            </p:txBody>
          </p:sp>
          <p:sp>
            <p:nvSpPr>
              <p:cNvPr id="16404" name="Line 13"/>
              <p:cNvSpPr>
                <a:spLocks noChangeShapeType="1"/>
              </p:cNvSpPr>
              <p:nvPr/>
            </p:nvSpPr>
            <p:spPr bwMode="auto">
              <a:xfrm>
                <a:off x="1862" y="3155"/>
                <a:ext cx="8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405" name="Text Box 14"/>
              <p:cNvSpPr txBox="1">
                <a:spLocks noChangeArrowheads="1"/>
              </p:cNvSpPr>
              <p:nvPr/>
            </p:nvSpPr>
            <p:spPr bwMode="auto">
              <a:xfrm>
                <a:off x="2008" y="3168"/>
                <a:ext cx="6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b="1" i="1"/>
                  <a:t>T</a:t>
                </a:r>
                <a:r>
                  <a:rPr lang="pt-BR" altLang="en-US" b="1" i="1" baseline="-25000"/>
                  <a:t>a</a:t>
                </a:r>
                <a:r>
                  <a:rPr lang="pt-BR" altLang="en-US" b="1" i="1"/>
                  <a:t> seg.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390" name="Text Box 18"/>
          <p:cNvSpPr txBox="1">
            <a:spLocks noChangeArrowheads="1"/>
          </p:cNvSpPr>
          <p:nvPr/>
        </p:nvSpPr>
        <p:spPr bwMode="auto">
          <a:xfrm>
            <a:off x="11113" y="3651250"/>
            <a:ext cx="9132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Largura de faixa mínima do canal de transmissão:</a:t>
            </a:r>
          </a:p>
          <a:p>
            <a:pPr lvl="1" algn="ctr">
              <a:lnSpc>
                <a:spcPct val="110000"/>
              </a:lnSpc>
              <a:spcBef>
                <a:spcPct val="0"/>
              </a:spcBef>
              <a:buFont typeface="Monotype Sorts" pitchFamily="2" charset="2"/>
              <a:buChar char=" "/>
            </a:pPr>
            <a:r>
              <a:rPr lang="pt-BR" altLang="en-US" b="1">
                <a:solidFill>
                  <a:srgbClr val="3333FF"/>
                </a:solidFill>
              </a:rPr>
              <a:t>B</a:t>
            </a:r>
            <a:r>
              <a:rPr lang="pt-BR" altLang="en-US" b="1" baseline="-25000">
                <a:solidFill>
                  <a:srgbClr val="3333FF"/>
                </a:solidFill>
              </a:rPr>
              <a:t>WMIN</a:t>
            </a:r>
            <a:r>
              <a:rPr lang="pt-BR" altLang="en-US" b="1">
                <a:solidFill>
                  <a:srgbClr val="3333FF"/>
                </a:solidFill>
              </a:rPr>
              <a:t> = Nf</a:t>
            </a:r>
            <a:r>
              <a:rPr lang="pt-BR" altLang="en-US" b="1" baseline="-25000">
                <a:solidFill>
                  <a:srgbClr val="3333FF"/>
                </a:solidFill>
              </a:rPr>
              <a:t>a</a:t>
            </a:r>
            <a:r>
              <a:rPr lang="pt-BR" altLang="en-US" b="1">
                <a:solidFill>
                  <a:srgbClr val="3333FF"/>
                </a:solidFill>
              </a:rPr>
              <a:t>/2 = NW,</a:t>
            </a:r>
          </a:p>
        </p:txBody>
      </p:sp>
      <p:sp>
        <p:nvSpPr>
          <p:cNvPr id="16391" name="Text Box 19"/>
          <p:cNvSpPr txBox="1">
            <a:spLocks noChangeArrowheads="1"/>
          </p:cNvSpPr>
          <p:nvPr/>
        </p:nvSpPr>
        <p:spPr bwMode="auto">
          <a:xfrm>
            <a:off x="6350" y="4543425"/>
            <a:ext cx="91376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No receptor tem-se as operações inversas: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separação dos sinais e filtragem.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Dois tipos de sincronização são necessárias para a recepção correta: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sincronismo de quadro: (estabelece o início de um grupo de amostras)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sincronismo de palavra: (separação correta dos canais)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17411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FE013-FC48-4F2A-A00A-9F04C719924A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22225" y="-7938"/>
            <a:ext cx="9121775" cy="21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</a:t>
            </a:r>
            <a:r>
              <a:rPr lang="pt-BR" altLang="en-US" b="1">
                <a:solidFill>
                  <a:schemeClr val="accent2"/>
                </a:solidFill>
              </a:rPr>
              <a:t>Problemas da transmissão PAM:</a:t>
            </a:r>
          </a:p>
          <a:p>
            <a:pPr>
              <a:lnSpc>
                <a:spcPct val="110000"/>
              </a:lnSpc>
              <a:spcBef>
                <a:spcPct val="0"/>
              </a:spcBef>
              <a:buClrTx/>
              <a:buFont typeface="Monotype Sorts" pitchFamily="2" charset="2"/>
              <a:buChar char="þ"/>
            </a:pPr>
            <a:endParaRPr lang="pt-BR" altLang="en-US" b="1">
              <a:solidFill>
                <a:srgbClr val="3333FF"/>
              </a:solidFill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Distorções provocadas pela resposta de amplitude e fase do canal.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Ruídos e interferências durante a transmissão.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Este tipo de transmissão não é utilizado a não ser para pequenas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Monotype Sorts" pitchFamily="2" charset="2"/>
              <a:buNone/>
            </a:pPr>
            <a:r>
              <a:rPr lang="pt-BR" altLang="en-US"/>
              <a:t>     distâncias.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-7938" y="2538413"/>
            <a:ext cx="915193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/>
              <a:t>  </a:t>
            </a:r>
            <a:r>
              <a:rPr lang="pt-BR" altLang="en-US" b="1">
                <a:solidFill>
                  <a:schemeClr val="accent2"/>
                </a:solidFill>
              </a:rPr>
              <a:t>Solução:</a:t>
            </a:r>
            <a:endParaRPr lang="pt-BR" altLang="en-US" b="1">
              <a:solidFill>
                <a:srgbClr val="3333FF"/>
              </a:solidFill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Codificar digitalmente as amostras antes da transmissão.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Modulação por Código de Pulsos (PCM)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Modulação Delta (MD)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en-US"/>
              <a:t>  Outros tipos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4099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47B896E-BAFC-4029-A1F6-3670D76AE6D2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en-US" i="0" smtClean="0"/>
              <a:t>1.  O Processo de Amostragem</a:t>
            </a:r>
            <a:endParaRPr lang="pt-BR" alt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7675"/>
            <a:ext cx="9144000" cy="21717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en-US" smtClean="0"/>
              <a:t>A amostragem é uma operação básica em Processamento Digital de Sinais e em Comunicação Digital.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mtClean="0"/>
              <a:t>Converte um sinal contínuo no tempo em amostras regularmente espaçadas (sinal discreto no tempo).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mtClean="0"/>
              <a:t>A quantização das amplitudes do sinal discreto no tempo fornece o sinal digital</a:t>
            </a:r>
          </a:p>
        </p:txBody>
      </p:sp>
      <p:grpSp>
        <p:nvGrpSpPr>
          <p:cNvPr id="4102" name="Group 13"/>
          <p:cNvGrpSpPr>
            <a:grpSpLocks/>
          </p:cNvGrpSpPr>
          <p:nvPr/>
        </p:nvGrpSpPr>
        <p:grpSpPr bwMode="auto">
          <a:xfrm>
            <a:off x="1254125" y="2319338"/>
            <a:ext cx="6694488" cy="1144587"/>
            <a:chOff x="742" y="1891"/>
            <a:chExt cx="4217" cy="721"/>
          </a:xfrm>
        </p:grpSpPr>
        <p:sp>
          <p:nvSpPr>
            <p:cNvPr id="4122" name="AutoShape 9"/>
            <p:cNvSpPr>
              <a:spLocks noChangeArrowheads="1"/>
            </p:cNvSpPr>
            <p:nvPr/>
          </p:nvSpPr>
          <p:spPr bwMode="auto">
            <a:xfrm>
              <a:off x="3778" y="2284"/>
              <a:ext cx="456" cy="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5"/>
            <p:cNvSpPr txBox="1">
              <a:spLocks noChangeArrowheads="1"/>
            </p:cNvSpPr>
            <p:nvPr/>
          </p:nvSpPr>
          <p:spPr bwMode="auto">
            <a:xfrm>
              <a:off x="742" y="2170"/>
              <a:ext cx="1245" cy="442"/>
            </a:xfrm>
            <a:prstGeom prst="rect">
              <a:avLst/>
            </a:prstGeom>
            <a:gradFill rotWithShape="0">
              <a:gsLst>
                <a:gs pos="0">
                  <a:srgbClr val="CACACA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Sinal Contínuo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no Tempo</a:t>
              </a:r>
              <a:endParaRPr lang="pt-BR" altLang="en-US"/>
            </a:p>
          </p:txBody>
        </p:sp>
        <p:sp>
          <p:nvSpPr>
            <p:cNvPr id="4124" name="Text Box 6"/>
            <p:cNvSpPr txBox="1">
              <a:spLocks noChangeArrowheads="1"/>
            </p:cNvSpPr>
            <p:nvPr/>
          </p:nvSpPr>
          <p:spPr bwMode="auto">
            <a:xfrm>
              <a:off x="2564" y="2149"/>
              <a:ext cx="1182" cy="442"/>
            </a:xfrm>
            <a:prstGeom prst="rect">
              <a:avLst/>
            </a:prstGeom>
            <a:gradFill rotWithShape="0">
              <a:gsLst>
                <a:gs pos="0">
                  <a:srgbClr val="CACACA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Sinal Discreto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no Tempo</a:t>
              </a:r>
              <a:endParaRPr lang="pt-B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125" name="Text Box 7"/>
            <p:cNvSpPr txBox="1">
              <a:spLocks noChangeArrowheads="1"/>
            </p:cNvSpPr>
            <p:nvPr/>
          </p:nvSpPr>
          <p:spPr bwMode="auto">
            <a:xfrm>
              <a:off x="4355" y="2157"/>
              <a:ext cx="604" cy="442"/>
            </a:xfrm>
            <a:prstGeom prst="rect">
              <a:avLst/>
            </a:prstGeom>
            <a:gradFill rotWithShape="0">
              <a:gsLst>
                <a:gs pos="0">
                  <a:srgbClr val="CACACA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Sinal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/>
                <a:t>Digital</a:t>
              </a:r>
              <a:endParaRPr lang="pt-B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126" name="AutoShape 8"/>
            <p:cNvSpPr>
              <a:spLocks noChangeArrowheads="1"/>
            </p:cNvSpPr>
            <p:nvPr/>
          </p:nvSpPr>
          <p:spPr bwMode="auto">
            <a:xfrm>
              <a:off x="2047" y="2279"/>
              <a:ext cx="456" cy="1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3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Text Box 10"/>
            <p:cNvSpPr txBox="1">
              <a:spLocks noChangeArrowheads="1"/>
            </p:cNvSpPr>
            <p:nvPr/>
          </p:nvSpPr>
          <p:spPr bwMode="auto">
            <a:xfrm>
              <a:off x="2271" y="1891"/>
              <a:ext cx="1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 i="1">
                  <a:solidFill>
                    <a:srgbClr val="800000"/>
                  </a:solidFill>
                </a:rPr>
                <a:t>Conversão AD</a:t>
              </a:r>
              <a:endParaRPr lang="pt-BR" altLang="en-US" b="1"/>
            </a:p>
          </p:txBody>
        </p:sp>
      </p:grp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0" y="4513263"/>
            <a:ext cx="88153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altLang="en-US"/>
              <a:t>Para que este procedimento tenha utilidade prática é importante a escolha adequada da </a:t>
            </a:r>
            <a:r>
              <a:rPr lang="pt-BR" altLang="en-US" i="1"/>
              <a:t>Taxa de Amostragem</a:t>
            </a:r>
            <a:r>
              <a:rPr lang="pt-BR" altLang="en-US"/>
              <a:t>.</a:t>
            </a:r>
          </a:p>
          <a:p>
            <a:pPr lvl="1">
              <a:buFontTx/>
              <a:buChar char="•"/>
            </a:pPr>
            <a:r>
              <a:rPr lang="pt-BR" altLang="en-US"/>
              <a:t>A taxa ( ou freqüência) de amostragem é escolhida baseando-se na freqüência máxima do espectro do sinal.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/>
              <a:t>Tipos de amostragem: Ideal - Natural e prática (sample-hold)</a:t>
            </a:r>
          </a:p>
        </p:txBody>
      </p:sp>
      <p:grpSp>
        <p:nvGrpSpPr>
          <p:cNvPr id="4104" name="Group 14"/>
          <p:cNvGrpSpPr>
            <a:grpSpLocks/>
          </p:cNvGrpSpPr>
          <p:nvPr/>
        </p:nvGrpSpPr>
        <p:grpSpPr bwMode="auto">
          <a:xfrm>
            <a:off x="1190625" y="3529013"/>
            <a:ext cx="7321550" cy="889000"/>
            <a:chOff x="726" y="2547"/>
            <a:chExt cx="4612" cy="560"/>
          </a:xfrm>
        </p:grpSpPr>
        <p:sp>
          <p:nvSpPr>
            <p:cNvPr id="4105" name="Rectangle 15"/>
            <p:cNvSpPr>
              <a:spLocks noChangeArrowheads="1"/>
            </p:cNvSpPr>
            <p:nvPr/>
          </p:nvSpPr>
          <p:spPr bwMode="auto">
            <a:xfrm>
              <a:off x="726" y="2547"/>
              <a:ext cx="4612" cy="5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4106" name="Group 16"/>
            <p:cNvGrpSpPr>
              <a:grpSpLocks/>
            </p:cNvGrpSpPr>
            <p:nvPr/>
          </p:nvGrpSpPr>
          <p:grpSpPr bwMode="auto">
            <a:xfrm>
              <a:off x="784" y="2583"/>
              <a:ext cx="1292" cy="444"/>
              <a:chOff x="3498" y="2400"/>
              <a:chExt cx="1615" cy="444"/>
            </a:xfrm>
          </p:grpSpPr>
          <p:sp>
            <p:nvSpPr>
              <p:cNvPr id="4119" name="Freeform 17"/>
              <p:cNvSpPr>
                <a:spLocks noChangeAspect="1"/>
              </p:cNvSpPr>
              <p:nvPr/>
            </p:nvSpPr>
            <p:spPr bwMode="auto">
              <a:xfrm>
                <a:off x="3522" y="2400"/>
                <a:ext cx="1301" cy="444"/>
              </a:xfrm>
              <a:custGeom>
                <a:avLst/>
                <a:gdLst>
                  <a:gd name="T0" fmla="*/ 0 w 3248"/>
                  <a:gd name="T1" fmla="*/ 170 h 794"/>
                  <a:gd name="T2" fmla="*/ 60 w 3248"/>
                  <a:gd name="T3" fmla="*/ 41 h 794"/>
                  <a:gd name="T4" fmla="*/ 115 w 3248"/>
                  <a:gd name="T5" fmla="*/ 41 h 794"/>
                  <a:gd name="T6" fmla="*/ 158 w 3248"/>
                  <a:gd name="T7" fmla="*/ 102 h 794"/>
                  <a:gd name="T8" fmla="*/ 222 w 3248"/>
                  <a:gd name="T9" fmla="*/ 205 h 794"/>
                  <a:gd name="T10" fmla="*/ 290 w 3248"/>
                  <a:gd name="T11" fmla="*/ 248 h 794"/>
                  <a:gd name="T12" fmla="*/ 342 w 3248"/>
                  <a:gd name="T13" fmla="*/ 209 h 794"/>
                  <a:gd name="T14" fmla="*/ 392 w 3248"/>
                  <a:gd name="T15" fmla="*/ 115 h 794"/>
                  <a:gd name="T16" fmla="*/ 435 w 3248"/>
                  <a:gd name="T17" fmla="*/ 5 h 794"/>
                  <a:gd name="T18" fmla="*/ 479 w 3248"/>
                  <a:gd name="T19" fmla="*/ 144 h 794"/>
                  <a:gd name="T20" fmla="*/ 521 w 3248"/>
                  <a:gd name="T21" fmla="*/ 183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8"/>
                  <a:gd name="T34" fmla="*/ 0 h 794"/>
                  <a:gd name="T35" fmla="*/ 3248 w 3248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8" h="794">
                    <a:moveTo>
                      <a:pt x="0" y="543"/>
                    </a:moveTo>
                    <a:cubicBezTo>
                      <a:pt x="126" y="371"/>
                      <a:pt x="253" y="199"/>
                      <a:pt x="372" y="130"/>
                    </a:cubicBezTo>
                    <a:cubicBezTo>
                      <a:pt x="491" y="61"/>
                      <a:pt x="612" y="97"/>
                      <a:pt x="714" y="130"/>
                    </a:cubicBezTo>
                    <a:cubicBezTo>
                      <a:pt x="816" y="163"/>
                      <a:pt x="871" y="238"/>
                      <a:pt x="983" y="326"/>
                    </a:cubicBezTo>
                    <a:cubicBezTo>
                      <a:pt x="1095" y="414"/>
                      <a:pt x="1248" y="579"/>
                      <a:pt x="1386" y="657"/>
                    </a:cubicBezTo>
                    <a:cubicBezTo>
                      <a:pt x="1524" y="735"/>
                      <a:pt x="1686" y="790"/>
                      <a:pt x="1810" y="792"/>
                    </a:cubicBezTo>
                    <a:cubicBezTo>
                      <a:pt x="1934" y="794"/>
                      <a:pt x="2026" y="739"/>
                      <a:pt x="2131" y="668"/>
                    </a:cubicBezTo>
                    <a:cubicBezTo>
                      <a:pt x="2236" y="597"/>
                      <a:pt x="2345" y="477"/>
                      <a:pt x="2441" y="368"/>
                    </a:cubicBezTo>
                    <a:cubicBezTo>
                      <a:pt x="2537" y="259"/>
                      <a:pt x="2619" y="0"/>
                      <a:pt x="2710" y="16"/>
                    </a:cubicBezTo>
                    <a:cubicBezTo>
                      <a:pt x="2801" y="32"/>
                      <a:pt x="2899" y="366"/>
                      <a:pt x="2989" y="461"/>
                    </a:cubicBezTo>
                    <a:cubicBezTo>
                      <a:pt x="3079" y="556"/>
                      <a:pt x="3200" y="564"/>
                      <a:pt x="3248" y="585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Line 18"/>
              <p:cNvSpPr>
                <a:spLocks noChangeAspect="1" noChangeShapeType="1"/>
              </p:cNvSpPr>
              <p:nvPr/>
            </p:nvSpPr>
            <p:spPr bwMode="auto">
              <a:xfrm>
                <a:off x="3498" y="2704"/>
                <a:ext cx="15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4631" y="2434"/>
                <a:ext cx="48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800" b="1" i="1">
                    <a:solidFill>
                      <a:srgbClr val="000099"/>
                    </a:solidFill>
                  </a:rPr>
                  <a:t>m(t)</a:t>
                </a:r>
                <a:endParaRPr lang="pt-BR" altLang="en-US" sz="1800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107" name="Group 20"/>
            <p:cNvGrpSpPr>
              <a:grpSpLocks/>
            </p:cNvGrpSpPr>
            <p:nvPr/>
          </p:nvGrpSpPr>
          <p:grpSpPr bwMode="auto">
            <a:xfrm>
              <a:off x="2584" y="2594"/>
              <a:ext cx="1255" cy="444"/>
              <a:chOff x="3502" y="2940"/>
              <a:chExt cx="1569" cy="444"/>
            </a:xfrm>
          </p:grpSpPr>
          <p:sp>
            <p:nvSpPr>
              <p:cNvPr id="4109" name="Line 21"/>
              <p:cNvSpPr>
                <a:spLocks noChangeAspect="1" noChangeShapeType="1"/>
              </p:cNvSpPr>
              <p:nvPr/>
            </p:nvSpPr>
            <p:spPr bwMode="auto">
              <a:xfrm>
                <a:off x="3502" y="3241"/>
                <a:ext cx="15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0" name="Freeform 22"/>
              <p:cNvSpPr>
                <a:spLocks noChangeAspect="1"/>
              </p:cNvSpPr>
              <p:nvPr/>
            </p:nvSpPr>
            <p:spPr bwMode="auto">
              <a:xfrm>
                <a:off x="3517" y="2940"/>
                <a:ext cx="1301" cy="444"/>
              </a:xfrm>
              <a:custGeom>
                <a:avLst/>
                <a:gdLst>
                  <a:gd name="T0" fmla="*/ 0 w 3248"/>
                  <a:gd name="T1" fmla="*/ 170 h 794"/>
                  <a:gd name="T2" fmla="*/ 60 w 3248"/>
                  <a:gd name="T3" fmla="*/ 41 h 794"/>
                  <a:gd name="T4" fmla="*/ 115 w 3248"/>
                  <a:gd name="T5" fmla="*/ 41 h 794"/>
                  <a:gd name="T6" fmla="*/ 158 w 3248"/>
                  <a:gd name="T7" fmla="*/ 102 h 794"/>
                  <a:gd name="T8" fmla="*/ 222 w 3248"/>
                  <a:gd name="T9" fmla="*/ 205 h 794"/>
                  <a:gd name="T10" fmla="*/ 290 w 3248"/>
                  <a:gd name="T11" fmla="*/ 248 h 794"/>
                  <a:gd name="T12" fmla="*/ 342 w 3248"/>
                  <a:gd name="T13" fmla="*/ 209 h 794"/>
                  <a:gd name="T14" fmla="*/ 392 w 3248"/>
                  <a:gd name="T15" fmla="*/ 115 h 794"/>
                  <a:gd name="T16" fmla="*/ 435 w 3248"/>
                  <a:gd name="T17" fmla="*/ 5 h 794"/>
                  <a:gd name="T18" fmla="*/ 479 w 3248"/>
                  <a:gd name="T19" fmla="*/ 144 h 794"/>
                  <a:gd name="T20" fmla="*/ 521 w 3248"/>
                  <a:gd name="T21" fmla="*/ 183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8"/>
                  <a:gd name="T34" fmla="*/ 0 h 794"/>
                  <a:gd name="T35" fmla="*/ 3248 w 3248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8" h="794">
                    <a:moveTo>
                      <a:pt x="0" y="543"/>
                    </a:moveTo>
                    <a:cubicBezTo>
                      <a:pt x="126" y="371"/>
                      <a:pt x="253" y="199"/>
                      <a:pt x="372" y="130"/>
                    </a:cubicBezTo>
                    <a:cubicBezTo>
                      <a:pt x="491" y="61"/>
                      <a:pt x="612" y="97"/>
                      <a:pt x="714" y="130"/>
                    </a:cubicBezTo>
                    <a:cubicBezTo>
                      <a:pt x="816" y="163"/>
                      <a:pt x="871" y="238"/>
                      <a:pt x="983" y="326"/>
                    </a:cubicBezTo>
                    <a:cubicBezTo>
                      <a:pt x="1095" y="414"/>
                      <a:pt x="1248" y="579"/>
                      <a:pt x="1386" y="657"/>
                    </a:cubicBezTo>
                    <a:cubicBezTo>
                      <a:pt x="1524" y="735"/>
                      <a:pt x="1686" y="790"/>
                      <a:pt x="1810" y="792"/>
                    </a:cubicBezTo>
                    <a:cubicBezTo>
                      <a:pt x="1934" y="794"/>
                      <a:pt x="2026" y="739"/>
                      <a:pt x="2131" y="668"/>
                    </a:cubicBezTo>
                    <a:cubicBezTo>
                      <a:pt x="2236" y="597"/>
                      <a:pt x="2345" y="477"/>
                      <a:pt x="2441" y="368"/>
                    </a:cubicBezTo>
                    <a:cubicBezTo>
                      <a:pt x="2537" y="259"/>
                      <a:pt x="2619" y="0"/>
                      <a:pt x="2710" y="16"/>
                    </a:cubicBezTo>
                    <a:cubicBezTo>
                      <a:pt x="2801" y="32"/>
                      <a:pt x="2899" y="366"/>
                      <a:pt x="2989" y="461"/>
                    </a:cubicBezTo>
                    <a:cubicBezTo>
                      <a:pt x="3079" y="556"/>
                      <a:pt x="3200" y="564"/>
                      <a:pt x="3248" y="585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dash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1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3753" y="2999"/>
                <a:ext cx="0" cy="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3924" y="3149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3571" y="3154"/>
                <a:ext cx="0" cy="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4105" y="3247"/>
                <a:ext cx="3" cy="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4288" y="3245"/>
                <a:ext cx="0" cy="1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4649" y="3042"/>
                <a:ext cx="4" cy="20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Line 29"/>
              <p:cNvSpPr>
                <a:spLocks noChangeAspect="1" noChangeShapeType="1"/>
              </p:cNvSpPr>
              <p:nvPr/>
            </p:nvSpPr>
            <p:spPr bwMode="auto">
              <a:xfrm flipV="1">
                <a:off x="4472" y="3188"/>
                <a:ext cx="0" cy="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4648" y="2982"/>
                <a:ext cx="4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800" b="1" i="1"/>
                  <a:t>s(t)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08" name="Freeform 31"/>
            <p:cNvSpPr>
              <a:spLocks/>
            </p:cNvSpPr>
            <p:nvPr/>
          </p:nvSpPr>
          <p:spPr bwMode="auto">
            <a:xfrm>
              <a:off x="4291" y="2699"/>
              <a:ext cx="976" cy="192"/>
            </a:xfrm>
            <a:custGeom>
              <a:avLst/>
              <a:gdLst>
                <a:gd name="T0" fmla="*/ 0 w 1392"/>
                <a:gd name="T1" fmla="*/ 192 h 192"/>
                <a:gd name="T2" fmla="*/ 0 w 1392"/>
                <a:gd name="T3" fmla="*/ 0 h 192"/>
                <a:gd name="T4" fmla="*/ 47 w 1392"/>
                <a:gd name="T5" fmla="*/ 0 h 192"/>
                <a:gd name="T6" fmla="*/ 47 w 1392"/>
                <a:gd name="T7" fmla="*/ 192 h 192"/>
                <a:gd name="T8" fmla="*/ 118 w 1392"/>
                <a:gd name="T9" fmla="*/ 192 h 192"/>
                <a:gd name="T10" fmla="*/ 118 w 1392"/>
                <a:gd name="T11" fmla="*/ 0 h 192"/>
                <a:gd name="T12" fmla="*/ 165 w 1392"/>
                <a:gd name="T13" fmla="*/ 0 h 192"/>
                <a:gd name="T14" fmla="*/ 165 w 1392"/>
                <a:gd name="T15" fmla="*/ 192 h 192"/>
                <a:gd name="T16" fmla="*/ 212 w 1392"/>
                <a:gd name="T17" fmla="*/ 192 h 192"/>
                <a:gd name="T18" fmla="*/ 212 w 1392"/>
                <a:gd name="T19" fmla="*/ 0 h 192"/>
                <a:gd name="T20" fmla="*/ 259 w 1392"/>
                <a:gd name="T21" fmla="*/ 0 h 192"/>
                <a:gd name="T22" fmla="*/ 259 w 1392"/>
                <a:gd name="T23" fmla="*/ 192 h 192"/>
                <a:gd name="T24" fmla="*/ 448 w 1392"/>
                <a:gd name="T25" fmla="*/ 192 h 192"/>
                <a:gd name="T26" fmla="*/ 448 w 1392"/>
                <a:gd name="T27" fmla="*/ 0 h 192"/>
                <a:gd name="T28" fmla="*/ 496 w 1392"/>
                <a:gd name="T29" fmla="*/ 0 h 192"/>
                <a:gd name="T30" fmla="*/ 496 w 1392"/>
                <a:gd name="T31" fmla="*/ 192 h 192"/>
                <a:gd name="T32" fmla="*/ 567 w 1392"/>
                <a:gd name="T33" fmla="*/ 192 h 192"/>
                <a:gd name="T34" fmla="*/ 567 w 1392"/>
                <a:gd name="T35" fmla="*/ 0 h 192"/>
                <a:gd name="T36" fmla="*/ 614 w 1392"/>
                <a:gd name="T37" fmla="*/ 0 h 192"/>
                <a:gd name="T38" fmla="*/ 614 w 1392"/>
                <a:gd name="T39" fmla="*/ 192 h 192"/>
                <a:gd name="T40" fmla="*/ 684 w 1392"/>
                <a:gd name="T41" fmla="*/ 192 h 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2"/>
                <a:gd name="T64" fmla="*/ 0 h 192"/>
                <a:gd name="T65" fmla="*/ 1392 w 1392"/>
                <a:gd name="T66" fmla="*/ 192 h 1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2" h="192">
                  <a:moveTo>
                    <a:pt x="0" y="192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92"/>
                  </a:lnTo>
                  <a:lnTo>
                    <a:pt x="240" y="192"/>
                  </a:lnTo>
                  <a:lnTo>
                    <a:pt x="240" y="0"/>
                  </a:lnTo>
                  <a:lnTo>
                    <a:pt x="336" y="0"/>
                  </a:lnTo>
                  <a:lnTo>
                    <a:pt x="336" y="192"/>
                  </a:lnTo>
                  <a:lnTo>
                    <a:pt x="432" y="192"/>
                  </a:lnTo>
                  <a:lnTo>
                    <a:pt x="432" y="0"/>
                  </a:lnTo>
                  <a:lnTo>
                    <a:pt x="528" y="0"/>
                  </a:lnTo>
                  <a:lnTo>
                    <a:pt x="528" y="192"/>
                  </a:lnTo>
                  <a:lnTo>
                    <a:pt x="912" y="192"/>
                  </a:lnTo>
                  <a:lnTo>
                    <a:pt x="912" y="0"/>
                  </a:lnTo>
                  <a:lnTo>
                    <a:pt x="1008" y="0"/>
                  </a:lnTo>
                  <a:lnTo>
                    <a:pt x="1008" y="192"/>
                  </a:lnTo>
                  <a:lnTo>
                    <a:pt x="1152" y="192"/>
                  </a:lnTo>
                  <a:lnTo>
                    <a:pt x="1152" y="0"/>
                  </a:lnTo>
                  <a:lnTo>
                    <a:pt x="1248" y="0"/>
                  </a:lnTo>
                  <a:lnTo>
                    <a:pt x="1248" y="192"/>
                  </a:lnTo>
                  <a:lnTo>
                    <a:pt x="1392" y="192"/>
                  </a:lnTo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5123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520888-C978-475C-8BC9-A922C8E98F8C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5332413" y="4879975"/>
          <a:ext cx="29940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ção" r:id="rId3" imgW="1497950" imgH="431613" progId="Equation.3">
                  <p:embed/>
                </p:oleObj>
              </mc:Choice>
              <mc:Fallback>
                <p:oleObj name="Equação" r:id="rId3" imgW="1497950" imgH="4316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4879975"/>
                        <a:ext cx="2994025" cy="85883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chemeClr val="hlink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5" name="Group 42"/>
          <p:cNvGrpSpPr>
            <a:grpSpLocks/>
          </p:cNvGrpSpPr>
          <p:nvPr/>
        </p:nvGrpSpPr>
        <p:grpSpPr bwMode="auto">
          <a:xfrm>
            <a:off x="5502275" y="2873375"/>
            <a:ext cx="2578100" cy="1658938"/>
            <a:chOff x="3466" y="2026"/>
            <a:chExt cx="1624" cy="1045"/>
          </a:xfrm>
        </p:grpSpPr>
        <p:sp>
          <p:nvSpPr>
            <p:cNvPr id="5141" name="Rectangle 38"/>
            <p:cNvSpPr>
              <a:spLocks noChangeArrowheads="1"/>
            </p:cNvSpPr>
            <p:nvPr/>
          </p:nvSpPr>
          <p:spPr bwMode="auto">
            <a:xfrm>
              <a:off x="3466" y="2026"/>
              <a:ext cx="1624" cy="104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5142" name="Group 18"/>
            <p:cNvGrpSpPr>
              <a:grpSpLocks noChangeAspect="1"/>
            </p:cNvGrpSpPr>
            <p:nvPr/>
          </p:nvGrpSpPr>
          <p:grpSpPr bwMode="auto">
            <a:xfrm>
              <a:off x="3498" y="2052"/>
              <a:ext cx="1555" cy="984"/>
              <a:chOff x="359" y="931"/>
              <a:chExt cx="1942" cy="1229"/>
            </a:xfrm>
          </p:grpSpPr>
          <p:sp>
            <p:nvSpPr>
              <p:cNvPr id="5143" name="Line 4"/>
              <p:cNvSpPr>
                <a:spLocks noChangeAspect="1" noChangeShapeType="1"/>
              </p:cNvSpPr>
              <p:nvPr/>
            </p:nvSpPr>
            <p:spPr bwMode="auto">
              <a:xfrm>
                <a:off x="364" y="1981"/>
                <a:ext cx="188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Freeform 5"/>
              <p:cNvSpPr>
                <a:spLocks noChangeAspect="1"/>
              </p:cNvSpPr>
              <p:nvPr/>
            </p:nvSpPr>
            <p:spPr bwMode="auto">
              <a:xfrm>
                <a:off x="383" y="1605"/>
                <a:ext cx="1625" cy="555"/>
              </a:xfrm>
              <a:custGeom>
                <a:avLst/>
                <a:gdLst>
                  <a:gd name="T0" fmla="*/ 0 w 3248"/>
                  <a:gd name="T1" fmla="*/ 266 h 794"/>
                  <a:gd name="T2" fmla="*/ 93 w 3248"/>
                  <a:gd name="T3" fmla="*/ 64 h 794"/>
                  <a:gd name="T4" fmla="*/ 179 w 3248"/>
                  <a:gd name="T5" fmla="*/ 64 h 794"/>
                  <a:gd name="T6" fmla="*/ 246 w 3248"/>
                  <a:gd name="T7" fmla="*/ 159 h 794"/>
                  <a:gd name="T8" fmla="*/ 347 w 3248"/>
                  <a:gd name="T9" fmla="*/ 321 h 794"/>
                  <a:gd name="T10" fmla="*/ 453 w 3248"/>
                  <a:gd name="T11" fmla="*/ 387 h 794"/>
                  <a:gd name="T12" fmla="*/ 533 w 3248"/>
                  <a:gd name="T13" fmla="*/ 326 h 794"/>
                  <a:gd name="T14" fmla="*/ 611 w 3248"/>
                  <a:gd name="T15" fmla="*/ 180 h 794"/>
                  <a:gd name="T16" fmla="*/ 678 w 3248"/>
                  <a:gd name="T17" fmla="*/ 8 h 794"/>
                  <a:gd name="T18" fmla="*/ 748 w 3248"/>
                  <a:gd name="T19" fmla="*/ 225 h 794"/>
                  <a:gd name="T20" fmla="*/ 813 w 3248"/>
                  <a:gd name="T21" fmla="*/ 286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8"/>
                  <a:gd name="T34" fmla="*/ 0 h 794"/>
                  <a:gd name="T35" fmla="*/ 3248 w 3248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8" h="794">
                    <a:moveTo>
                      <a:pt x="0" y="543"/>
                    </a:moveTo>
                    <a:cubicBezTo>
                      <a:pt x="126" y="371"/>
                      <a:pt x="253" y="199"/>
                      <a:pt x="372" y="130"/>
                    </a:cubicBezTo>
                    <a:cubicBezTo>
                      <a:pt x="491" y="61"/>
                      <a:pt x="612" y="97"/>
                      <a:pt x="714" y="130"/>
                    </a:cubicBezTo>
                    <a:cubicBezTo>
                      <a:pt x="816" y="163"/>
                      <a:pt x="871" y="238"/>
                      <a:pt x="983" y="326"/>
                    </a:cubicBezTo>
                    <a:cubicBezTo>
                      <a:pt x="1095" y="414"/>
                      <a:pt x="1248" y="579"/>
                      <a:pt x="1386" y="657"/>
                    </a:cubicBezTo>
                    <a:cubicBezTo>
                      <a:pt x="1524" y="735"/>
                      <a:pt x="1686" y="790"/>
                      <a:pt x="1810" y="792"/>
                    </a:cubicBezTo>
                    <a:cubicBezTo>
                      <a:pt x="1934" y="794"/>
                      <a:pt x="2026" y="739"/>
                      <a:pt x="2131" y="668"/>
                    </a:cubicBezTo>
                    <a:cubicBezTo>
                      <a:pt x="2236" y="597"/>
                      <a:pt x="2345" y="477"/>
                      <a:pt x="2441" y="368"/>
                    </a:cubicBezTo>
                    <a:cubicBezTo>
                      <a:pt x="2537" y="259"/>
                      <a:pt x="2619" y="0"/>
                      <a:pt x="2710" y="16"/>
                    </a:cubicBezTo>
                    <a:cubicBezTo>
                      <a:pt x="2801" y="32"/>
                      <a:pt x="2899" y="366"/>
                      <a:pt x="2989" y="461"/>
                    </a:cubicBezTo>
                    <a:cubicBezTo>
                      <a:pt x="3079" y="556"/>
                      <a:pt x="3200" y="564"/>
                      <a:pt x="3248" y="58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28575" cap="flat" cmpd="sng">
                <a:solidFill>
                  <a:srgbClr val="000099"/>
                </a:solidFill>
                <a:prstDash val="dash"/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Line 6"/>
              <p:cNvSpPr>
                <a:spLocks noChangeAspect="1" noChangeShapeType="1"/>
              </p:cNvSpPr>
              <p:nvPr/>
            </p:nvSpPr>
            <p:spPr bwMode="auto">
              <a:xfrm flipV="1">
                <a:off x="678" y="1679"/>
                <a:ext cx="0" cy="3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891" y="1867"/>
                <a:ext cx="0" cy="1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Line 8"/>
              <p:cNvSpPr>
                <a:spLocks noChangeAspect="1" noChangeShapeType="1"/>
              </p:cNvSpPr>
              <p:nvPr/>
            </p:nvSpPr>
            <p:spPr bwMode="auto">
              <a:xfrm flipV="1">
                <a:off x="450" y="1873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1117" y="1989"/>
                <a:ext cx="4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Line 10"/>
              <p:cNvSpPr>
                <a:spLocks noChangeAspect="1" noChangeShapeType="1"/>
              </p:cNvSpPr>
              <p:nvPr/>
            </p:nvSpPr>
            <p:spPr bwMode="auto">
              <a:xfrm flipV="1">
                <a:off x="1346" y="1986"/>
                <a:ext cx="0" cy="17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Line 11"/>
              <p:cNvSpPr>
                <a:spLocks noChangeAspect="1" noChangeShapeType="1"/>
              </p:cNvSpPr>
              <p:nvPr/>
            </p:nvSpPr>
            <p:spPr bwMode="auto">
              <a:xfrm flipV="1">
                <a:off x="1797" y="1733"/>
                <a:ext cx="4" cy="2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Line 12"/>
              <p:cNvSpPr>
                <a:spLocks noChangeAspect="1" noChangeShapeType="1"/>
              </p:cNvSpPr>
              <p:nvPr/>
            </p:nvSpPr>
            <p:spPr bwMode="auto">
              <a:xfrm flipV="1">
                <a:off x="1575" y="1915"/>
                <a:ext cx="0" cy="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Freeform 14"/>
              <p:cNvSpPr>
                <a:spLocks noChangeAspect="1"/>
              </p:cNvSpPr>
              <p:nvPr/>
            </p:nvSpPr>
            <p:spPr bwMode="auto">
              <a:xfrm>
                <a:off x="389" y="931"/>
                <a:ext cx="1625" cy="555"/>
              </a:xfrm>
              <a:custGeom>
                <a:avLst/>
                <a:gdLst>
                  <a:gd name="T0" fmla="*/ 0 w 3248"/>
                  <a:gd name="T1" fmla="*/ 266 h 794"/>
                  <a:gd name="T2" fmla="*/ 93 w 3248"/>
                  <a:gd name="T3" fmla="*/ 64 h 794"/>
                  <a:gd name="T4" fmla="*/ 179 w 3248"/>
                  <a:gd name="T5" fmla="*/ 64 h 794"/>
                  <a:gd name="T6" fmla="*/ 246 w 3248"/>
                  <a:gd name="T7" fmla="*/ 159 h 794"/>
                  <a:gd name="T8" fmla="*/ 347 w 3248"/>
                  <a:gd name="T9" fmla="*/ 321 h 794"/>
                  <a:gd name="T10" fmla="*/ 453 w 3248"/>
                  <a:gd name="T11" fmla="*/ 387 h 794"/>
                  <a:gd name="T12" fmla="*/ 533 w 3248"/>
                  <a:gd name="T13" fmla="*/ 326 h 794"/>
                  <a:gd name="T14" fmla="*/ 611 w 3248"/>
                  <a:gd name="T15" fmla="*/ 180 h 794"/>
                  <a:gd name="T16" fmla="*/ 678 w 3248"/>
                  <a:gd name="T17" fmla="*/ 8 h 794"/>
                  <a:gd name="T18" fmla="*/ 748 w 3248"/>
                  <a:gd name="T19" fmla="*/ 225 h 794"/>
                  <a:gd name="T20" fmla="*/ 813 w 3248"/>
                  <a:gd name="T21" fmla="*/ 286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8"/>
                  <a:gd name="T34" fmla="*/ 0 h 794"/>
                  <a:gd name="T35" fmla="*/ 3248 w 3248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8" h="794">
                    <a:moveTo>
                      <a:pt x="0" y="543"/>
                    </a:moveTo>
                    <a:cubicBezTo>
                      <a:pt x="126" y="371"/>
                      <a:pt x="253" y="199"/>
                      <a:pt x="372" y="130"/>
                    </a:cubicBezTo>
                    <a:cubicBezTo>
                      <a:pt x="491" y="61"/>
                      <a:pt x="612" y="97"/>
                      <a:pt x="714" y="130"/>
                    </a:cubicBezTo>
                    <a:cubicBezTo>
                      <a:pt x="816" y="163"/>
                      <a:pt x="871" y="238"/>
                      <a:pt x="983" y="326"/>
                    </a:cubicBezTo>
                    <a:cubicBezTo>
                      <a:pt x="1095" y="414"/>
                      <a:pt x="1248" y="579"/>
                      <a:pt x="1386" y="657"/>
                    </a:cubicBezTo>
                    <a:cubicBezTo>
                      <a:pt x="1524" y="735"/>
                      <a:pt x="1686" y="790"/>
                      <a:pt x="1810" y="792"/>
                    </a:cubicBezTo>
                    <a:cubicBezTo>
                      <a:pt x="1934" y="794"/>
                      <a:pt x="2026" y="739"/>
                      <a:pt x="2131" y="668"/>
                    </a:cubicBezTo>
                    <a:cubicBezTo>
                      <a:pt x="2236" y="597"/>
                      <a:pt x="2345" y="477"/>
                      <a:pt x="2441" y="368"/>
                    </a:cubicBezTo>
                    <a:cubicBezTo>
                      <a:pt x="2537" y="259"/>
                      <a:pt x="2619" y="0"/>
                      <a:pt x="2710" y="16"/>
                    </a:cubicBezTo>
                    <a:cubicBezTo>
                      <a:pt x="2801" y="32"/>
                      <a:pt x="2899" y="366"/>
                      <a:pt x="2989" y="461"/>
                    </a:cubicBezTo>
                    <a:cubicBezTo>
                      <a:pt x="3079" y="556"/>
                      <a:pt x="3200" y="564"/>
                      <a:pt x="3248" y="585"/>
                    </a:cubicBez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rect">
                  <a:fillToRect l="50000" t="50000" r="50000" b="50000"/>
                </a:path>
              </a:gradFill>
              <a:ln w="28575" cap="flat" cmpd="sng">
                <a:solidFill>
                  <a:srgbClr val="000099"/>
                </a:solidFill>
                <a:prstDash val="solid"/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Line 15"/>
              <p:cNvSpPr>
                <a:spLocks noChangeAspect="1" noChangeShapeType="1"/>
              </p:cNvSpPr>
              <p:nvPr/>
            </p:nvSpPr>
            <p:spPr bwMode="auto">
              <a:xfrm>
                <a:off x="359" y="1311"/>
                <a:ext cx="188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Text Box 16"/>
              <p:cNvSpPr txBox="1">
                <a:spLocks noChangeAspect="1" noChangeArrowheads="1"/>
              </p:cNvSpPr>
              <p:nvPr/>
            </p:nvSpPr>
            <p:spPr bwMode="auto">
              <a:xfrm>
                <a:off x="1849" y="973"/>
                <a:ext cx="452" cy="289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800" b="1" i="1">
                    <a:solidFill>
                      <a:srgbClr val="000099"/>
                    </a:solidFill>
                    <a:latin typeface="Times New Roman" panose="02020603050405020304" pitchFamily="18" charset="0"/>
                  </a:rPr>
                  <a:t>m(t)</a:t>
                </a:r>
                <a:endParaRPr lang="pt-BR" altLang="en-US" sz="1800">
                  <a:solidFill>
                    <a:srgbClr val="000099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5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1868" y="1658"/>
                <a:ext cx="382" cy="288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EAEAE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800" b="1" i="1">
                    <a:latin typeface="Times New Roman" panose="02020603050405020304" pitchFamily="18" charset="0"/>
                  </a:rPr>
                  <a:t>s(t)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126" name="Oval 20"/>
          <p:cNvSpPr>
            <a:spLocks noChangeArrowheads="1"/>
          </p:cNvSpPr>
          <p:nvPr/>
        </p:nvSpPr>
        <p:spPr bwMode="auto">
          <a:xfrm>
            <a:off x="630238" y="2924175"/>
            <a:ext cx="3468687" cy="15509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prstDash val="dash"/>
            <a:round/>
            <a:headEnd type="none" w="sm" len="sm"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127" name="Line 23"/>
          <p:cNvSpPr>
            <a:spLocks noChangeShapeType="1"/>
          </p:cNvSpPr>
          <p:nvPr/>
        </p:nvSpPr>
        <p:spPr bwMode="auto">
          <a:xfrm>
            <a:off x="1373188" y="3530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24"/>
          <p:cNvSpPr>
            <a:spLocks noChangeShapeType="1"/>
          </p:cNvSpPr>
          <p:nvPr/>
        </p:nvSpPr>
        <p:spPr bwMode="auto">
          <a:xfrm flipV="1">
            <a:off x="1843088" y="3714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25"/>
          <p:cNvSpPr>
            <a:spLocks noChangeShapeType="1"/>
          </p:cNvSpPr>
          <p:nvPr/>
        </p:nvSpPr>
        <p:spPr bwMode="auto">
          <a:xfrm>
            <a:off x="2058988" y="3530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26"/>
          <p:cNvSpPr txBox="1">
            <a:spLocks noChangeArrowheads="1"/>
          </p:cNvSpPr>
          <p:nvPr/>
        </p:nvSpPr>
        <p:spPr bwMode="auto">
          <a:xfrm>
            <a:off x="784225" y="3319463"/>
            <a:ext cx="633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/>
              <a:t>m(t)</a:t>
            </a:r>
          </a:p>
        </p:txBody>
      </p:sp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1562100" y="3976688"/>
            <a:ext cx="56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/>
              <a:t>p(t)</a:t>
            </a:r>
          </a:p>
        </p:txBody>
      </p:sp>
      <p:sp>
        <p:nvSpPr>
          <p:cNvPr id="5132" name="Text Box 28"/>
          <p:cNvSpPr txBox="1">
            <a:spLocks noChangeArrowheads="1"/>
          </p:cNvSpPr>
          <p:nvPr/>
        </p:nvSpPr>
        <p:spPr bwMode="auto">
          <a:xfrm>
            <a:off x="2405063" y="3328988"/>
            <a:ext cx="159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/>
              <a:t>s(t)=m(t).p(t)</a:t>
            </a:r>
          </a:p>
        </p:txBody>
      </p:sp>
      <p:sp>
        <p:nvSpPr>
          <p:cNvPr id="5133" name="Text Box 29"/>
          <p:cNvSpPr txBox="1">
            <a:spLocks noChangeArrowheads="1"/>
          </p:cNvSpPr>
          <p:nvPr/>
        </p:nvSpPr>
        <p:spPr bwMode="auto">
          <a:xfrm>
            <a:off x="1539875" y="3154363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4400">
                <a:sym typeface="Symbol" panose="05050102010706020507" pitchFamily="18" charset="2"/>
              </a:rPr>
              <a:t></a:t>
            </a:r>
            <a:endParaRPr lang="pt-BR" altLang="en-US" sz="3600"/>
          </a:p>
        </p:txBody>
      </p:sp>
      <p:graphicFrame>
        <p:nvGraphicFramePr>
          <p:cNvPr id="5134" name="Object 36"/>
          <p:cNvGraphicFramePr>
            <a:graphicFrameLocks noChangeAspect="1"/>
          </p:cNvGraphicFramePr>
          <p:nvPr/>
        </p:nvGraphicFramePr>
        <p:xfrm>
          <a:off x="227013" y="4860925"/>
          <a:ext cx="25368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ção" r:id="rId5" imgW="1269449" imgH="431613" progId="Equation.3">
                  <p:embed/>
                </p:oleObj>
              </mc:Choice>
              <mc:Fallback>
                <p:oleObj name="Equação" r:id="rId5" imgW="1269449" imgH="431613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4860925"/>
                        <a:ext cx="2536825" cy="858838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chemeClr val="hlink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AutoShape 37"/>
          <p:cNvSpPr>
            <a:spLocks noChangeArrowheads="1"/>
          </p:cNvSpPr>
          <p:nvPr/>
        </p:nvSpPr>
        <p:spPr bwMode="auto">
          <a:xfrm>
            <a:off x="4514850" y="3505200"/>
            <a:ext cx="469900" cy="392113"/>
          </a:xfrm>
          <a:prstGeom prst="rightArrow">
            <a:avLst>
              <a:gd name="adj1" fmla="val 50000"/>
              <a:gd name="adj2" fmla="val 2995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136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0" y="447675"/>
            <a:ext cx="9144000" cy="1935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altLang="en-US" smtClean="0"/>
              <a:t>Admitindo m(t):</a:t>
            </a:r>
          </a:p>
          <a:p>
            <a:pPr lvl="1">
              <a:buFontTx/>
              <a:buChar char="•"/>
            </a:pPr>
            <a:r>
              <a:rPr lang="pt-BR" altLang="en-US" smtClean="0"/>
              <a:t> Sinal de energia finita.</a:t>
            </a:r>
          </a:p>
          <a:p>
            <a:pPr lvl="1">
              <a:buFontTx/>
              <a:buChar char="•"/>
            </a:pPr>
            <a:r>
              <a:rPr lang="pt-BR" altLang="en-US" smtClean="0"/>
              <a:t> Freqüência máxima do seu espectro: W Hz.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altLang="en-US" smtClean="0"/>
              <a:t>A amostragem é obtida multiplicando m(t) por um trem de impulsos regularmente espaçados por T</a:t>
            </a:r>
            <a:r>
              <a:rPr lang="pt-BR" altLang="en-US" baseline="-25000" smtClean="0"/>
              <a:t>a</a:t>
            </a:r>
            <a:r>
              <a:rPr lang="pt-BR" altLang="en-US" smtClean="0"/>
              <a:t> segundos, como mostra a figura abaixo.</a:t>
            </a:r>
          </a:p>
        </p:txBody>
      </p:sp>
      <p:sp>
        <p:nvSpPr>
          <p:cNvPr id="5137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altLang="en-US" i="0" smtClean="0"/>
              <a:t>1.1.  Amostragem Ideal</a:t>
            </a:r>
            <a:endParaRPr lang="pt-BR" altLang="en-US" smtClean="0"/>
          </a:p>
        </p:txBody>
      </p:sp>
      <p:sp>
        <p:nvSpPr>
          <p:cNvPr id="5138" name="AutoShape 41"/>
          <p:cNvSpPr>
            <a:spLocks noChangeArrowheads="1"/>
          </p:cNvSpPr>
          <p:nvPr/>
        </p:nvSpPr>
        <p:spPr bwMode="auto">
          <a:xfrm>
            <a:off x="4308475" y="5105400"/>
            <a:ext cx="469900" cy="450850"/>
          </a:xfrm>
          <a:prstGeom prst="rightArrow">
            <a:avLst>
              <a:gd name="adj1" fmla="val 50000"/>
              <a:gd name="adj2" fmla="val 26056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139" name="Text Box 43"/>
          <p:cNvSpPr txBox="1">
            <a:spLocks noChangeArrowheads="1"/>
          </p:cNvSpPr>
          <p:nvPr/>
        </p:nvSpPr>
        <p:spPr bwMode="auto">
          <a:xfrm>
            <a:off x="2790825" y="504825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2400"/>
              <a:t>×</a:t>
            </a:r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3248025" y="5070475"/>
            <a:ext cx="642938" cy="4095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FFCC"/>
            </a:solidFill>
            <a:miter lim="800000"/>
            <a:headEnd/>
            <a:tailEnd type="none" w="lg" len="lg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defRPr/>
            </a:pPr>
            <a:r>
              <a:rPr lang="pt-BR" sz="2000" i="1">
                <a:latin typeface="Arial" charset="0"/>
              </a:rPr>
              <a:t>m(t)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6147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9CEDA0A-7FDE-47DB-AD90-8DBC6B0014CC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3235325" y="539750"/>
          <a:ext cx="4491038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ção" r:id="rId3" imgW="2247900" imgH="457200" progId="Equation.3">
                  <p:embed/>
                </p:oleObj>
              </mc:Choice>
              <mc:Fallback>
                <p:oleObj name="Equação" r:id="rId3" imgW="22479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539750"/>
                        <a:ext cx="4491038" cy="91281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3249613" y="1700213"/>
          <a:ext cx="3957637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ção" r:id="rId5" imgW="1981200" imgH="889000" progId="Equation.3">
                  <p:embed/>
                </p:oleObj>
              </mc:Choice>
              <mc:Fallback>
                <p:oleObj name="Equação" r:id="rId5" imgW="1981200" imgH="889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700213"/>
                        <a:ext cx="3957637" cy="1774825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5"/>
          <p:cNvGraphicFramePr>
            <a:graphicFrameLocks noChangeAspect="1"/>
          </p:cNvGraphicFramePr>
          <p:nvPr/>
        </p:nvGraphicFramePr>
        <p:xfrm>
          <a:off x="3240088" y="3702050"/>
          <a:ext cx="3095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ção" r:id="rId7" imgW="1548728" imgH="431613" progId="Equation.3">
                  <p:embed/>
                </p:oleObj>
              </mc:Choice>
              <mc:Fallback>
                <p:oleObj name="Equação" r:id="rId7" imgW="1548728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88" y="3702050"/>
                        <a:ext cx="3095625" cy="85883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0638" y="1588"/>
            <a:ext cx="379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 b="1">
                <a:solidFill>
                  <a:srgbClr val="3333FF"/>
                </a:solidFill>
                <a:sym typeface="Monotype Sorts" pitchFamily="2" charset="2"/>
              </a:rPr>
              <a:t>   </a:t>
            </a:r>
            <a:r>
              <a:rPr lang="pt-BR" altLang="en-US" b="1">
                <a:solidFill>
                  <a:srgbClr val="3333FF"/>
                </a:solidFill>
              </a:rPr>
              <a:t>No domínio da freqüência: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531813" y="792163"/>
            <a:ext cx="2054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b="1">
                <a:solidFill>
                  <a:srgbClr val="6600FF"/>
                </a:solidFill>
                <a:sym typeface="Monotype Sorts" pitchFamily="2" charset="2"/>
              </a:rPr>
              <a:t>Fourier de p(t)</a:t>
            </a:r>
            <a:r>
              <a:rPr lang="pt-BR" altLang="en-US" b="1">
                <a:solidFill>
                  <a:srgbClr val="6600FF"/>
                </a:solidFill>
              </a:rPr>
              <a:t>:</a:t>
            </a:r>
            <a:r>
              <a:rPr lang="pt-BR" altLang="en-US" b="1">
                <a:solidFill>
                  <a:srgbClr val="6600FF"/>
                </a:solidFill>
                <a:sym typeface="Monotype Sorts" pitchFamily="2" charset="2"/>
              </a:rPr>
              <a:t> 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63563" y="1738313"/>
            <a:ext cx="2039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b="1">
                <a:solidFill>
                  <a:srgbClr val="6600FF"/>
                </a:solidFill>
                <a:sym typeface="Monotype Sorts" pitchFamily="2" charset="2"/>
              </a:rPr>
              <a:t>Fourier de s(t)</a:t>
            </a:r>
            <a:r>
              <a:rPr lang="pt-BR" altLang="en-US" b="1">
                <a:solidFill>
                  <a:srgbClr val="6600FF"/>
                </a:solidFill>
              </a:rPr>
              <a:t>:</a:t>
            </a:r>
            <a:r>
              <a:rPr lang="pt-BR" altLang="en-US" b="1">
                <a:solidFill>
                  <a:srgbClr val="6600FF"/>
                </a:solidFill>
                <a:sym typeface="Monotype Sorts" pitchFamily="2" charset="2"/>
              </a:rPr>
              <a:t> </a:t>
            </a: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0" y="4716463"/>
            <a:ext cx="9144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</a:t>
            </a:r>
            <a:r>
              <a:rPr lang="pt-BR" altLang="en-US"/>
              <a:t>O processo de amostragem de um sinal de energia finita e contínuo no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/>
              <a:t>      tempo resulta em um espectro periódico com período igual à taxa de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/>
              <a:t>      amostragem.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S(f) consiste de cópias regularmente espaçadas de f</a:t>
            </a:r>
            <a:r>
              <a:rPr lang="pt-BR" altLang="en-US" baseline="-25000">
                <a:sym typeface="Monotype Sorts" pitchFamily="2" charset="2"/>
              </a:rPr>
              <a:t>a</a:t>
            </a:r>
            <a:r>
              <a:rPr lang="pt-BR" altLang="en-US">
                <a:sym typeface="Monotype Sorts" pitchFamily="2" charset="2"/>
              </a:rPr>
              <a:t> de M(f).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Rodapé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7171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6726BC-D954-4173-B3AB-B4AB2793EF7F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grpSp>
        <p:nvGrpSpPr>
          <p:cNvPr id="7172" name="Group 67"/>
          <p:cNvGrpSpPr>
            <a:grpSpLocks/>
          </p:cNvGrpSpPr>
          <p:nvPr/>
        </p:nvGrpSpPr>
        <p:grpSpPr bwMode="auto">
          <a:xfrm>
            <a:off x="438150" y="750888"/>
            <a:ext cx="4483100" cy="2906712"/>
            <a:chOff x="310" y="569"/>
            <a:chExt cx="2824" cy="1831"/>
          </a:xfrm>
        </p:grpSpPr>
        <p:sp>
          <p:nvSpPr>
            <p:cNvPr id="7181" name="Rectangle 66"/>
            <p:cNvSpPr>
              <a:spLocks noChangeArrowheads="1"/>
            </p:cNvSpPr>
            <p:nvPr/>
          </p:nvSpPr>
          <p:spPr bwMode="auto">
            <a:xfrm>
              <a:off x="310" y="569"/>
              <a:ext cx="2824" cy="183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7182" name="Group 65"/>
            <p:cNvGrpSpPr>
              <a:grpSpLocks/>
            </p:cNvGrpSpPr>
            <p:nvPr/>
          </p:nvGrpSpPr>
          <p:grpSpPr bwMode="auto">
            <a:xfrm>
              <a:off x="337" y="598"/>
              <a:ext cx="2766" cy="1765"/>
              <a:chOff x="337" y="598"/>
              <a:chExt cx="2766" cy="1765"/>
            </a:xfrm>
          </p:grpSpPr>
          <p:sp>
            <p:nvSpPr>
              <p:cNvPr id="7183" name="Line 27"/>
              <p:cNvSpPr>
                <a:spLocks noChangeShapeType="1"/>
              </p:cNvSpPr>
              <p:nvPr/>
            </p:nvSpPr>
            <p:spPr bwMode="auto">
              <a:xfrm>
                <a:off x="337" y="1240"/>
                <a:ext cx="27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4" name="Freeform 29"/>
              <p:cNvSpPr>
                <a:spLocks/>
              </p:cNvSpPr>
              <p:nvPr/>
            </p:nvSpPr>
            <p:spPr bwMode="auto">
              <a:xfrm>
                <a:off x="1484" y="917"/>
                <a:ext cx="351" cy="322"/>
              </a:xfrm>
              <a:custGeom>
                <a:avLst/>
                <a:gdLst>
                  <a:gd name="T0" fmla="*/ 0 w 549"/>
                  <a:gd name="T1" fmla="*/ 257 h 403"/>
                  <a:gd name="T2" fmla="*/ 114 w 549"/>
                  <a:gd name="T3" fmla="*/ 0 h 403"/>
                  <a:gd name="T4" fmla="*/ 224 w 549"/>
                  <a:gd name="T5" fmla="*/ 257 h 403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403"/>
                  <a:gd name="T11" fmla="*/ 549 w 549"/>
                  <a:gd name="T12" fmla="*/ 403 h 4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403">
                    <a:moveTo>
                      <a:pt x="0" y="403"/>
                    </a:moveTo>
                    <a:lnTo>
                      <a:pt x="280" y="0"/>
                    </a:lnTo>
                    <a:lnTo>
                      <a:pt x="549" y="403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5" name="Line 36"/>
              <p:cNvSpPr>
                <a:spLocks noChangeShapeType="1"/>
              </p:cNvSpPr>
              <p:nvPr/>
            </p:nvSpPr>
            <p:spPr bwMode="auto">
              <a:xfrm>
                <a:off x="371" y="2147"/>
                <a:ext cx="27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6" name="Line 37"/>
              <p:cNvSpPr>
                <a:spLocks noChangeShapeType="1"/>
              </p:cNvSpPr>
              <p:nvPr/>
            </p:nvSpPr>
            <p:spPr bwMode="auto">
              <a:xfrm flipV="1">
                <a:off x="1665" y="671"/>
                <a:ext cx="0" cy="6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7" name="Line 38"/>
              <p:cNvSpPr>
                <a:spLocks noChangeShapeType="1"/>
              </p:cNvSpPr>
              <p:nvPr/>
            </p:nvSpPr>
            <p:spPr bwMode="auto">
              <a:xfrm flipV="1">
                <a:off x="1661" y="1577"/>
                <a:ext cx="0" cy="6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8" name="Freeform 39"/>
              <p:cNvSpPr>
                <a:spLocks/>
              </p:cNvSpPr>
              <p:nvPr/>
            </p:nvSpPr>
            <p:spPr bwMode="auto">
              <a:xfrm>
                <a:off x="423" y="1824"/>
                <a:ext cx="351" cy="322"/>
              </a:xfrm>
              <a:custGeom>
                <a:avLst/>
                <a:gdLst>
                  <a:gd name="T0" fmla="*/ 0 w 549"/>
                  <a:gd name="T1" fmla="*/ 257 h 403"/>
                  <a:gd name="T2" fmla="*/ 114 w 549"/>
                  <a:gd name="T3" fmla="*/ 0 h 403"/>
                  <a:gd name="T4" fmla="*/ 224 w 549"/>
                  <a:gd name="T5" fmla="*/ 257 h 403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403"/>
                  <a:gd name="T11" fmla="*/ 549 w 549"/>
                  <a:gd name="T12" fmla="*/ 403 h 4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403">
                    <a:moveTo>
                      <a:pt x="0" y="403"/>
                    </a:moveTo>
                    <a:lnTo>
                      <a:pt x="280" y="0"/>
                    </a:lnTo>
                    <a:lnTo>
                      <a:pt x="549" y="403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9" name="Freeform 40"/>
              <p:cNvSpPr>
                <a:spLocks/>
              </p:cNvSpPr>
              <p:nvPr/>
            </p:nvSpPr>
            <p:spPr bwMode="auto">
              <a:xfrm>
                <a:off x="2525" y="1824"/>
                <a:ext cx="351" cy="322"/>
              </a:xfrm>
              <a:custGeom>
                <a:avLst/>
                <a:gdLst>
                  <a:gd name="T0" fmla="*/ 0 w 549"/>
                  <a:gd name="T1" fmla="*/ 257 h 403"/>
                  <a:gd name="T2" fmla="*/ 114 w 549"/>
                  <a:gd name="T3" fmla="*/ 0 h 403"/>
                  <a:gd name="T4" fmla="*/ 224 w 549"/>
                  <a:gd name="T5" fmla="*/ 257 h 403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403"/>
                  <a:gd name="T11" fmla="*/ 549 w 549"/>
                  <a:gd name="T12" fmla="*/ 403 h 4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403">
                    <a:moveTo>
                      <a:pt x="0" y="403"/>
                    </a:moveTo>
                    <a:lnTo>
                      <a:pt x="280" y="0"/>
                    </a:lnTo>
                    <a:lnTo>
                      <a:pt x="549" y="403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0" name="Freeform 41"/>
              <p:cNvSpPr>
                <a:spLocks/>
              </p:cNvSpPr>
              <p:nvPr/>
            </p:nvSpPr>
            <p:spPr bwMode="auto">
              <a:xfrm>
                <a:off x="967" y="1820"/>
                <a:ext cx="351" cy="322"/>
              </a:xfrm>
              <a:custGeom>
                <a:avLst/>
                <a:gdLst>
                  <a:gd name="T0" fmla="*/ 0 w 549"/>
                  <a:gd name="T1" fmla="*/ 257 h 403"/>
                  <a:gd name="T2" fmla="*/ 114 w 549"/>
                  <a:gd name="T3" fmla="*/ 0 h 403"/>
                  <a:gd name="T4" fmla="*/ 224 w 549"/>
                  <a:gd name="T5" fmla="*/ 257 h 403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403"/>
                  <a:gd name="T11" fmla="*/ 549 w 549"/>
                  <a:gd name="T12" fmla="*/ 403 h 4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403">
                    <a:moveTo>
                      <a:pt x="0" y="403"/>
                    </a:moveTo>
                    <a:lnTo>
                      <a:pt x="280" y="0"/>
                    </a:lnTo>
                    <a:lnTo>
                      <a:pt x="549" y="403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1" name="Freeform 42"/>
              <p:cNvSpPr>
                <a:spLocks/>
              </p:cNvSpPr>
              <p:nvPr/>
            </p:nvSpPr>
            <p:spPr bwMode="auto">
              <a:xfrm>
                <a:off x="2002" y="1822"/>
                <a:ext cx="351" cy="322"/>
              </a:xfrm>
              <a:custGeom>
                <a:avLst/>
                <a:gdLst>
                  <a:gd name="T0" fmla="*/ 0 w 549"/>
                  <a:gd name="T1" fmla="*/ 257 h 403"/>
                  <a:gd name="T2" fmla="*/ 114 w 549"/>
                  <a:gd name="T3" fmla="*/ 0 h 403"/>
                  <a:gd name="T4" fmla="*/ 224 w 549"/>
                  <a:gd name="T5" fmla="*/ 257 h 403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403"/>
                  <a:gd name="T11" fmla="*/ 549 w 549"/>
                  <a:gd name="T12" fmla="*/ 403 h 4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403">
                    <a:moveTo>
                      <a:pt x="0" y="403"/>
                    </a:moveTo>
                    <a:lnTo>
                      <a:pt x="280" y="0"/>
                    </a:lnTo>
                    <a:lnTo>
                      <a:pt x="549" y="403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2" name="Freeform 43"/>
              <p:cNvSpPr>
                <a:spLocks/>
              </p:cNvSpPr>
              <p:nvPr/>
            </p:nvSpPr>
            <p:spPr bwMode="auto">
              <a:xfrm>
                <a:off x="1484" y="1817"/>
                <a:ext cx="351" cy="322"/>
              </a:xfrm>
              <a:custGeom>
                <a:avLst/>
                <a:gdLst>
                  <a:gd name="T0" fmla="*/ 0 w 549"/>
                  <a:gd name="T1" fmla="*/ 257 h 403"/>
                  <a:gd name="T2" fmla="*/ 114 w 549"/>
                  <a:gd name="T3" fmla="*/ 0 h 403"/>
                  <a:gd name="T4" fmla="*/ 224 w 549"/>
                  <a:gd name="T5" fmla="*/ 257 h 403"/>
                  <a:gd name="T6" fmla="*/ 0 60000 65536"/>
                  <a:gd name="T7" fmla="*/ 0 60000 65536"/>
                  <a:gd name="T8" fmla="*/ 0 60000 65536"/>
                  <a:gd name="T9" fmla="*/ 0 w 549"/>
                  <a:gd name="T10" fmla="*/ 0 h 403"/>
                  <a:gd name="T11" fmla="*/ 549 w 549"/>
                  <a:gd name="T12" fmla="*/ 403 h 40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9" h="403">
                    <a:moveTo>
                      <a:pt x="0" y="403"/>
                    </a:moveTo>
                    <a:lnTo>
                      <a:pt x="280" y="0"/>
                    </a:lnTo>
                    <a:lnTo>
                      <a:pt x="549" y="403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3" name="Text Box 44"/>
              <p:cNvSpPr txBox="1">
                <a:spLocks noChangeArrowheads="1"/>
              </p:cNvSpPr>
              <p:nvPr/>
            </p:nvSpPr>
            <p:spPr bwMode="auto">
              <a:xfrm>
                <a:off x="1706" y="598"/>
                <a:ext cx="38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800" b="1" i="1">
                    <a:latin typeface="Times New Roman" panose="02020603050405020304" pitchFamily="18" charset="0"/>
                  </a:rPr>
                  <a:t>M(f)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4" name="Text Box 46"/>
              <p:cNvSpPr txBox="1">
                <a:spLocks noChangeArrowheads="1"/>
              </p:cNvSpPr>
              <p:nvPr/>
            </p:nvSpPr>
            <p:spPr bwMode="auto">
              <a:xfrm>
                <a:off x="1692" y="1515"/>
                <a:ext cx="3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800" b="1" i="1">
                    <a:latin typeface="Times New Roman" panose="02020603050405020304" pitchFamily="18" charset="0"/>
                  </a:rPr>
                  <a:t>S(f)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5" name="Text Box 47"/>
              <p:cNvSpPr txBox="1">
                <a:spLocks noChangeArrowheads="1"/>
              </p:cNvSpPr>
              <p:nvPr/>
            </p:nvSpPr>
            <p:spPr bwMode="auto">
              <a:xfrm>
                <a:off x="1718" y="1243"/>
                <a:ext cx="2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600" b="1" i="1">
                    <a:latin typeface="Times New Roman" panose="02020603050405020304" pitchFamily="18" charset="0"/>
                  </a:rPr>
                  <a:t>W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6" name="Text Box 48"/>
              <p:cNvSpPr txBox="1">
                <a:spLocks noChangeArrowheads="1"/>
              </p:cNvSpPr>
              <p:nvPr/>
            </p:nvSpPr>
            <p:spPr bwMode="auto">
              <a:xfrm>
                <a:off x="1337" y="1241"/>
                <a:ext cx="2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600" b="1" i="1">
                    <a:latin typeface="Times New Roman" panose="02020603050405020304" pitchFamily="18" charset="0"/>
                  </a:rPr>
                  <a:t>-W</a:t>
                </a:r>
              </a:p>
            </p:txBody>
          </p:sp>
          <p:sp>
            <p:nvSpPr>
              <p:cNvPr id="7197" name="Text Box 49"/>
              <p:cNvSpPr txBox="1">
                <a:spLocks noChangeArrowheads="1"/>
              </p:cNvSpPr>
              <p:nvPr/>
            </p:nvSpPr>
            <p:spPr bwMode="auto">
              <a:xfrm>
                <a:off x="2904" y="1270"/>
                <a:ext cx="1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800" b="1" i="1">
                    <a:latin typeface="Times New Roman" panose="02020603050405020304" pitchFamily="18" charset="0"/>
                  </a:rPr>
                  <a:t>f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8" name="Line 51"/>
              <p:cNvSpPr>
                <a:spLocks noChangeShapeType="1"/>
              </p:cNvSpPr>
              <p:nvPr/>
            </p:nvSpPr>
            <p:spPr bwMode="auto">
              <a:xfrm>
                <a:off x="1138" y="2097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9" name="Line 52"/>
              <p:cNvSpPr>
                <a:spLocks noChangeShapeType="1"/>
              </p:cNvSpPr>
              <p:nvPr/>
            </p:nvSpPr>
            <p:spPr bwMode="auto">
              <a:xfrm>
                <a:off x="593" y="2097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0" name="Line 53"/>
              <p:cNvSpPr>
                <a:spLocks noChangeShapeType="1"/>
              </p:cNvSpPr>
              <p:nvPr/>
            </p:nvSpPr>
            <p:spPr bwMode="auto">
              <a:xfrm>
                <a:off x="2695" y="2097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1" name="Line 54"/>
              <p:cNvSpPr>
                <a:spLocks noChangeShapeType="1"/>
              </p:cNvSpPr>
              <p:nvPr/>
            </p:nvSpPr>
            <p:spPr bwMode="auto">
              <a:xfrm>
                <a:off x="2161" y="2097"/>
                <a:ext cx="0" cy="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202" name="Text Box 56"/>
              <p:cNvSpPr txBox="1">
                <a:spLocks noChangeArrowheads="1"/>
              </p:cNvSpPr>
              <p:nvPr/>
            </p:nvSpPr>
            <p:spPr bwMode="auto">
              <a:xfrm>
                <a:off x="1714" y="2149"/>
                <a:ext cx="22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600" b="1" i="1">
                    <a:latin typeface="Times New Roman" panose="02020603050405020304" pitchFamily="18" charset="0"/>
                  </a:rPr>
                  <a:t>W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3" name="Text Box 57"/>
              <p:cNvSpPr txBox="1">
                <a:spLocks noChangeArrowheads="1"/>
              </p:cNvSpPr>
              <p:nvPr/>
            </p:nvSpPr>
            <p:spPr bwMode="auto">
              <a:xfrm>
                <a:off x="2095" y="2151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600" b="1" i="1">
                    <a:latin typeface="Times New Roman" panose="02020603050405020304" pitchFamily="18" charset="0"/>
                  </a:rPr>
                  <a:t>f</a:t>
                </a:r>
                <a:r>
                  <a:rPr lang="pt-BR" altLang="en-US" sz="1600" b="1" i="1" baseline="-25000">
                    <a:latin typeface="Times New Roman" panose="02020603050405020304" pitchFamily="18" charset="0"/>
                  </a:rPr>
                  <a:t>a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4" name="Text Box 58"/>
              <p:cNvSpPr txBox="1">
                <a:spLocks noChangeArrowheads="1"/>
              </p:cNvSpPr>
              <p:nvPr/>
            </p:nvSpPr>
            <p:spPr bwMode="auto">
              <a:xfrm>
                <a:off x="2567" y="2151"/>
                <a:ext cx="26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600" b="1" i="1">
                    <a:latin typeface="Times New Roman" panose="02020603050405020304" pitchFamily="18" charset="0"/>
                  </a:rPr>
                  <a:t>2f</a:t>
                </a:r>
                <a:r>
                  <a:rPr lang="pt-BR" altLang="en-US" sz="1600" b="1" i="1" baseline="-25000">
                    <a:latin typeface="Times New Roman" panose="02020603050405020304" pitchFamily="18" charset="0"/>
                  </a:rPr>
                  <a:t>a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5" name="Text Box 59"/>
              <p:cNvSpPr txBox="1">
                <a:spLocks noChangeArrowheads="1"/>
              </p:cNvSpPr>
              <p:nvPr/>
            </p:nvSpPr>
            <p:spPr bwMode="auto">
              <a:xfrm>
                <a:off x="1343" y="2147"/>
                <a:ext cx="2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600" b="1" i="1">
                    <a:latin typeface="Times New Roman" panose="02020603050405020304" pitchFamily="18" charset="0"/>
                  </a:rPr>
                  <a:t>-W</a:t>
                </a:r>
              </a:p>
            </p:txBody>
          </p:sp>
          <p:sp>
            <p:nvSpPr>
              <p:cNvPr id="7206" name="Text Box 60"/>
              <p:cNvSpPr txBox="1">
                <a:spLocks noChangeArrowheads="1"/>
              </p:cNvSpPr>
              <p:nvPr/>
            </p:nvSpPr>
            <p:spPr bwMode="auto">
              <a:xfrm>
                <a:off x="438" y="2147"/>
                <a:ext cx="3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600" b="1" i="1">
                    <a:latin typeface="Times New Roman" panose="02020603050405020304" pitchFamily="18" charset="0"/>
                  </a:rPr>
                  <a:t>-2f</a:t>
                </a:r>
                <a:r>
                  <a:rPr lang="pt-BR" altLang="en-US" sz="1600" b="1" i="1" baseline="-25000">
                    <a:latin typeface="Times New Roman" panose="02020603050405020304" pitchFamily="18" charset="0"/>
                  </a:rPr>
                  <a:t>a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7" name="Text Box 61"/>
              <p:cNvSpPr txBox="1">
                <a:spLocks noChangeArrowheads="1"/>
              </p:cNvSpPr>
              <p:nvPr/>
            </p:nvSpPr>
            <p:spPr bwMode="auto">
              <a:xfrm>
                <a:off x="1024" y="2147"/>
                <a:ext cx="24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0099"/>
                  </a:buClr>
                  <a:buFont typeface="Monotype Sorts" pitchFamily="2" charset="2"/>
                  <a:buChar char="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Monotype Sorts" pitchFamily="2" charset="2"/>
                  <a:buChar char="å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t-BR" altLang="en-US" sz="1600" b="1" i="1">
                    <a:latin typeface="Times New Roman" panose="02020603050405020304" pitchFamily="18" charset="0"/>
                  </a:rPr>
                  <a:t>-f</a:t>
                </a:r>
                <a:r>
                  <a:rPr lang="pt-BR" altLang="en-US" sz="1600" b="1" i="1" baseline="-25000">
                    <a:latin typeface="Times New Roman" panose="02020603050405020304" pitchFamily="18" charset="0"/>
                  </a:rPr>
                  <a:t>a</a:t>
                </a:r>
                <a:endParaRPr lang="pt-BR" altLang="en-US" sz="18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2246313" y="3995738"/>
            <a:ext cx="469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b="1">
                <a:solidFill>
                  <a:srgbClr val="990000"/>
                </a:solidFill>
              </a:rPr>
              <a:t>Teorema da Amostragem - ( Nyquist )</a:t>
            </a:r>
            <a:endParaRPr lang="pt-BR" altLang="en-US" b="1"/>
          </a:p>
        </p:txBody>
      </p:sp>
      <p:sp>
        <p:nvSpPr>
          <p:cNvPr id="7174" name="Text Box 25"/>
          <p:cNvSpPr txBox="1">
            <a:spLocks noChangeArrowheads="1"/>
          </p:cNvSpPr>
          <p:nvPr/>
        </p:nvSpPr>
        <p:spPr bwMode="auto">
          <a:xfrm>
            <a:off x="0" y="4552950"/>
            <a:ext cx="914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2400" b="1">
                <a:solidFill>
                  <a:srgbClr val="3333FF"/>
                </a:solidFill>
              </a:rPr>
              <a:t>“Um sinal limitado em banda, que não tem componentes de freqüência acima de W Hz, pode ser reconstruído ou recuperado a partir de suas amostras tomadas a uma taxa maior ou igual a 2W amostras por segundo [Hz].”</a:t>
            </a:r>
          </a:p>
        </p:txBody>
      </p:sp>
      <p:sp>
        <p:nvSpPr>
          <p:cNvPr id="7175" name="Text Box 63"/>
          <p:cNvSpPr txBox="1">
            <a:spLocks noChangeArrowheads="1"/>
          </p:cNvSpPr>
          <p:nvPr/>
        </p:nvSpPr>
        <p:spPr bwMode="auto">
          <a:xfrm>
            <a:off x="22225" y="17463"/>
            <a:ext cx="379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 b="1">
                <a:solidFill>
                  <a:srgbClr val="3333FF"/>
                </a:solidFill>
                <a:sym typeface="Monotype Sorts" pitchFamily="2" charset="2"/>
              </a:rPr>
              <a:t>   </a:t>
            </a:r>
            <a:r>
              <a:rPr lang="pt-BR" altLang="en-US" b="1">
                <a:solidFill>
                  <a:srgbClr val="3333FF"/>
                </a:solidFill>
              </a:rPr>
              <a:t>No domínio da freqüência:</a:t>
            </a:r>
          </a:p>
        </p:txBody>
      </p:sp>
      <p:graphicFrame>
        <p:nvGraphicFramePr>
          <p:cNvPr id="7176" name="Object 64"/>
          <p:cNvGraphicFramePr>
            <a:graphicFrameLocks noChangeAspect="1"/>
          </p:cNvGraphicFramePr>
          <p:nvPr/>
        </p:nvGraphicFramePr>
        <p:xfrm>
          <a:off x="5268913" y="2228850"/>
          <a:ext cx="337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ção" r:id="rId3" imgW="1689100" imgH="228600" progId="Equation.3">
                  <p:embed/>
                </p:oleObj>
              </mc:Choice>
              <mc:Fallback>
                <p:oleObj name="Equação" r:id="rId3" imgW="1689100" imgH="228600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2228850"/>
                        <a:ext cx="3378200" cy="457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/>
                          </a:gs>
                          <a:gs pos="100000">
                            <a:srgbClr val="EDFFF6"/>
                          </a:gs>
                        </a:gsLst>
                        <a:lin ang="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68"/>
          <p:cNvSpPr txBox="1">
            <a:spLocks noChangeArrowheads="1"/>
          </p:cNvSpPr>
          <p:nvPr/>
        </p:nvSpPr>
        <p:spPr bwMode="auto">
          <a:xfrm>
            <a:off x="5056188" y="1409700"/>
            <a:ext cx="4006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</a:t>
            </a:r>
            <a:r>
              <a:rPr lang="pt-BR" altLang="en-US"/>
              <a:t>Para não ocorrer superposição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/>
              <a:t>     de Espectros deve-se ter:</a:t>
            </a:r>
          </a:p>
        </p:txBody>
      </p:sp>
      <p:sp>
        <p:nvSpPr>
          <p:cNvPr id="7178" name="Text Box 69"/>
          <p:cNvSpPr txBox="1">
            <a:spLocks noChangeArrowheads="1"/>
          </p:cNvSpPr>
          <p:nvPr/>
        </p:nvSpPr>
        <p:spPr bwMode="auto">
          <a:xfrm>
            <a:off x="5068888" y="660400"/>
            <a:ext cx="3943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</a:t>
            </a:r>
            <a:r>
              <a:rPr lang="pt-BR" altLang="en-US"/>
              <a:t>S(f) consiste de cópias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/>
              <a:t>    igualmente espaçadas de M(f).</a:t>
            </a:r>
          </a:p>
        </p:txBody>
      </p:sp>
      <p:sp>
        <p:nvSpPr>
          <p:cNvPr id="7179" name="Text Box 70"/>
          <p:cNvSpPr txBox="1">
            <a:spLocks noChangeArrowheads="1"/>
          </p:cNvSpPr>
          <p:nvPr/>
        </p:nvSpPr>
        <p:spPr bwMode="auto">
          <a:xfrm>
            <a:off x="5057775" y="2727325"/>
            <a:ext cx="39798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ym typeface="Monotype Sorts" pitchFamily="2" charset="2"/>
              </a:rPr>
              <a:t>  </a:t>
            </a:r>
            <a:r>
              <a:rPr lang="pt-BR" altLang="en-US"/>
              <a:t>Um filtro passa-baixas com 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/>
              <a:t>     corte em  f</a:t>
            </a:r>
            <a:r>
              <a:rPr lang="pt-BR" altLang="en-US" baseline="-25000"/>
              <a:t>c</a:t>
            </a:r>
            <a:r>
              <a:rPr lang="pt-BR" altLang="en-US"/>
              <a:t>=W recupera o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pt-BR" altLang="en-US"/>
              <a:t>     sinal original.</a:t>
            </a:r>
          </a:p>
        </p:txBody>
      </p:sp>
      <p:sp>
        <p:nvSpPr>
          <p:cNvPr id="7180" name="Freeform 71"/>
          <p:cNvSpPr>
            <a:spLocks/>
          </p:cNvSpPr>
          <p:nvPr/>
        </p:nvSpPr>
        <p:spPr bwMode="auto">
          <a:xfrm>
            <a:off x="2162175" y="2690813"/>
            <a:ext cx="838200" cy="590550"/>
          </a:xfrm>
          <a:custGeom>
            <a:avLst/>
            <a:gdLst>
              <a:gd name="T0" fmla="*/ 0 w 528"/>
              <a:gd name="T1" fmla="*/ 937498125 h 372"/>
              <a:gd name="T2" fmla="*/ 0 w 528"/>
              <a:gd name="T3" fmla="*/ 0 h 372"/>
              <a:gd name="T4" fmla="*/ 1330642500 w 528"/>
              <a:gd name="T5" fmla="*/ 0 h 372"/>
              <a:gd name="T6" fmla="*/ 1330642500 w 528"/>
              <a:gd name="T7" fmla="*/ 937498125 h 372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372"/>
              <a:gd name="T14" fmla="*/ 528 w 528"/>
              <a:gd name="T15" fmla="*/ 372 h 3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372">
                <a:moveTo>
                  <a:pt x="0" y="372"/>
                </a:moveTo>
                <a:lnTo>
                  <a:pt x="0" y="0"/>
                </a:lnTo>
                <a:lnTo>
                  <a:pt x="528" y="0"/>
                </a:lnTo>
                <a:lnTo>
                  <a:pt x="528" y="372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dash"/>
            <a:round/>
            <a:headEnd type="non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8195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11570A2-51DE-40C8-9D62-837689229301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41275" y="7938"/>
            <a:ext cx="495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 b="1">
                <a:solidFill>
                  <a:srgbClr val="3333FF"/>
                </a:solidFill>
                <a:sym typeface="Monotype Sorts" pitchFamily="2" charset="2"/>
              </a:rPr>
              <a:t>   Superposição Espectral : “Aliasing”</a:t>
            </a:r>
            <a:endParaRPr lang="pt-BR" altLang="en-US">
              <a:solidFill>
                <a:srgbClr val="3333FF"/>
              </a:solidFill>
            </a:endParaRPr>
          </a:p>
        </p:txBody>
      </p:sp>
      <p:sp>
        <p:nvSpPr>
          <p:cNvPr id="8197" name="Text Box 31"/>
          <p:cNvSpPr txBox="1">
            <a:spLocks noChangeArrowheads="1"/>
          </p:cNvSpPr>
          <p:nvPr/>
        </p:nvSpPr>
        <p:spPr bwMode="auto">
          <a:xfrm>
            <a:off x="546100" y="504825"/>
            <a:ext cx="83883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 </a:t>
            </a:r>
            <a:r>
              <a:rPr lang="pt-BR" altLang="en-US"/>
              <a:t>Ocorre quando a desigualdade anterior não é satisfeita, isto é: f</a:t>
            </a:r>
            <a:r>
              <a:rPr lang="pt-BR" altLang="en-US" baseline="-25000"/>
              <a:t>a</a:t>
            </a:r>
            <a:r>
              <a:rPr lang="pt-BR" altLang="en-US"/>
              <a:t> &lt; 2W.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 </a:t>
            </a:r>
            <a:r>
              <a:rPr lang="pt-BR" altLang="en-US">
                <a:sym typeface="Monotype Sorts" pitchFamily="2" charset="2"/>
              </a:rPr>
              <a:t>Neste caso as cópias de M(f) se superpõem.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</a:t>
            </a:r>
            <a:r>
              <a:rPr lang="pt-BR" altLang="en-US">
                <a:sym typeface="Monotype Sorts" pitchFamily="2" charset="2"/>
              </a:rPr>
              <a:t> O sinal não pode mais ser recuperado sem distorção</a:t>
            </a:r>
            <a:endParaRPr lang="pt-BR" altLang="en-US">
              <a:solidFill>
                <a:srgbClr val="000099"/>
              </a:solidFill>
              <a:sym typeface="Monotype Sorts" pitchFamily="2" charset="2"/>
            </a:endParaRPr>
          </a:p>
        </p:txBody>
      </p:sp>
      <p:grpSp>
        <p:nvGrpSpPr>
          <p:cNvPr id="8198" name="Group 39"/>
          <p:cNvGrpSpPr>
            <a:grpSpLocks/>
          </p:cNvGrpSpPr>
          <p:nvPr/>
        </p:nvGrpSpPr>
        <p:grpSpPr bwMode="auto">
          <a:xfrm>
            <a:off x="2511425" y="1604963"/>
            <a:ext cx="4341813" cy="1347787"/>
            <a:chOff x="1521" y="2113"/>
            <a:chExt cx="2735" cy="849"/>
          </a:xfrm>
        </p:grpSpPr>
        <p:sp>
          <p:nvSpPr>
            <p:cNvPr id="8218" name="Line 8"/>
            <p:cNvSpPr>
              <a:spLocks noChangeShapeType="1"/>
            </p:cNvSpPr>
            <p:nvPr/>
          </p:nvSpPr>
          <p:spPr bwMode="auto">
            <a:xfrm>
              <a:off x="1521" y="2746"/>
              <a:ext cx="27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19" name="Line 10"/>
            <p:cNvSpPr>
              <a:spLocks noChangeShapeType="1"/>
            </p:cNvSpPr>
            <p:nvPr/>
          </p:nvSpPr>
          <p:spPr bwMode="auto">
            <a:xfrm flipV="1">
              <a:off x="2811" y="2176"/>
              <a:ext cx="0" cy="6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20" name="Freeform 11"/>
            <p:cNvSpPr>
              <a:spLocks/>
            </p:cNvSpPr>
            <p:nvPr/>
          </p:nvSpPr>
          <p:spPr bwMode="auto">
            <a:xfrm>
              <a:off x="1793" y="2423"/>
              <a:ext cx="510" cy="322"/>
            </a:xfrm>
            <a:custGeom>
              <a:avLst/>
              <a:gdLst>
                <a:gd name="T0" fmla="*/ 0 w 549"/>
                <a:gd name="T1" fmla="*/ 257 h 403"/>
                <a:gd name="T2" fmla="*/ 242 w 549"/>
                <a:gd name="T3" fmla="*/ 0 h 403"/>
                <a:gd name="T4" fmla="*/ 474 w 549"/>
                <a:gd name="T5" fmla="*/ 257 h 403"/>
                <a:gd name="T6" fmla="*/ 0 60000 65536"/>
                <a:gd name="T7" fmla="*/ 0 60000 65536"/>
                <a:gd name="T8" fmla="*/ 0 60000 65536"/>
                <a:gd name="T9" fmla="*/ 0 w 549"/>
                <a:gd name="T10" fmla="*/ 0 h 403"/>
                <a:gd name="T11" fmla="*/ 549 w 549"/>
                <a:gd name="T12" fmla="*/ 403 h 4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403">
                  <a:moveTo>
                    <a:pt x="0" y="403"/>
                  </a:moveTo>
                  <a:lnTo>
                    <a:pt x="280" y="0"/>
                  </a:lnTo>
                  <a:lnTo>
                    <a:pt x="549" y="40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21" name="Freeform 13"/>
            <p:cNvSpPr>
              <a:spLocks/>
            </p:cNvSpPr>
            <p:nvPr/>
          </p:nvSpPr>
          <p:spPr bwMode="auto">
            <a:xfrm>
              <a:off x="2177" y="2419"/>
              <a:ext cx="510" cy="322"/>
            </a:xfrm>
            <a:custGeom>
              <a:avLst/>
              <a:gdLst>
                <a:gd name="T0" fmla="*/ 0 w 549"/>
                <a:gd name="T1" fmla="*/ 257 h 403"/>
                <a:gd name="T2" fmla="*/ 242 w 549"/>
                <a:gd name="T3" fmla="*/ 0 h 403"/>
                <a:gd name="T4" fmla="*/ 474 w 549"/>
                <a:gd name="T5" fmla="*/ 257 h 403"/>
                <a:gd name="T6" fmla="*/ 0 60000 65536"/>
                <a:gd name="T7" fmla="*/ 0 60000 65536"/>
                <a:gd name="T8" fmla="*/ 0 60000 65536"/>
                <a:gd name="T9" fmla="*/ 0 w 549"/>
                <a:gd name="T10" fmla="*/ 0 h 403"/>
                <a:gd name="T11" fmla="*/ 549 w 549"/>
                <a:gd name="T12" fmla="*/ 403 h 4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403">
                  <a:moveTo>
                    <a:pt x="0" y="403"/>
                  </a:moveTo>
                  <a:lnTo>
                    <a:pt x="280" y="0"/>
                  </a:lnTo>
                  <a:lnTo>
                    <a:pt x="549" y="40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22" name="Freeform 14"/>
            <p:cNvSpPr>
              <a:spLocks/>
            </p:cNvSpPr>
            <p:nvPr/>
          </p:nvSpPr>
          <p:spPr bwMode="auto">
            <a:xfrm>
              <a:off x="2942" y="2421"/>
              <a:ext cx="510" cy="322"/>
            </a:xfrm>
            <a:custGeom>
              <a:avLst/>
              <a:gdLst>
                <a:gd name="T0" fmla="*/ 0 w 549"/>
                <a:gd name="T1" fmla="*/ 257 h 403"/>
                <a:gd name="T2" fmla="*/ 242 w 549"/>
                <a:gd name="T3" fmla="*/ 0 h 403"/>
                <a:gd name="T4" fmla="*/ 474 w 549"/>
                <a:gd name="T5" fmla="*/ 257 h 403"/>
                <a:gd name="T6" fmla="*/ 0 60000 65536"/>
                <a:gd name="T7" fmla="*/ 0 60000 65536"/>
                <a:gd name="T8" fmla="*/ 0 60000 65536"/>
                <a:gd name="T9" fmla="*/ 0 w 549"/>
                <a:gd name="T10" fmla="*/ 0 h 403"/>
                <a:gd name="T11" fmla="*/ 549 w 549"/>
                <a:gd name="T12" fmla="*/ 403 h 4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403">
                  <a:moveTo>
                    <a:pt x="0" y="403"/>
                  </a:moveTo>
                  <a:lnTo>
                    <a:pt x="280" y="0"/>
                  </a:lnTo>
                  <a:lnTo>
                    <a:pt x="549" y="40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23" name="Freeform 15"/>
            <p:cNvSpPr>
              <a:spLocks/>
            </p:cNvSpPr>
            <p:nvPr/>
          </p:nvSpPr>
          <p:spPr bwMode="auto">
            <a:xfrm>
              <a:off x="2554" y="2416"/>
              <a:ext cx="510" cy="322"/>
            </a:xfrm>
            <a:custGeom>
              <a:avLst/>
              <a:gdLst>
                <a:gd name="T0" fmla="*/ 0 w 549"/>
                <a:gd name="T1" fmla="*/ 257 h 403"/>
                <a:gd name="T2" fmla="*/ 242 w 549"/>
                <a:gd name="T3" fmla="*/ 0 h 403"/>
                <a:gd name="T4" fmla="*/ 474 w 549"/>
                <a:gd name="T5" fmla="*/ 257 h 403"/>
                <a:gd name="T6" fmla="*/ 0 60000 65536"/>
                <a:gd name="T7" fmla="*/ 0 60000 65536"/>
                <a:gd name="T8" fmla="*/ 0 60000 65536"/>
                <a:gd name="T9" fmla="*/ 0 w 549"/>
                <a:gd name="T10" fmla="*/ 0 h 403"/>
                <a:gd name="T11" fmla="*/ 549 w 549"/>
                <a:gd name="T12" fmla="*/ 403 h 4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403">
                  <a:moveTo>
                    <a:pt x="0" y="403"/>
                  </a:moveTo>
                  <a:lnTo>
                    <a:pt x="280" y="0"/>
                  </a:lnTo>
                  <a:lnTo>
                    <a:pt x="549" y="40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24" name="Text Box 17"/>
            <p:cNvSpPr txBox="1">
              <a:spLocks noChangeArrowheads="1"/>
            </p:cNvSpPr>
            <p:nvPr/>
          </p:nvSpPr>
          <p:spPr bwMode="auto">
            <a:xfrm>
              <a:off x="2842" y="2114"/>
              <a:ext cx="3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S(f)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225" name="Text Box 20"/>
            <p:cNvSpPr txBox="1">
              <a:spLocks noChangeArrowheads="1"/>
            </p:cNvSpPr>
            <p:nvPr/>
          </p:nvSpPr>
          <p:spPr bwMode="auto">
            <a:xfrm>
              <a:off x="4094" y="2482"/>
              <a:ext cx="1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f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226" name="Line 21"/>
            <p:cNvSpPr>
              <a:spLocks noChangeShapeType="1"/>
            </p:cNvSpPr>
            <p:nvPr/>
          </p:nvSpPr>
          <p:spPr bwMode="auto">
            <a:xfrm>
              <a:off x="2438" y="2696"/>
              <a:ext cx="0" cy="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27" name="Line 22"/>
            <p:cNvSpPr>
              <a:spLocks noChangeShapeType="1"/>
            </p:cNvSpPr>
            <p:nvPr/>
          </p:nvSpPr>
          <p:spPr bwMode="auto">
            <a:xfrm>
              <a:off x="2053" y="2696"/>
              <a:ext cx="0" cy="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28" name="Line 23"/>
            <p:cNvSpPr>
              <a:spLocks noChangeShapeType="1"/>
            </p:cNvSpPr>
            <p:nvPr/>
          </p:nvSpPr>
          <p:spPr bwMode="auto">
            <a:xfrm>
              <a:off x="3575" y="2696"/>
              <a:ext cx="0" cy="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29" name="Line 24"/>
            <p:cNvSpPr>
              <a:spLocks noChangeShapeType="1"/>
            </p:cNvSpPr>
            <p:nvPr/>
          </p:nvSpPr>
          <p:spPr bwMode="auto">
            <a:xfrm>
              <a:off x="3211" y="2696"/>
              <a:ext cx="0" cy="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30" name="Text Box 25"/>
            <p:cNvSpPr txBox="1">
              <a:spLocks noChangeArrowheads="1"/>
            </p:cNvSpPr>
            <p:nvPr/>
          </p:nvSpPr>
          <p:spPr bwMode="auto">
            <a:xfrm>
              <a:off x="2934" y="2748"/>
              <a:ext cx="2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 i="1">
                  <a:latin typeface="Times New Roman" panose="02020603050405020304" pitchFamily="18" charset="0"/>
                </a:rPr>
                <a:t>W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231" name="Text Box 26"/>
            <p:cNvSpPr txBox="1">
              <a:spLocks noChangeArrowheads="1"/>
            </p:cNvSpPr>
            <p:nvPr/>
          </p:nvSpPr>
          <p:spPr bwMode="auto">
            <a:xfrm>
              <a:off x="3125" y="2750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 i="1">
                  <a:latin typeface="Times New Roman" panose="02020603050405020304" pitchFamily="18" charset="0"/>
                </a:rPr>
                <a:t>f</a:t>
              </a:r>
              <a:r>
                <a:rPr lang="pt-BR" altLang="en-US" sz="1600" b="1" i="1" baseline="-25000">
                  <a:latin typeface="Times New Roman" panose="02020603050405020304" pitchFamily="18" charset="0"/>
                </a:rPr>
                <a:t>a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232" name="Text Box 27"/>
            <p:cNvSpPr txBox="1">
              <a:spLocks noChangeArrowheads="1"/>
            </p:cNvSpPr>
            <p:nvPr/>
          </p:nvSpPr>
          <p:spPr bwMode="auto">
            <a:xfrm>
              <a:off x="3447" y="2750"/>
              <a:ext cx="2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 i="1">
                  <a:latin typeface="Times New Roman" panose="02020603050405020304" pitchFamily="18" charset="0"/>
                </a:rPr>
                <a:t>2f</a:t>
              </a:r>
              <a:r>
                <a:rPr lang="pt-BR" altLang="en-US" sz="1600" b="1" i="1" baseline="-25000">
                  <a:latin typeface="Times New Roman" panose="02020603050405020304" pitchFamily="18" charset="0"/>
                </a:rPr>
                <a:t>a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233" name="Text Box 28"/>
            <p:cNvSpPr txBox="1">
              <a:spLocks noChangeArrowheads="1"/>
            </p:cNvSpPr>
            <p:nvPr/>
          </p:nvSpPr>
          <p:spPr bwMode="auto">
            <a:xfrm>
              <a:off x="2533" y="2746"/>
              <a:ext cx="2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 i="1">
                  <a:latin typeface="Times New Roman" panose="02020603050405020304" pitchFamily="18" charset="0"/>
                </a:rPr>
                <a:t>-W</a:t>
              </a:r>
            </a:p>
          </p:txBody>
        </p:sp>
        <p:sp>
          <p:nvSpPr>
            <p:cNvPr id="8234" name="Text Box 29"/>
            <p:cNvSpPr txBox="1">
              <a:spLocks noChangeArrowheads="1"/>
            </p:cNvSpPr>
            <p:nvPr/>
          </p:nvSpPr>
          <p:spPr bwMode="auto">
            <a:xfrm>
              <a:off x="1888" y="2746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 i="1">
                  <a:latin typeface="Times New Roman" panose="02020603050405020304" pitchFamily="18" charset="0"/>
                </a:rPr>
                <a:t>-2f</a:t>
              </a:r>
              <a:r>
                <a:rPr lang="pt-BR" altLang="en-US" sz="1600" b="1" i="1" baseline="-25000">
                  <a:latin typeface="Times New Roman" panose="02020603050405020304" pitchFamily="18" charset="0"/>
                </a:rPr>
                <a:t>a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235" name="Text Box 30"/>
            <p:cNvSpPr txBox="1">
              <a:spLocks noChangeArrowheads="1"/>
            </p:cNvSpPr>
            <p:nvPr/>
          </p:nvSpPr>
          <p:spPr bwMode="auto">
            <a:xfrm>
              <a:off x="2324" y="2746"/>
              <a:ext cx="24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600" b="1" i="1">
                  <a:latin typeface="Times New Roman" panose="02020603050405020304" pitchFamily="18" charset="0"/>
                </a:rPr>
                <a:t>-f</a:t>
              </a:r>
              <a:r>
                <a:rPr lang="pt-BR" altLang="en-US" sz="1600" b="1" i="1" baseline="-25000">
                  <a:latin typeface="Times New Roman" panose="02020603050405020304" pitchFamily="18" charset="0"/>
                </a:rPr>
                <a:t>a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236" name="Freeform 32"/>
            <p:cNvSpPr>
              <a:spLocks/>
            </p:cNvSpPr>
            <p:nvPr/>
          </p:nvSpPr>
          <p:spPr bwMode="auto">
            <a:xfrm>
              <a:off x="3310" y="2434"/>
              <a:ext cx="510" cy="322"/>
            </a:xfrm>
            <a:custGeom>
              <a:avLst/>
              <a:gdLst>
                <a:gd name="T0" fmla="*/ 0 w 549"/>
                <a:gd name="T1" fmla="*/ 257 h 403"/>
                <a:gd name="T2" fmla="*/ 242 w 549"/>
                <a:gd name="T3" fmla="*/ 0 h 403"/>
                <a:gd name="T4" fmla="*/ 474 w 549"/>
                <a:gd name="T5" fmla="*/ 257 h 403"/>
                <a:gd name="T6" fmla="*/ 0 60000 65536"/>
                <a:gd name="T7" fmla="*/ 0 60000 65536"/>
                <a:gd name="T8" fmla="*/ 0 60000 65536"/>
                <a:gd name="T9" fmla="*/ 0 w 549"/>
                <a:gd name="T10" fmla="*/ 0 h 403"/>
                <a:gd name="T11" fmla="*/ 549 w 549"/>
                <a:gd name="T12" fmla="*/ 403 h 4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9" h="403">
                  <a:moveTo>
                    <a:pt x="0" y="403"/>
                  </a:moveTo>
                  <a:lnTo>
                    <a:pt x="280" y="0"/>
                  </a:lnTo>
                  <a:lnTo>
                    <a:pt x="549" y="40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37" name="Freeform 37"/>
            <p:cNvSpPr>
              <a:spLocks/>
            </p:cNvSpPr>
            <p:nvPr/>
          </p:nvSpPr>
          <p:spPr bwMode="auto">
            <a:xfrm>
              <a:off x="1800" y="2400"/>
              <a:ext cx="1996" cy="175"/>
            </a:xfrm>
            <a:custGeom>
              <a:avLst/>
              <a:gdLst>
                <a:gd name="T0" fmla="*/ 0 w 1996"/>
                <a:gd name="T1" fmla="*/ 144 h 175"/>
                <a:gd name="T2" fmla="*/ 155 w 1996"/>
                <a:gd name="T3" fmla="*/ 144 h 175"/>
                <a:gd name="T4" fmla="*/ 248 w 1996"/>
                <a:gd name="T5" fmla="*/ 0 h 175"/>
                <a:gd name="T6" fmla="*/ 362 w 1996"/>
                <a:gd name="T7" fmla="*/ 144 h 175"/>
                <a:gd name="T8" fmla="*/ 538 w 1996"/>
                <a:gd name="T9" fmla="*/ 144 h 175"/>
                <a:gd name="T10" fmla="*/ 641 w 1996"/>
                <a:gd name="T11" fmla="*/ 10 h 175"/>
                <a:gd name="T12" fmla="*/ 745 w 1996"/>
                <a:gd name="T13" fmla="*/ 144 h 175"/>
                <a:gd name="T14" fmla="*/ 921 w 1996"/>
                <a:gd name="T15" fmla="*/ 144 h 175"/>
                <a:gd name="T16" fmla="*/ 1014 w 1996"/>
                <a:gd name="T17" fmla="*/ 20 h 175"/>
                <a:gd name="T18" fmla="*/ 1127 w 1996"/>
                <a:gd name="T19" fmla="*/ 155 h 175"/>
                <a:gd name="T20" fmla="*/ 1293 w 1996"/>
                <a:gd name="T21" fmla="*/ 155 h 175"/>
                <a:gd name="T22" fmla="*/ 1417 w 1996"/>
                <a:gd name="T23" fmla="*/ 10 h 175"/>
                <a:gd name="T24" fmla="*/ 1520 w 1996"/>
                <a:gd name="T25" fmla="*/ 165 h 175"/>
                <a:gd name="T26" fmla="*/ 1665 w 1996"/>
                <a:gd name="T27" fmla="*/ 165 h 175"/>
                <a:gd name="T28" fmla="*/ 1769 w 1996"/>
                <a:gd name="T29" fmla="*/ 31 h 175"/>
                <a:gd name="T30" fmla="*/ 1893 w 1996"/>
                <a:gd name="T31" fmla="*/ 175 h 175"/>
                <a:gd name="T32" fmla="*/ 1996 w 1996"/>
                <a:gd name="T33" fmla="*/ 175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96"/>
                <a:gd name="T52" fmla="*/ 0 h 175"/>
                <a:gd name="T53" fmla="*/ 1996 w 1996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96" h="175">
                  <a:moveTo>
                    <a:pt x="0" y="144"/>
                  </a:moveTo>
                  <a:lnTo>
                    <a:pt x="155" y="144"/>
                  </a:lnTo>
                  <a:lnTo>
                    <a:pt x="248" y="0"/>
                  </a:lnTo>
                  <a:lnTo>
                    <a:pt x="362" y="144"/>
                  </a:lnTo>
                  <a:lnTo>
                    <a:pt x="538" y="144"/>
                  </a:lnTo>
                  <a:lnTo>
                    <a:pt x="641" y="10"/>
                  </a:lnTo>
                  <a:lnTo>
                    <a:pt x="745" y="144"/>
                  </a:lnTo>
                  <a:lnTo>
                    <a:pt x="921" y="144"/>
                  </a:lnTo>
                  <a:lnTo>
                    <a:pt x="1014" y="20"/>
                  </a:lnTo>
                  <a:lnTo>
                    <a:pt x="1127" y="155"/>
                  </a:lnTo>
                  <a:lnTo>
                    <a:pt x="1293" y="155"/>
                  </a:lnTo>
                  <a:lnTo>
                    <a:pt x="1417" y="10"/>
                  </a:lnTo>
                  <a:lnTo>
                    <a:pt x="1520" y="165"/>
                  </a:lnTo>
                  <a:lnTo>
                    <a:pt x="1665" y="165"/>
                  </a:lnTo>
                  <a:lnTo>
                    <a:pt x="1769" y="31"/>
                  </a:lnTo>
                  <a:lnTo>
                    <a:pt x="1893" y="175"/>
                  </a:lnTo>
                  <a:lnTo>
                    <a:pt x="1996" y="175"/>
                  </a:lnTo>
                </a:path>
              </a:pathLst>
            </a:custGeom>
            <a:noFill/>
            <a:ln w="28575" cap="flat" cmpd="sng">
              <a:solidFill>
                <a:srgbClr val="990000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38" name="Text Box 38"/>
            <p:cNvSpPr txBox="1">
              <a:spLocks noChangeArrowheads="1"/>
            </p:cNvSpPr>
            <p:nvPr/>
          </p:nvSpPr>
          <p:spPr bwMode="auto">
            <a:xfrm>
              <a:off x="3413" y="2113"/>
              <a:ext cx="612" cy="25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b="1" i="1">
                  <a:latin typeface="Times New Roman" panose="02020603050405020304" pitchFamily="18" charset="0"/>
                </a:rPr>
                <a:t>f</a:t>
              </a:r>
              <a:r>
                <a:rPr lang="pt-BR" altLang="en-US" b="1" i="1" baseline="-25000">
                  <a:latin typeface="Times New Roman" panose="02020603050405020304" pitchFamily="18" charset="0"/>
                </a:rPr>
                <a:t>a</a:t>
              </a:r>
              <a:r>
                <a:rPr lang="pt-BR" altLang="en-US" b="1" i="1">
                  <a:latin typeface="Times New Roman" panose="02020603050405020304" pitchFamily="18" charset="0"/>
                </a:rPr>
                <a:t> &lt; 2W</a:t>
              </a:r>
            </a:p>
          </p:txBody>
        </p:sp>
      </p:grpSp>
      <p:sp>
        <p:nvSpPr>
          <p:cNvPr id="8199" name="AutoShape 40"/>
          <p:cNvSpPr>
            <a:spLocks noChangeArrowheads="1"/>
          </p:cNvSpPr>
          <p:nvPr/>
        </p:nvSpPr>
        <p:spPr bwMode="auto">
          <a:xfrm flipH="1">
            <a:off x="1887538" y="1763713"/>
            <a:ext cx="1044575" cy="40163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800" b="1" i="1">
                <a:solidFill>
                  <a:srgbClr val="000099"/>
                </a:solidFill>
                <a:latin typeface="Times New Roman" panose="02020603050405020304" pitchFamily="18" charset="0"/>
              </a:rPr>
              <a:t>Aliasing</a:t>
            </a:r>
          </a:p>
        </p:txBody>
      </p:sp>
      <p:sp>
        <p:nvSpPr>
          <p:cNvPr id="8200" name="Text Box 41"/>
          <p:cNvSpPr txBox="1">
            <a:spLocks noChangeArrowheads="1"/>
          </p:cNvSpPr>
          <p:nvPr/>
        </p:nvSpPr>
        <p:spPr bwMode="auto">
          <a:xfrm>
            <a:off x="539750" y="2978150"/>
            <a:ext cx="76025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 </a:t>
            </a:r>
            <a:r>
              <a:rPr lang="pt-BR" altLang="en-US">
                <a:sym typeface="Monotype Sorts" pitchFamily="2" charset="2"/>
              </a:rPr>
              <a:t>Na prática o espectro dos sinais não são estritamente limitados</a:t>
            </a:r>
            <a:r>
              <a:rPr lang="pt-BR" altLang="en-US"/>
              <a:t>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 </a:t>
            </a:r>
            <a:r>
              <a:rPr lang="pt-BR" altLang="en-US">
                <a:sym typeface="Monotype Sorts" pitchFamily="2" charset="2"/>
              </a:rPr>
              <a:t>No entanto eles decrescem com a freqüência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</a:t>
            </a:r>
            <a:r>
              <a:rPr lang="pt-BR" altLang="en-US">
                <a:sym typeface="Monotype Sorts" pitchFamily="2" charset="2"/>
              </a:rPr>
              <a:t> Assim uma superposição espectral sempre irá ocorrer.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 </a:t>
            </a:r>
            <a:r>
              <a:rPr lang="pt-BR" altLang="en-US">
                <a:sym typeface="Monotype Sorts" pitchFamily="2" charset="2"/>
              </a:rPr>
              <a:t>O erro entre os sinais original e reconstruído é dado por:</a:t>
            </a:r>
            <a:endParaRPr lang="pt-BR" altLang="en-US">
              <a:solidFill>
                <a:srgbClr val="000099"/>
              </a:solidFill>
              <a:sym typeface="Monotype Sorts" pitchFamily="2" charset="2"/>
            </a:endParaRPr>
          </a:p>
        </p:txBody>
      </p:sp>
      <p:graphicFrame>
        <p:nvGraphicFramePr>
          <p:cNvPr id="8201" name="Object 42"/>
          <p:cNvGraphicFramePr>
            <a:graphicFrameLocks noChangeAspect="1"/>
          </p:cNvGraphicFramePr>
          <p:nvPr/>
        </p:nvGraphicFramePr>
        <p:xfrm>
          <a:off x="4302125" y="4578350"/>
          <a:ext cx="44418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ção" r:id="rId3" imgW="2222500" imgH="495300" progId="Equation.3">
                  <p:embed/>
                </p:oleObj>
              </mc:Choice>
              <mc:Fallback>
                <p:oleObj name="Equação" r:id="rId3" imgW="2222500" imgH="4953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25" y="4578350"/>
                        <a:ext cx="4441825" cy="98583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02" name="Group 62"/>
          <p:cNvGrpSpPr>
            <a:grpSpLocks/>
          </p:cNvGrpSpPr>
          <p:nvPr/>
        </p:nvGrpSpPr>
        <p:grpSpPr bwMode="auto">
          <a:xfrm>
            <a:off x="1017588" y="4365625"/>
            <a:ext cx="3125787" cy="1246188"/>
            <a:chOff x="851" y="2734"/>
            <a:chExt cx="1969" cy="982"/>
          </a:xfrm>
        </p:grpSpPr>
        <p:sp>
          <p:nvSpPr>
            <p:cNvPr id="8204" name="Line 43"/>
            <p:cNvSpPr>
              <a:spLocks noChangeShapeType="1"/>
            </p:cNvSpPr>
            <p:nvPr/>
          </p:nvSpPr>
          <p:spPr bwMode="auto">
            <a:xfrm>
              <a:off x="851" y="3455"/>
              <a:ext cx="194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05" name="Line 44"/>
            <p:cNvSpPr>
              <a:spLocks noChangeShapeType="1"/>
            </p:cNvSpPr>
            <p:nvPr/>
          </p:nvSpPr>
          <p:spPr bwMode="auto">
            <a:xfrm flipV="1">
              <a:off x="1759" y="2824"/>
              <a:ext cx="0" cy="8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06" name="Freeform 47"/>
            <p:cNvSpPr>
              <a:spLocks/>
            </p:cNvSpPr>
            <p:nvPr/>
          </p:nvSpPr>
          <p:spPr bwMode="auto">
            <a:xfrm>
              <a:off x="1366" y="2985"/>
              <a:ext cx="397" cy="357"/>
            </a:xfrm>
            <a:custGeom>
              <a:avLst/>
              <a:gdLst>
                <a:gd name="T0" fmla="*/ 0 w 663"/>
                <a:gd name="T1" fmla="*/ 357 h 357"/>
                <a:gd name="T2" fmla="*/ 93 w 663"/>
                <a:gd name="T3" fmla="*/ 47 h 357"/>
                <a:gd name="T4" fmla="*/ 189 w 663"/>
                <a:gd name="T5" fmla="*/ 78 h 357"/>
                <a:gd name="T6" fmla="*/ 238 w 663"/>
                <a:gd name="T7" fmla="*/ 88 h 3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3"/>
                <a:gd name="T13" fmla="*/ 0 h 357"/>
                <a:gd name="T14" fmla="*/ 663 w 663"/>
                <a:gd name="T15" fmla="*/ 357 h 3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3" h="357">
                  <a:moveTo>
                    <a:pt x="0" y="357"/>
                  </a:moveTo>
                  <a:cubicBezTo>
                    <a:pt x="85" y="225"/>
                    <a:pt x="171" y="94"/>
                    <a:pt x="259" y="47"/>
                  </a:cubicBezTo>
                  <a:cubicBezTo>
                    <a:pt x="347" y="0"/>
                    <a:pt x="461" y="71"/>
                    <a:pt x="528" y="78"/>
                  </a:cubicBezTo>
                  <a:cubicBezTo>
                    <a:pt x="595" y="85"/>
                    <a:pt x="629" y="86"/>
                    <a:pt x="663" y="8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207" name="Freeform 49"/>
            <p:cNvSpPr>
              <a:spLocks/>
            </p:cNvSpPr>
            <p:nvPr/>
          </p:nvSpPr>
          <p:spPr bwMode="auto">
            <a:xfrm flipH="1">
              <a:off x="1755" y="2987"/>
              <a:ext cx="397" cy="357"/>
            </a:xfrm>
            <a:custGeom>
              <a:avLst/>
              <a:gdLst>
                <a:gd name="T0" fmla="*/ 0 w 663"/>
                <a:gd name="T1" fmla="*/ 357 h 357"/>
                <a:gd name="T2" fmla="*/ 93 w 663"/>
                <a:gd name="T3" fmla="*/ 47 h 357"/>
                <a:gd name="T4" fmla="*/ 189 w 663"/>
                <a:gd name="T5" fmla="*/ 78 h 357"/>
                <a:gd name="T6" fmla="*/ 238 w 663"/>
                <a:gd name="T7" fmla="*/ 88 h 3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3"/>
                <a:gd name="T13" fmla="*/ 0 h 357"/>
                <a:gd name="T14" fmla="*/ 663 w 663"/>
                <a:gd name="T15" fmla="*/ 357 h 3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3" h="357">
                  <a:moveTo>
                    <a:pt x="0" y="357"/>
                  </a:moveTo>
                  <a:cubicBezTo>
                    <a:pt x="85" y="225"/>
                    <a:pt x="171" y="94"/>
                    <a:pt x="259" y="47"/>
                  </a:cubicBezTo>
                  <a:cubicBezTo>
                    <a:pt x="347" y="0"/>
                    <a:pt x="461" y="71"/>
                    <a:pt x="528" y="78"/>
                  </a:cubicBezTo>
                  <a:cubicBezTo>
                    <a:pt x="595" y="85"/>
                    <a:pt x="629" y="86"/>
                    <a:pt x="663" y="8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8208" name="Group 54"/>
            <p:cNvGrpSpPr>
              <a:grpSpLocks/>
            </p:cNvGrpSpPr>
            <p:nvPr/>
          </p:nvGrpSpPr>
          <p:grpSpPr bwMode="auto">
            <a:xfrm>
              <a:off x="1025" y="3329"/>
              <a:ext cx="345" cy="135"/>
              <a:chOff x="1118" y="3630"/>
              <a:chExt cx="345" cy="135"/>
            </a:xfrm>
          </p:grpSpPr>
          <p:sp>
            <p:nvSpPr>
              <p:cNvPr id="8216" name="Freeform 50" descr="Vertical escura"/>
              <p:cNvSpPr>
                <a:spLocks/>
              </p:cNvSpPr>
              <p:nvPr/>
            </p:nvSpPr>
            <p:spPr bwMode="auto">
              <a:xfrm>
                <a:off x="1132" y="3648"/>
                <a:ext cx="331" cy="52"/>
              </a:xfrm>
              <a:custGeom>
                <a:avLst/>
                <a:gdLst>
                  <a:gd name="T0" fmla="*/ 0 w 331"/>
                  <a:gd name="T1" fmla="*/ 52 h 52"/>
                  <a:gd name="T2" fmla="*/ 196 w 331"/>
                  <a:gd name="T3" fmla="*/ 41 h 52"/>
                  <a:gd name="T4" fmla="*/ 331 w 331"/>
                  <a:gd name="T5" fmla="*/ 0 h 52"/>
                  <a:gd name="T6" fmla="*/ 0 60000 65536"/>
                  <a:gd name="T7" fmla="*/ 0 60000 65536"/>
                  <a:gd name="T8" fmla="*/ 0 60000 65536"/>
                  <a:gd name="T9" fmla="*/ 0 w 331"/>
                  <a:gd name="T10" fmla="*/ 0 h 52"/>
                  <a:gd name="T11" fmla="*/ 331 w 331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1" h="52">
                    <a:moveTo>
                      <a:pt x="0" y="52"/>
                    </a:moveTo>
                    <a:cubicBezTo>
                      <a:pt x="70" y="51"/>
                      <a:pt x="141" y="50"/>
                      <a:pt x="196" y="41"/>
                    </a:cubicBezTo>
                    <a:cubicBezTo>
                      <a:pt x="251" y="32"/>
                      <a:pt x="291" y="16"/>
                      <a:pt x="331" y="0"/>
                    </a:cubicBezTo>
                  </a:path>
                </a:pathLst>
              </a:custGeom>
              <a:pattFill prst="dkVert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17" name="Freeform 53" descr="Vertical escura"/>
              <p:cNvSpPr>
                <a:spLocks/>
              </p:cNvSpPr>
              <p:nvPr/>
            </p:nvSpPr>
            <p:spPr bwMode="auto">
              <a:xfrm>
                <a:off x="1118" y="3630"/>
                <a:ext cx="341" cy="135"/>
              </a:xfrm>
              <a:custGeom>
                <a:avLst/>
                <a:gdLst>
                  <a:gd name="T0" fmla="*/ 0 w 341"/>
                  <a:gd name="T1" fmla="*/ 73 h 135"/>
                  <a:gd name="T2" fmla="*/ 10 w 341"/>
                  <a:gd name="T3" fmla="*/ 135 h 135"/>
                  <a:gd name="T4" fmla="*/ 341 w 341"/>
                  <a:gd name="T5" fmla="*/ 135 h 135"/>
                  <a:gd name="T6" fmla="*/ 341 w 341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1"/>
                  <a:gd name="T13" fmla="*/ 0 h 135"/>
                  <a:gd name="T14" fmla="*/ 341 w 341"/>
                  <a:gd name="T15" fmla="*/ 135 h 1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1" h="135">
                    <a:moveTo>
                      <a:pt x="0" y="73"/>
                    </a:moveTo>
                    <a:lnTo>
                      <a:pt x="10" y="135"/>
                    </a:lnTo>
                    <a:lnTo>
                      <a:pt x="341" y="135"/>
                    </a:lnTo>
                    <a:lnTo>
                      <a:pt x="341" y="0"/>
                    </a:lnTo>
                  </a:path>
                </a:pathLst>
              </a:custGeom>
              <a:pattFill prst="dkVert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8209" name="Group 55"/>
            <p:cNvGrpSpPr>
              <a:grpSpLocks/>
            </p:cNvGrpSpPr>
            <p:nvPr/>
          </p:nvGrpSpPr>
          <p:grpSpPr bwMode="auto">
            <a:xfrm flipH="1">
              <a:off x="2145" y="3331"/>
              <a:ext cx="345" cy="135"/>
              <a:chOff x="1118" y="3630"/>
              <a:chExt cx="345" cy="135"/>
            </a:xfrm>
          </p:grpSpPr>
          <p:sp>
            <p:nvSpPr>
              <p:cNvPr id="8214" name="Freeform 56" descr="Vertical escura"/>
              <p:cNvSpPr>
                <a:spLocks/>
              </p:cNvSpPr>
              <p:nvPr/>
            </p:nvSpPr>
            <p:spPr bwMode="auto">
              <a:xfrm>
                <a:off x="1132" y="3648"/>
                <a:ext cx="331" cy="52"/>
              </a:xfrm>
              <a:custGeom>
                <a:avLst/>
                <a:gdLst>
                  <a:gd name="T0" fmla="*/ 0 w 331"/>
                  <a:gd name="T1" fmla="*/ 52 h 52"/>
                  <a:gd name="T2" fmla="*/ 196 w 331"/>
                  <a:gd name="T3" fmla="*/ 41 h 52"/>
                  <a:gd name="T4" fmla="*/ 331 w 331"/>
                  <a:gd name="T5" fmla="*/ 0 h 52"/>
                  <a:gd name="T6" fmla="*/ 0 60000 65536"/>
                  <a:gd name="T7" fmla="*/ 0 60000 65536"/>
                  <a:gd name="T8" fmla="*/ 0 60000 65536"/>
                  <a:gd name="T9" fmla="*/ 0 w 331"/>
                  <a:gd name="T10" fmla="*/ 0 h 52"/>
                  <a:gd name="T11" fmla="*/ 331 w 331"/>
                  <a:gd name="T12" fmla="*/ 52 h 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1" h="52">
                    <a:moveTo>
                      <a:pt x="0" y="52"/>
                    </a:moveTo>
                    <a:cubicBezTo>
                      <a:pt x="70" y="51"/>
                      <a:pt x="141" y="50"/>
                      <a:pt x="196" y="41"/>
                    </a:cubicBezTo>
                    <a:cubicBezTo>
                      <a:pt x="251" y="32"/>
                      <a:pt x="291" y="16"/>
                      <a:pt x="331" y="0"/>
                    </a:cubicBezTo>
                  </a:path>
                </a:pathLst>
              </a:custGeom>
              <a:pattFill prst="dkVert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215" name="Freeform 57" descr="Vertical escura"/>
              <p:cNvSpPr>
                <a:spLocks/>
              </p:cNvSpPr>
              <p:nvPr/>
            </p:nvSpPr>
            <p:spPr bwMode="auto">
              <a:xfrm>
                <a:off x="1118" y="3630"/>
                <a:ext cx="341" cy="135"/>
              </a:xfrm>
              <a:custGeom>
                <a:avLst/>
                <a:gdLst>
                  <a:gd name="T0" fmla="*/ 0 w 341"/>
                  <a:gd name="T1" fmla="*/ 73 h 135"/>
                  <a:gd name="T2" fmla="*/ 10 w 341"/>
                  <a:gd name="T3" fmla="*/ 135 h 135"/>
                  <a:gd name="T4" fmla="*/ 341 w 341"/>
                  <a:gd name="T5" fmla="*/ 135 h 135"/>
                  <a:gd name="T6" fmla="*/ 341 w 341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1"/>
                  <a:gd name="T13" fmla="*/ 0 h 135"/>
                  <a:gd name="T14" fmla="*/ 341 w 341"/>
                  <a:gd name="T15" fmla="*/ 135 h 1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1" h="135">
                    <a:moveTo>
                      <a:pt x="0" y="73"/>
                    </a:moveTo>
                    <a:lnTo>
                      <a:pt x="10" y="135"/>
                    </a:lnTo>
                    <a:lnTo>
                      <a:pt x="341" y="135"/>
                    </a:lnTo>
                    <a:lnTo>
                      <a:pt x="341" y="0"/>
                    </a:lnTo>
                  </a:path>
                </a:pathLst>
              </a:custGeom>
              <a:pattFill prst="dkVert">
                <a:fgClr>
                  <a:srgbClr val="000000"/>
                </a:fgClr>
                <a:bgClr>
                  <a:srgbClr val="FFFFFF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lg" len="lg"/>
                  </a14:hiddenLine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8210" name="Text Box 58"/>
            <p:cNvSpPr txBox="1">
              <a:spLocks noChangeArrowheads="1"/>
            </p:cNvSpPr>
            <p:nvPr/>
          </p:nvSpPr>
          <p:spPr bwMode="auto">
            <a:xfrm>
              <a:off x="1999" y="3427"/>
              <a:ext cx="32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f</a:t>
              </a:r>
              <a:r>
                <a:rPr lang="pt-BR" altLang="en-US" sz="1800" b="1" i="1" baseline="-25000">
                  <a:latin typeface="Times New Roman" panose="02020603050405020304" pitchFamily="18" charset="0"/>
                </a:rPr>
                <a:t>a</a:t>
              </a:r>
              <a:r>
                <a:rPr lang="pt-BR" altLang="en-US" sz="1800" b="1" i="1">
                  <a:latin typeface="Times New Roman" panose="02020603050405020304" pitchFamily="18" charset="0"/>
                </a:rPr>
                <a:t>/2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211" name="Text Box 59"/>
            <p:cNvSpPr txBox="1">
              <a:spLocks noChangeArrowheads="1"/>
            </p:cNvSpPr>
            <p:nvPr/>
          </p:nvSpPr>
          <p:spPr bwMode="auto">
            <a:xfrm>
              <a:off x="1172" y="3419"/>
              <a:ext cx="37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-f</a:t>
              </a:r>
              <a:r>
                <a:rPr lang="pt-BR" altLang="en-US" sz="1800" b="1" i="1" baseline="-25000">
                  <a:latin typeface="Times New Roman" panose="02020603050405020304" pitchFamily="18" charset="0"/>
                </a:rPr>
                <a:t>a</a:t>
              </a:r>
              <a:r>
                <a:rPr lang="pt-BR" altLang="en-US" sz="1800" b="1" i="1">
                  <a:latin typeface="Times New Roman" panose="02020603050405020304" pitchFamily="18" charset="0"/>
                </a:rPr>
                <a:t>/2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8212" name="Text Box 60"/>
            <p:cNvSpPr txBox="1">
              <a:spLocks noChangeArrowheads="1"/>
            </p:cNvSpPr>
            <p:nvPr/>
          </p:nvSpPr>
          <p:spPr bwMode="auto">
            <a:xfrm>
              <a:off x="1779" y="2734"/>
              <a:ext cx="38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M(f)</a:t>
              </a:r>
            </a:p>
          </p:txBody>
        </p:sp>
        <p:sp>
          <p:nvSpPr>
            <p:cNvPr id="8213" name="Text Box 61"/>
            <p:cNvSpPr txBox="1">
              <a:spLocks noChangeArrowheads="1"/>
            </p:cNvSpPr>
            <p:nvPr/>
          </p:nvSpPr>
          <p:spPr bwMode="auto">
            <a:xfrm>
              <a:off x="2658" y="3167"/>
              <a:ext cx="16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f</a:t>
              </a:r>
            </a:p>
          </p:txBody>
        </p:sp>
      </p:grpSp>
      <p:sp>
        <p:nvSpPr>
          <p:cNvPr id="8203" name="Text Box 63"/>
          <p:cNvSpPr txBox="1">
            <a:spLocks noChangeArrowheads="1"/>
          </p:cNvSpPr>
          <p:nvPr/>
        </p:nvSpPr>
        <p:spPr bwMode="auto">
          <a:xfrm>
            <a:off x="563563" y="5800725"/>
            <a:ext cx="847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ym typeface="Monotype Sorts" pitchFamily="2" charset="2"/>
              </a:rPr>
              <a:t>   Limita-se o sinal</a:t>
            </a:r>
            <a:r>
              <a:rPr lang="pt-BR" altLang="en-US"/>
              <a:t> em banda antes da amostragem através de um FPBx.</a:t>
            </a:r>
            <a:endParaRPr lang="pt-BR" altLang="en-US">
              <a:sym typeface="Monotype Sorts" pitchFamily="2" charset="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4"/>
          <p:cNvSpPr>
            <a:spLocks noGrp="1"/>
          </p:cNvSpPr>
          <p:nvPr>
            <p:ph type="sldNum" sz="quarter" idx="11"/>
          </p:nvPr>
        </p:nvSpPr>
        <p:spPr>
          <a:xfrm>
            <a:off x="9020175" y="3638550"/>
            <a:ext cx="2133600" cy="4222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954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58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215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846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0CE2E776-EA02-4C09-B32E-5E94F6432BBF}" type="slidenum">
              <a:rPr lang="pt-BR" altLang="en-US" sz="1108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pt-BR" altLang="en-US" sz="1108">
              <a:latin typeface="Arial Black" panose="020B0A04020102020204" pitchFamily="34" charset="0"/>
            </a:endParaRPr>
          </a:p>
        </p:txBody>
      </p:sp>
      <p:pic>
        <p:nvPicPr>
          <p:cNvPr id="921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887413"/>
            <a:ext cx="22860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tângulo 3"/>
          <p:cNvSpPr>
            <a:spLocks noChangeArrowheads="1"/>
          </p:cNvSpPr>
          <p:nvPr/>
        </p:nvSpPr>
        <p:spPr bwMode="auto">
          <a:xfrm>
            <a:off x="79375" y="4508500"/>
            <a:ext cx="82772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923"/>
              <a:t>By Mataresephotos - http://fotosbsb.com.br, CC BY 3.0, </a:t>
            </a:r>
          </a:p>
          <a:p>
            <a:pPr>
              <a:defRPr/>
            </a:pPr>
            <a:r>
              <a:rPr lang="en-US" altLang="en-US" sz="923"/>
              <a:t>https://commons.wikimedia.org/w/index.php?curid=15088292</a:t>
            </a: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4318000" y="3970338"/>
            <a:ext cx="1703388" cy="365125"/>
          </a:xfrm>
          <a:custGeom>
            <a:avLst/>
            <a:gdLst>
              <a:gd name="T0" fmla="*/ 0 w 1392"/>
              <a:gd name="T1" fmla="*/ 2147483646 h 192"/>
              <a:gd name="T2" fmla="*/ 0 w 1392"/>
              <a:gd name="T3" fmla="*/ 0 h 192"/>
              <a:gd name="T4" fmla="*/ 2147483646 w 1392"/>
              <a:gd name="T5" fmla="*/ 0 h 192"/>
              <a:gd name="T6" fmla="*/ 2147483646 w 1392"/>
              <a:gd name="T7" fmla="*/ 2147483646 h 192"/>
              <a:gd name="T8" fmla="*/ 2147483646 w 1392"/>
              <a:gd name="T9" fmla="*/ 2147483646 h 192"/>
              <a:gd name="T10" fmla="*/ 2147483646 w 1392"/>
              <a:gd name="T11" fmla="*/ 0 h 192"/>
              <a:gd name="T12" fmla="*/ 2147483646 w 1392"/>
              <a:gd name="T13" fmla="*/ 0 h 192"/>
              <a:gd name="T14" fmla="*/ 2147483646 w 1392"/>
              <a:gd name="T15" fmla="*/ 2147483646 h 192"/>
              <a:gd name="T16" fmla="*/ 2147483646 w 1392"/>
              <a:gd name="T17" fmla="*/ 2147483646 h 192"/>
              <a:gd name="T18" fmla="*/ 2147483646 w 1392"/>
              <a:gd name="T19" fmla="*/ 0 h 192"/>
              <a:gd name="T20" fmla="*/ 2147483646 w 1392"/>
              <a:gd name="T21" fmla="*/ 0 h 192"/>
              <a:gd name="T22" fmla="*/ 2147483646 w 1392"/>
              <a:gd name="T23" fmla="*/ 2147483646 h 192"/>
              <a:gd name="T24" fmla="*/ 2147483646 w 1392"/>
              <a:gd name="T25" fmla="*/ 2147483646 h 192"/>
              <a:gd name="T26" fmla="*/ 2147483646 w 1392"/>
              <a:gd name="T27" fmla="*/ 0 h 192"/>
              <a:gd name="T28" fmla="*/ 2147483646 w 1392"/>
              <a:gd name="T29" fmla="*/ 0 h 192"/>
              <a:gd name="T30" fmla="*/ 2147483646 w 1392"/>
              <a:gd name="T31" fmla="*/ 2147483646 h 192"/>
              <a:gd name="T32" fmla="*/ 2147483646 w 1392"/>
              <a:gd name="T33" fmla="*/ 2147483646 h 192"/>
              <a:gd name="T34" fmla="*/ 2147483646 w 1392"/>
              <a:gd name="T35" fmla="*/ 0 h 192"/>
              <a:gd name="T36" fmla="*/ 2147483646 w 1392"/>
              <a:gd name="T37" fmla="*/ 0 h 192"/>
              <a:gd name="T38" fmla="*/ 2147483646 w 1392"/>
              <a:gd name="T39" fmla="*/ 2147483646 h 192"/>
              <a:gd name="T40" fmla="*/ 2147483646 w 1392"/>
              <a:gd name="T41" fmla="*/ 2147483646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92"/>
              <a:gd name="T64" fmla="*/ 0 h 192"/>
              <a:gd name="T65" fmla="*/ 1392 w 1392"/>
              <a:gd name="T66" fmla="*/ 192 h 1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92" h="192">
                <a:moveTo>
                  <a:pt x="0" y="192"/>
                </a:moveTo>
                <a:lnTo>
                  <a:pt x="0" y="0"/>
                </a:lnTo>
                <a:lnTo>
                  <a:pt x="96" y="0"/>
                </a:lnTo>
                <a:lnTo>
                  <a:pt x="96" y="192"/>
                </a:lnTo>
                <a:lnTo>
                  <a:pt x="240" y="192"/>
                </a:lnTo>
                <a:lnTo>
                  <a:pt x="240" y="0"/>
                </a:lnTo>
                <a:lnTo>
                  <a:pt x="336" y="0"/>
                </a:lnTo>
                <a:lnTo>
                  <a:pt x="336" y="192"/>
                </a:lnTo>
                <a:lnTo>
                  <a:pt x="432" y="192"/>
                </a:lnTo>
                <a:lnTo>
                  <a:pt x="432" y="0"/>
                </a:lnTo>
                <a:lnTo>
                  <a:pt x="528" y="0"/>
                </a:lnTo>
                <a:lnTo>
                  <a:pt x="528" y="192"/>
                </a:lnTo>
                <a:lnTo>
                  <a:pt x="912" y="192"/>
                </a:lnTo>
                <a:lnTo>
                  <a:pt x="912" y="0"/>
                </a:lnTo>
                <a:lnTo>
                  <a:pt x="1008" y="0"/>
                </a:lnTo>
                <a:lnTo>
                  <a:pt x="1008" y="192"/>
                </a:lnTo>
                <a:lnTo>
                  <a:pt x="1152" y="192"/>
                </a:lnTo>
                <a:lnTo>
                  <a:pt x="1152" y="0"/>
                </a:lnTo>
                <a:lnTo>
                  <a:pt x="1248" y="0"/>
                </a:lnTo>
                <a:lnTo>
                  <a:pt x="1248" y="192"/>
                </a:lnTo>
                <a:lnTo>
                  <a:pt x="1392" y="192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3077" tIns="43200" rIns="83077" bIns="43200" anchor="ctr">
            <a:spAutoFit/>
          </a:bodyPr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043488" y="1639888"/>
            <a:ext cx="201612" cy="442912"/>
          </a:xfrm>
          <a:prstGeom prst="downArrow">
            <a:avLst>
              <a:gd name="adj1" fmla="val 50000"/>
              <a:gd name="adj2" fmla="val 72993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83077" tIns="43200" rIns="83077" bIns="4320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pt-BR" altLang="pt-BR" sz="1846"/>
          </a:p>
        </p:txBody>
      </p:sp>
      <p:sp>
        <p:nvSpPr>
          <p:cNvPr id="9223" name="Freeform 8"/>
          <p:cNvSpPr>
            <a:spLocks noChangeAspect="1"/>
          </p:cNvSpPr>
          <p:nvPr/>
        </p:nvSpPr>
        <p:spPr bwMode="auto">
          <a:xfrm>
            <a:off x="3973513" y="2416175"/>
            <a:ext cx="2309812" cy="511175"/>
          </a:xfrm>
          <a:custGeom>
            <a:avLst/>
            <a:gdLst>
              <a:gd name="T0" fmla="*/ 2147483646 w 2598"/>
              <a:gd name="T1" fmla="*/ 2147483646 h 559"/>
              <a:gd name="T2" fmla="*/ 2147483646 w 2598"/>
              <a:gd name="T3" fmla="*/ 2147483646 h 559"/>
              <a:gd name="T4" fmla="*/ 2147483646 w 2598"/>
              <a:gd name="T5" fmla="*/ 2147483646 h 559"/>
              <a:gd name="T6" fmla="*/ 2147483646 w 2598"/>
              <a:gd name="T7" fmla="*/ 2147483646 h 559"/>
              <a:gd name="T8" fmla="*/ 2147483646 w 2598"/>
              <a:gd name="T9" fmla="*/ 0 h 559"/>
              <a:gd name="T10" fmla="*/ 2147483646 w 2598"/>
              <a:gd name="T11" fmla="*/ 2147483646 h 559"/>
              <a:gd name="T12" fmla="*/ 2147483646 w 2598"/>
              <a:gd name="T13" fmla="*/ 2147483646 h 559"/>
              <a:gd name="T14" fmla="*/ 2147483646 w 2598"/>
              <a:gd name="T15" fmla="*/ 2147483646 h 559"/>
              <a:gd name="T16" fmla="*/ 2147483646 w 2598"/>
              <a:gd name="T17" fmla="*/ 2147483646 h 559"/>
              <a:gd name="T18" fmla="*/ 2147483646 w 2598"/>
              <a:gd name="T19" fmla="*/ 2147483646 h 559"/>
              <a:gd name="T20" fmla="*/ 2147483646 w 2598"/>
              <a:gd name="T21" fmla="*/ 2147483646 h 559"/>
              <a:gd name="T22" fmla="*/ 2147483646 w 2598"/>
              <a:gd name="T23" fmla="*/ 2147483646 h 559"/>
              <a:gd name="T24" fmla="*/ 2147483646 w 2598"/>
              <a:gd name="T25" fmla="*/ 2147483646 h 559"/>
              <a:gd name="T26" fmla="*/ 2147483646 w 2598"/>
              <a:gd name="T27" fmla="*/ 2147483646 h 559"/>
              <a:gd name="T28" fmla="*/ 2147483646 w 2598"/>
              <a:gd name="T29" fmla="*/ 2147483646 h 559"/>
              <a:gd name="T30" fmla="*/ 2147483646 w 2598"/>
              <a:gd name="T31" fmla="*/ 2147483646 h 559"/>
              <a:gd name="T32" fmla="*/ 2147483646 w 2598"/>
              <a:gd name="T33" fmla="*/ 2147483646 h 559"/>
              <a:gd name="T34" fmla="*/ 2147483646 w 2598"/>
              <a:gd name="T35" fmla="*/ 2147483646 h 559"/>
              <a:gd name="T36" fmla="*/ 2147483646 w 2598"/>
              <a:gd name="T37" fmla="*/ 2147483646 h 559"/>
              <a:gd name="T38" fmla="*/ 2147483646 w 2598"/>
              <a:gd name="T39" fmla="*/ 2147483646 h 559"/>
              <a:gd name="T40" fmla="*/ 2147483646 w 2598"/>
              <a:gd name="T41" fmla="*/ 2147483646 h 559"/>
              <a:gd name="T42" fmla="*/ 2147483646 w 2598"/>
              <a:gd name="T43" fmla="*/ 2147483646 h 559"/>
              <a:gd name="T44" fmla="*/ 2147483646 w 2598"/>
              <a:gd name="T45" fmla="*/ 2147483646 h 559"/>
              <a:gd name="T46" fmla="*/ 2147483646 w 2598"/>
              <a:gd name="T47" fmla="*/ 2147483646 h 559"/>
              <a:gd name="T48" fmla="*/ 2147483646 w 2598"/>
              <a:gd name="T49" fmla="*/ 2147483646 h 559"/>
              <a:gd name="T50" fmla="*/ 2147483646 w 2598"/>
              <a:gd name="T51" fmla="*/ 2147483646 h 559"/>
              <a:gd name="T52" fmla="*/ 2147483646 w 2598"/>
              <a:gd name="T53" fmla="*/ 2147483646 h 559"/>
              <a:gd name="T54" fmla="*/ 2147483646 w 2598"/>
              <a:gd name="T55" fmla="*/ 2147483646 h 559"/>
              <a:gd name="T56" fmla="*/ 2147483646 w 2598"/>
              <a:gd name="T57" fmla="*/ 2147483646 h 559"/>
              <a:gd name="T58" fmla="*/ 2147483646 w 2598"/>
              <a:gd name="T59" fmla="*/ 2147483646 h 559"/>
              <a:gd name="T60" fmla="*/ 2147483646 w 2598"/>
              <a:gd name="T61" fmla="*/ 2147483646 h 559"/>
              <a:gd name="T62" fmla="*/ 2147483646 w 2598"/>
              <a:gd name="T63" fmla="*/ 2147483646 h 559"/>
              <a:gd name="T64" fmla="*/ 2147483646 w 2598"/>
              <a:gd name="T65" fmla="*/ 2147483646 h 559"/>
              <a:gd name="T66" fmla="*/ 2147483646 w 2598"/>
              <a:gd name="T67" fmla="*/ 2147483646 h 559"/>
              <a:gd name="T68" fmla="*/ 2147483646 w 2598"/>
              <a:gd name="T69" fmla="*/ 2147483646 h 559"/>
              <a:gd name="T70" fmla="*/ 2147483646 w 2598"/>
              <a:gd name="T71" fmla="*/ 2147483646 h 559"/>
              <a:gd name="T72" fmla="*/ 2147483646 w 2598"/>
              <a:gd name="T73" fmla="*/ 2147483646 h 559"/>
              <a:gd name="T74" fmla="*/ 2147483646 w 2598"/>
              <a:gd name="T75" fmla="*/ 2147483646 h 559"/>
              <a:gd name="T76" fmla="*/ 2147483646 w 2598"/>
              <a:gd name="T77" fmla="*/ 2147483646 h 559"/>
              <a:gd name="T78" fmla="*/ 2147483646 w 2598"/>
              <a:gd name="T79" fmla="*/ 2147483646 h 559"/>
              <a:gd name="T80" fmla="*/ 2147483646 w 2598"/>
              <a:gd name="T81" fmla="*/ 2147483646 h 559"/>
              <a:gd name="T82" fmla="*/ 2147483646 w 2598"/>
              <a:gd name="T83" fmla="*/ 2147483646 h 559"/>
              <a:gd name="T84" fmla="*/ 2147483646 w 2598"/>
              <a:gd name="T85" fmla="*/ 2147483646 h 559"/>
              <a:gd name="T86" fmla="*/ 2147483646 w 2598"/>
              <a:gd name="T87" fmla="*/ 2147483646 h 559"/>
              <a:gd name="T88" fmla="*/ 2147483646 w 2598"/>
              <a:gd name="T89" fmla="*/ 0 h 559"/>
              <a:gd name="T90" fmla="*/ 2147483646 w 2598"/>
              <a:gd name="T91" fmla="*/ 2147483646 h 559"/>
              <a:gd name="T92" fmla="*/ 2147483646 w 2598"/>
              <a:gd name="T93" fmla="*/ 2147483646 h 559"/>
              <a:gd name="T94" fmla="*/ 2147483646 w 2598"/>
              <a:gd name="T95" fmla="*/ 2147483646 h 559"/>
              <a:gd name="T96" fmla="*/ 2147483646 w 2598"/>
              <a:gd name="T97" fmla="*/ 2147483646 h 559"/>
              <a:gd name="T98" fmla="*/ 2147483646 w 2598"/>
              <a:gd name="T99" fmla="*/ 2147483646 h 559"/>
              <a:gd name="T100" fmla="*/ 2147483646 w 2598"/>
              <a:gd name="T101" fmla="*/ 2147483646 h 559"/>
              <a:gd name="T102" fmla="*/ 2147483646 w 2598"/>
              <a:gd name="T103" fmla="*/ 2147483646 h 559"/>
              <a:gd name="T104" fmla="*/ 2147483646 w 2598"/>
              <a:gd name="T105" fmla="*/ 2147483646 h 559"/>
              <a:gd name="T106" fmla="*/ 2147483646 w 2598"/>
              <a:gd name="T107" fmla="*/ 2147483646 h 559"/>
              <a:gd name="T108" fmla="*/ 2147483646 w 2598"/>
              <a:gd name="T109" fmla="*/ 2147483646 h 559"/>
              <a:gd name="T110" fmla="*/ 2147483646 w 2598"/>
              <a:gd name="T111" fmla="*/ 2147483646 h 559"/>
              <a:gd name="T112" fmla="*/ 2147483646 w 2598"/>
              <a:gd name="T113" fmla="*/ 2147483646 h 559"/>
              <a:gd name="T114" fmla="*/ 2147483646 w 2598"/>
              <a:gd name="T115" fmla="*/ 2147483646 h 559"/>
              <a:gd name="T116" fmla="*/ 2147483646 w 2598"/>
              <a:gd name="T117" fmla="*/ 2147483646 h 559"/>
              <a:gd name="T118" fmla="*/ 2147483646 w 2598"/>
              <a:gd name="T119" fmla="*/ 2147483646 h 559"/>
              <a:gd name="T120" fmla="*/ 2147483646 w 2598"/>
              <a:gd name="T121" fmla="*/ 2147483646 h 559"/>
              <a:gd name="T122" fmla="*/ 2147483646 w 2598"/>
              <a:gd name="T123" fmla="*/ 2147483646 h 559"/>
              <a:gd name="T124" fmla="*/ 2147483646 w 2598"/>
              <a:gd name="T125" fmla="*/ 2147483646 h 5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98"/>
              <a:gd name="T190" fmla="*/ 0 h 559"/>
              <a:gd name="T191" fmla="*/ 2598 w 2598"/>
              <a:gd name="T192" fmla="*/ 559 h 5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98" h="559">
                <a:moveTo>
                  <a:pt x="0" y="0"/>
                </a:moveTo>
                <a:lnTo>
                  <a:pt x="0" y="7"/>
                </a:lnTo>
                <a:lnTo>
                  <a:pt x="0" y="13"/>
                </a:lnTo>
                <a:lnTo>
                  <a:pt x="6" y="25"/>
                </a:lnTo>
                <a:lnTo>
                  <a:pt x="6" y="43"/>
                </a:lnTo>
                <a:lnTo>
                  <a:pt x="6" y="67"/>
                </a:lnTo>
                <a:lnTo>
                  <a:pt x="6" y="91"/>
                </a:lnTo>
                <a:lnTo>
                  <a:pt x="12" y="115"/>
                </a:lnTo>
                <a:lnTo>
                  <a:pt x="12" y="145"/>
                </a:lnTo>
                <a:lnTo>
                  <a:pt x="12" y="175"/>
                </a:lnTo>
                <a:lnTo>
                  <a:pt x="12" y="211"/>
                </a:lnTo>
                <a:lnTo>
                  <a:pt x="12" y="247"/>
                </a:lnTo>
                <a:lnTo>
                  <a:pt x="18" y="283"/>
                </a:lnTo>
                <a:lnTo>
                  <a:pt x="18" y="313"/>
                </a:lnTo>
                <a:lnTo>
                  <a:pt x="18" y="349"/>
                </a:lnTo>
                <a:lnTo>
                  <a:pt x="18" y="385"/>
                </a:lnTo>
                <a:lnTo>
                  <a:pt x="18" y="415"/>
                </a:lnTo>
                <a:lnTo>
                  <a:pt x="24" y="445"/>
                </a:lnTo>
                <a:lnTo>
                  <a:pt x="24" y="469"/>
                </a:lnTo>
                <a:lnTo>
                  <a:pt x="24" y="493"/>
                </a:lnTo>
                <a:lnTo>
                  <a:pt x="24" y="517"/>
                </a:lnTo>
                <a:lnTo>
                  <a:pt x="30" y="535"/>
                </a:lnTo>
                <a:lnTo>
                  <a:pt x="30" y="547"/>
                </a:lnTo>
                <a:lnTo>
                  <a:pt x="30" y="553"/>
                </a:lnTo>
                <a:lnTo>
                  <a:pt x="30" y="559"/>
                </a:lnTo>
                <a:lnTo>
                  <a:pt x="36" y="553"/>
                </a:lnTo>
                <a:lnTo>
                  <a:pt x="36" y="547"/>
                </a:lnTo>
                <a:lnTo>
                  <a:pt x="36" y="535"/>
                </a:lnTo>
                <a:lnTo>
                  <a:pt x="36" y="517"/>
                </a:lnTo>
                <a:lnTo>
                  <a:pt x="36" y="493"/>
                </a:lnTo>
                <a:lnTo>
                  <a:pt x="42" y="469"/>
                </a:lnTo>
                <a:lnTo>
                  <a:pt x="42" y="445"/>
                </a:lnTo>
                <a:lnTo>
                  <a:pt x="42" y="415"/>
                </a:lnTo>
                <a:lnTo>
                  <a:pt x="42" y="385"/>
                </a:lnTo>
                <a:lnTo>
                  <a:pt x="48" y="349"/>
                </a:lnTo>
                <a:lnTo>
                  <a:pt x="48" y="313"/>
                </a:lnTo>
                <a:lnTo>
                  <a:pt x="48" y="283"/>
                </a:lnTo>
                <a:lnTo>
                  <a:pt x="48" y="247"/>
                </a:lnTo>
                <a:lnTo>
                  <a:pt x="48" y="211"/>
                </a:lnTo>
                <a:lnTo>
                  <a:pt x="54" y="175"/>
                </a:lnTo>
                <a:lnTo>
                  <a:pt x="54" y="145"/>
                </a:lnTo>
                <a:lnTo>
                  <a:pt x="54" y="115"/>
                </a:lnTo>
                <a:lnTo>
                  <a:pt x="54" y="91"/>
                </a:lnTo>
                <a:lnTo>
                  <a:pt x="60" y="67"/>
                </a:lnTo>
                <a:lnTo>
                  <a:pt x="60" y="43"/>
                </a:lnTo>
                <a:lnTo>
                  <a:pt x="60" y="25"/>
                </a:lnTo>
                <a:lnTo>
                  <a:pt x="60" y="13"/>
                </a:lnTo>
                <a:lnTo>
                  <a:pt x="60" y="7"/>
                </a:lnTo>
                <a:lnTo>
                  <a:pt x="66" y="0"/>
                </a:lnTo>
                <a:lnTo>
                  <a:pt x="66" y="7"/>
                </a:lnTo>
                <a:lnTo>
                  <a:pt x="66" y="13"/>
                </a:lnTo>
                <a:lnTo>
                  <a:pt x="66" y="25"/>
                </a:lnTo>
                <a:lnTo>
                  <a:pt x="72" y="43"/>
                </a:lnTo>
                <a:lnTo>
                  <a:pt x="72" y="67"/>
                </a:lnTo>
                <a:lnTo>
                  <a:pt x="72" y="91"/>
                </a:lnTo>
                <a:lnTo>
                  <a:pt x="72" y="115"/>
                </a:lnTo>
                <a:lnTo>
                  <a:pt x="78" y="145"/>
                </a:lnTo>
                <a:lnTo>
                  <a:pt x="78" y="175"/>
                </a:lnTo>
                <a:lnTo>
                  <a:pt x="78" y="211"/>
                </a:lnTo>
                <a:lnTo>
                  <a:pt x="78" y="247"/>
                </a:lnTo>
                <a:lnTo>
                  <a:pt x="78" y="283"/>
                </a:lnTo>
                <a:lnTo>
                  <a:pt x="84" y="313"/>
                </a:lnTo>
                <a:lnTo>
                  <a:pt x="84" y="349"/>
                </a:lnTo>
                <a:lnTo>
                  <a:pt x="84" y="385"/>
                </a:lnTo>
                <a:lnTo>
                  <a:pt x="84" y="415"/>
                </a:lnTo>
                <a:lnTo>
                  <a:pt x="90" y="445"/>
                </a:lnTo>
                <a:lnTo>
                  <a:pt x="90" y="469"/>
                </a:lnTo>
                <a:lnTo>
                  <a:pt x="90" y="493"/>
                </a:lnTo>
                <a:lnTo>
                  <a:pt x="90" y="517"/>
                </a:lnTo>
                <a:lnTo>
                  <a:pt x="90" y="535"/>
                </a:lnTo>
                <a:lnTo>
                  <a:pt x="96" y="547"/>
                </a:lnTo>
                <a:lnTo>
                  <a:pt x="96" y="553"/>
                </a:lnTo>
                <a:lnTo>
                  <a:pt x="96" y="559"/>
                </a:lnTo>
                <a:lnTo>
                  <a:pt x="96" y="553"/>
                </a:lnTo>
                <a:lnTo>
                  <a:pt x="102" y="547"/>
                </a:lnTo>
                <a:lnTo>
                  <a:pt x="102" y="535"/>
                </a:lnTo>
                <a:lnTo>
                  <a:pt x="102" y="517"/>
                </a:lnTo>
                <a:lnTo>
                  <a:pt x="102" y="493"/>
                </a:lnTo>
                <a:lnTo>
                  <a:pt x="108" y="469"/>
                </a:lnTo>
                <a:lnTo>
                  <a:pt x="108" y="445"/>
                </a:lnTo>
                <a:lnTo>
                  <a:pt x="108" y="415"/>
                </a:lnTo>
                <a:lnTo>
                  <a:pt x="108" y="385"/>
                </a:lnTo>
                <a:lnTo>
                  <a:pt x="108" y="349"/>
                </a:lnTo>
                <a:lnTo>
                  <a:pt x="114" y="313"/>
                </a:lnTo>
                <a:lnTo>
                  <a:pt x="114" y="277"/>
                </a:lnTo>
                <a:lnTo>
                  <a:pt x="114" y="247"/>
                </a:lnTo>
                <a:lnTo>
                  <a:pt x="114" y="211"/>
                </a:lnTo>
                <a:lnTo>
                  <a:pt x="114" y="175"/>
                </a:lnTo>
                <a:lnTo>
                  <a:pt x="120" y="145"/>
                </a:lnTo>
                <a:lnTo>
                  <a:pt x="120" y="115"/>
                </a:lnTo>
                <a:lnTo>
                  <a:pt x="120" y="91"/>
                </a:lnTo>
                <a:lnTo>
                  <a:pt x="120" y="67"/>
                </a:lnTo>
                <a:lnTo>
                  <a:pt x="126" y="43"/>
                </a:lnTo>
                <a:lnTo>
                  <a:pt x="126" y="25"/>
                </a:lnTo>
                <a:lnTo>
                  <a:pt x="126" y="13"/>
                </a:lnTo>
                <a:lnTo>
                  <a:pt x="126" y="7"/>
                </a:lnTo>
                <a:lnTo>
                  <a:pt x="132" y="0"/>
                </a:lnTo>
                <a:lnTo>
                  <a:pt x="132" y="7"/>
                </a:lnTo>
                <a:lnTo>
                  <a:pt x="132" y="13"/>
                </a:lnTo>
                <a:lnTo>
                  <a:pt x="132" y="25"/>
                </a:lnTo>
                <a:lnTo>
                  <a:pt x="138" y="43"/>
                </a:lnTo>
                <a:lnTo>
                  <a:pt x="138" y="67"/>
                </a:lnTo>
                <a:lnTo>
                  <a:pt x="138" y="91"/>
                </a:lnTo>
                <a:lnTo>
                  <a:pt x="138" y="115"/>
                </a:lnTo>
                <a:lnTo>
                  <a:pt x="138" y="145"/>
                </a:lnTo>
                <a:lnTo>
                  <a:pt x="144" y="175"/>
                </a:lnTo>
                <a:lnTo>
                  <a:pt x="144" y="211"/>
                </a:lnTo>
                <a:lnTo>
                  <a:pt x="144" y="247"/>
                </a:lnTo>
                <a:lnTo>
                  <a:pt x="144" y="283"/>
                </a:lnTo>
                <a:lnTo>
                  <a:pt x="144" y="313"/>
                </a:lnTo>
                <a:lnTo>
                  <a:pt x="150" y="349"/>
                </a:lnTo>
                <a:lnTo>
                  <a:pt x="150" y="385"/>
                </a:lnTo>
                <a:lnTo>
                  <a:pt x="150" y="415"/>
                </a:lnTo>
                <a:lnTo>
                  <a:pt x="150" y="445"/>
                </a:lnTo>
                <a:lnTo>
                  <a:pt x="156" y="469"/>
                </a:lnTo>
                <a:lnTo>
                  <a:pt x="156" y="493"/>
                </a:lnTo>
                <a:lnTo>
                  <a:pt x="156" y="517"/>
                </a:lnTo>
                <a:lnTo>
                  <a:pt x="156" y="535"/>
                </a:lnTo>
                <a:lnTo>
                  <a:pt x="156" y="547"/>
                </a:lnTo>
                <a:lnTo>
                  <a:pt x="162" y="553"/>
                </a:lnTo>
                <a:lnTo>
                  <a:pt x="162" y="559"/>
                </a:lnTo>
                <a:lnTo>
                  <a:pt x="162" y="553"/>
                </a:lnTo>
                <a:lnTo>
                  <a:pt x="162" y="547"/>
                </a:lnTo>
                <a:lnTo>
                  <a:pt x="168" y="535"/>
                </a:lnTo>
                <a:lnTo>
                  <a:pt x="168" y="517"/>
                </a:lnTo>
                <a:lnTo>
                  <a:pt x="168" y="493"/>
                </a:lnTo>
                <a:lnTo>
                  <a:pt x="168" y="469"/>
                </a:lnTo>
                <a:lnTo>
                  <a:pt x="174" y="445"/>
                </a:lnTo>
                <a:lnTo>
                  <a:pt x="174" y="415"/>
                </a:lnTo>
                <a:lnTo>
                  <a:pt x="174" y="385"/>
                </a:lnTo>
                <a:lnTo>
                  <a:pt x="174" y="349"/>
                </a:lnTo>
                <a:lnTo>
                  <a:pt x="174" y="313"/>
                </a:lnTo>
                <a:lnTo>
                  <a:pt x="180" y="277"/>
                </a:lnTo>
                <a:lnTo>
                  <a:pt x="180" y="247"/>
                </a:lnTo>
                <a:lnTo>
                  <a:pt x="180" y="211"/>
                </a:lnTo>
                <a:lnTo>
                  <a:pt x="180" y="175"/>
                </a:lnTo>
                <a:lnTo>
                  <a:pt x="186" y="145"/>
                </a:lnTo>
                <a:lnTo>
                  <a:pt x="186" y="115"/>
                </a:lnTo>
                <a:lnTo>
                  <a:pt x="186" y="91"/>
                </a:lnTo>
                <a:lnTo>
                  <a:pt x="186" y="67"/>
                </a:lnTo>
                <a:lnTo>
                  <a:pt x="186" y="43"/>
                </a:lnTo>
                <a:lnTo>
                  <a:pt x="192" y="25"/>
                </a:lnTo>
                <a:lnTo>
                  <a:pt x="192" y="13"/>
                </a:lnTo>
                <a:lnTo>
                  <a:pt x="192" y="7"/>
                </a:lnTo>
                <a:lnTo>
                  <a:pt x="192" y="0"/>
                </a:lnTo>
                <a:lnTo>
                  <a:pt x="198" y="7"/>
                </a:lnTo>
                <a:lnTo>
                  <a:pt x="198" y="13"/>
                </a:lnTo>
                <a:lnTo>
                  <a:pt x="198" y="25"/>
                </a:lnTo>
                <a:lnTo>
                  <a:pt x="198" y="43"/>
                </a:lnTo>
                <a:lnTo>
                  <a:pt x="204" y="67"/>
                </a:lnTo>
                <a:lnTo>
                  <a:pt x="204" y="91"/>
                </a:lnTo>
                <a:lnTo>
                  <a:pt x="204" y="115"/>
                </a:lnTo>
                <a:lnTo>
                  <a:pt x="204" y="145"/>
                </a:lnTo>
                <a:lnTo>
                  <a:pt x="204" y="175"/>
                </a:lnTo>
                <a:lnTo>
                  <a:pt x="210" y="211"/>
                </a:lnTo>
                <a:lnTo>
                  <a:pt x="210" y="247"/>
                </a:lnTo>
                <a:lnTo>
                  <a:pt x="210" y="283"/>
                </a:lnTo>
                <a:lnTo>
                  <a:pt x="210" y="313"/>
                </a:lnTo>
                <a:lnTo>
                  <a:pt x="216" y="349"/>
                </a:lnTo>
                <a:lnTo>
                  <a:pt x="216" y="385"/>
                </a:lnTo>
                <a:lnTo>
                  <a:pt x="216" y="415"/>
                </a:lnTo>
                <a:lnTo>
                  <a:pt x="216" y="445"/>
                </a:lnTo>
                <a:lnTo>
                  <a:pt x="216" y="469"/>
                </a:lnTo>
                <a:lnTo>
                  <a:pt x="222" y="493"/>
                </a:lnTo>
                <a:lnTo>
                  <a:pt x="222" y="517"/>
                </a:lnTo>
                <a:lnTo>
                  <a:pt x="222" y="535"/>
                </a:lnTo>
                <a:lnTo>
                  <a:pt x="222" y="547"/>
                </a:lnTo>
                <a:lnTo>
                  <a:pt x="222" y="553"/>
                </a:lnTo>
                <a:lnTo>
                  <a:pt x="228" y="559"/>
                </a:lnTo>
                <a:lnTo>
                  <a:pt x="228" y="553"/>
                </a:lnTo>
                <a:lnTo>
                  <a:pt x="228" y="547"/>
                </a:lnTo>
                <a:lnTo>
                  <a:pt x="234" y="535"/>
                </a:lnTo>
                <a:lnTo>
                  <a:pt x="234" y="517"/>
                </a:lnTo>
                <a:lnTo>
                  <a:pt x="234" y="493"/>
                </a:lnTo>
                <a:lnTo>
                  <a:pt x="234" y="469"/>
                </a:lnTo>
                <a:lnTo>
                  <a:pt x="234" y="445"/>
                </a:lnTo>
                <a:lnTo>
                  <a:pt x="240" y="415"/>
                </a:lnTo>
                <a:lnTo>
                  <a:pt x="240" y="385"/>
                </a:lnTo>
                <a:lnTo>
                  <a:pt x="240" y="349"/>
                </a:lnTo>
                <a:lnTo>
                  <a:pt x="240" y="313"/>
                </a:lnTo>
                <a:lnTo>
                  <a:pt x="240" y="283"/>
                </a:lnTo>
                <a:lnTo>
                  <a:pt x="246" y="247"/>
                </a:lnTo>
                <a:lnTo>
                  <a:pt x="246" y="211"/>
                </a:lnTo>
                <a:lnTo>
                  <a:pt x="246" y="175"/>
                </a:lnTo>
                <a:lnTo>
                  <a:pt x="246" y="145"/>
                </a:lnTo>
                <a:lnTo>
                  <a:pt x="252" y="115"/>
                </a:lnTo>
                <a:lnTo>
                  <a:pt x="252" y="91"/>
                </a:lnTo>
                <a:lnTo>
                  <a:pt x="252" y="67"/>
                </a:lnTo>
                <a:lnTo>
                  <a:pt x="252" y="43"/>
                </a:lnTo>
                <a:lnTo>
                  <a:pt x="252" y="25"/>
                </a:lnTo>
                <a:lnTo>
                  <a:pt x="258" y="13"/>
                </a:lnTo>
                <a:lnTo>
                  <a:pt x="258" y="7"/>
                </a:lnTo>
                <a:lnTo>
                  <a:pt x="258" y="0"/>
                </a:lnTo>
                <a:lnTo>
                  <a:pt x="264" y="7"/>
                </a:lnTo>
                <a:lnTo>
                  <a:pt x="264" y="13"/>
                </a:lnTo>
                <a:lnTo>
                  <a:pt x="264" y="25"/>
                </a:lnTo>
                <a:lnTo>
                  <a:pt x="264" y="43"/>
                </a:lnTo>
                <a:lnTo>
                  <a:pt x="264" y="67"/>
                </a:lnTo>
                <a:lnTo>
                  <a:pt x="270" y="91"/>
                </a:lnTo>
                <a:lnTo>
                  <a:pt x="270" y="115"/>
                </a:lnTo>
                <a:lnTo>
                  <a:pt x="270" y="145"/>
                </a:lnTo>
                <a:lnTo>
                  <a:pt x="270" y="175"/>
                </a:lnTo>
                <a:lnTo>
                  <a:pt x="270" y="211"/>
                </a:lnTo>
                <a:lnTo>
                  <a:pt x="276" y="247"/>
                </a:lnTo>
                <a:lnTo>
                  <a:pt x="276" y="283"/>
                </a:lnTo>
                <a:lnTo>
                  <a:pt x="276" y="313"/>
                </a:lnTo>
                <a:lnTo>
                  <a:pt x="276" y="349"/>
                </a:lnTo>
                <a:lnTo>
                  <a:pt x="282" y="385"/>
                </a:lnTo>
                <a:lnTo>
                  <a:pt x="282" y="415"/>
                </a:lnTo>
                <a:lnTo>
                  <a:pt x="282" y="445"/>
                </a:lnTo>
                <a:lnTo>
                  <a:pt x="282" y="469"/>
                </a:lnTo>
                <a:lnTo>
                  <a:pt x="282" y="493"/>
                </a:lnTo>
                <a:lnTo>
                  <a:pt x="288" y="517"/>
                </a:lnTo>
                <a:lnTo>
                  <a:pt x="288" y="535"/>
                </a:lnTo>
                <a:lnTo>
                  <a:pt x="288" y="547"/>
                </a:lnTo>
                <a:lnTo>
                  <a:pt x="288" y="553"/>
                </a:lnTo>
                <a:lnTo>
                  <a:pt x="294" y="559"/>
                </a:lnTo>
                <a:lnTo>
                  <a:pt x="294" y="553"/>
                </a:lnTo>
                <a:lnTo>
                  <a:pt x="294" y="547"/>
                </a:lnTo>
                <a:lnTo>
                  <a:pt x="294" y="535"/>
                </a:lnTo>
                <a:lnTo>
                  <a:pt x="300" y="517"/>
                </a:lnTo>
                <a:lnTo>
                  <a:pt x="300" y="493"/>
                </a:lnTo>
                <a:lnTo>
                  <a:pt x="300" y="469"/>
                </a:lnTo>
                <a:lnTo>
                  <a:pt x="300" y="445"/>
                </a:lnTo>
                <a:lnTo>
                  <a:pt x="300" y="415"/>
                </a:lnTo>
                <a:lnTo>
                  <a:pt x="306" y="385"/>
                </a:lnTo>
                <a:lnTo>
                  <a:pt x="306" y="349"/>
                </a:lnTo>
                <a:lnTo>
                  <a:pt x="306" y="313"/>
                </a:lnTo>
                <a:lnTo>
                  <a:pt x="306" y="283"/>
                </a:lnTo>
                <a:lnTo>
                  <a:pt x="312" y="247"/>
                </a:lnTo>
                <a:lnTo>
                  <a:pt x="312" y="211"/>
                </a:lnTo>
                <a:lnTo>
                  <a:pt x="312" y="175"/>
                </a:lnTo>
                <a:lnTo>
                  <a:pt x="312" y="145"/>
                </a:lnTo>
                <a:lnTo>
                  <a:pt x="312" y="115"/>
                </a:lnTo>
                <a:lnTo>
                  <a:pt x="318" y="91"/>
                </a:lnTo>
                <a:lnTo>
                  <a:pt x="318" y="67"/>
                </a:lnTo>
                <a:lnTo>
                  <a:pt x="318" y="43"/>
                </a:lnTo>
                <a:lnTo>
                  <a:pt x="318" y="25"/>
                </a:lnTo>
                <a:lnTo>
                  <a:pt x="318" y="13"/>
                </a:lnTo>
                <a:lnTo>
                  <a:pt x="324" y="7"/>
                </a:lnTo>
                <a:lnTo>
                  <a:pt x="324" y="0"/>
                </a:lnTo>
                <a:lnTo>
                  <a:pt x="324" y="7"/>
                </a:lnTo>
                <a:lnTo>
                  <a:pt x="330" y="13"/>
                </a:lnTo>
                <a:lnTo>
                  <a:pt x="330" y="25"/>
                </a:lnTo>
                <a:lnTo>
                  <a:pt x="330" y="43"/>
                </a:lnTo>
                <a:lnTo>
                  <a:pt x="330" y="67"/>
                </a:lnTo>
                <a:lnTo>
                  <a:pt x="330" y="91"/>
                </a:lnTo>
                <a:lnTo>
                  <a:pt x="336" y="115"/>
                </a:lnTo>
                <a:lnTo>
                  <a:pt x="336" y="145"/>
                </a:lnTo>
                <a:lnTo>
                  <a:pt x="336" y="175"/>
                </a:lnTo>
                <a:lnTo>
                  <a:pt x="336" y="211"/>
                </a:lnTo>
                <a:lnTo>
                  <a:pt x="342" y="247"/>
                </a:lnTo>
                <a:lnTo>
                  <a:pt x="342" y="283"/>
                </a:lnTo>
                <a:lnTo>
                  <a:pt x="342" y="313"/>
                </a:lnTo>
                <a:lnTo>
                  <a:pt x="342" y="349"/>
                </a:lnTo>
                <a:lnTo>
                  <a:pt x="342" y="385"/>
                </a:lnTo>
                <a:lnTo>
                  <a:pt x="348" y="415"/>
                </a:lnTo>
                <a:lnTo>
                  <a:pt x="348" y="445"/>
                </a:lnTo>
                <a:lnTo>
                  <a:pt x="348" y="469"/>
                </a:lnTo>
                <a:lnTo>
                  <a:pt x="348" y="493"/>
                </a:lnTo>
                <a:lnTo>
                  <a:pt x="348" y="517"/>
                </a:lnTo>
                <a:lnTo>
                  <a:pt x="354" y="535"/>
                </a:lnTo>
                <a:lnTo>
                  <a:pt x="354" y="547"/>
                </a:lnTo>
                <a:lnTo>
                  <a:pt x="354" y="553"/>
                </a:lnTo>
                <a:lnTo>
                  <a:pt x="360" y="559"/>
                </a:lnTo>
                <a:lnTo>
                  <a:pt x="360" y="553"/>
                </a:lnTo>
                <a:lnTo>
                  <a:pt x="360" y="547"/>
                </a:lnTo>
                <a:lnTo>
                  <a:pt x="360" y="535"/>
                </a:lnTo>
                <a:lnTo>
                  <a:pt x="360" y="517"/>
                </a:lnTo>
                <a:lnTo>
                  <a:pt x="366" y="493"/>
                </a:lnTo>
                <a:lnTo>
                  <a:pt x="366" y="469"/>
                </a:lnTo>
                <a:lnTo>
                  <a:pt x="366" y="445"/>
                </a:lnTo>
                <a:lnTo>
                  <a:pt x="366" y="415"/>
                </a:lnTo>
                <a:lnTo>
                  <a:pt x="366" y="385"/>
                </a:lnTo>
                <a:lnTo>
                  <a:pt x="372" y="349"/>
                </a:lnTo>
                <a:lnTo>
                  <a:pt x="372" y="313"/>
                </a:lnTo>
                <a:lnTo>
                  <a:pt x="372" y="277"/>
                </a:lnTo>
                <a:lnTo>
                  <a:pt x="372" y="247"/>
                </a:lnTo>
                <a:lnTo>
                  <a:pt x="378" y="211"/>
                </a:lnTo>
                <a:lnTo>
                  <a:pt x="378" y="175"/>
                </a:lnTo>
                <a:lnTo>
                  <a:pt x="378" y="145"/>
                </a:lnTo>
                <a:lnTo>
                  <a:pt x="378" y="115"/>
                </a:lnTo>
                <a:lnTo>
                  <a:pt x="378" y="91"/>
                </a:lnTo>
                <a:lnTo>
                  <a:pt x="384" y="67"/>
                </a:lnTo>
                <a:lnTo>
                  <a:pt x="384" y="43"/>
                </a:lnTo>
                <a:lnTo>
                  <a:pt x="384" y="25"/>
                </a:lnTo>
                <a:lnTo>
                  <a:pt x="384" y="13"/>
                </a:lnTo>
                <a:lnTo>
                  <a:pt x="390" y="7"/>
                </a:lnTo>
                <a:lnTo>
                  <a:pt x="390" y="0"/>
                </a:lnTo>
                <a:lnTo>
                  <a:pt x="390" y="7"/>
                </a:lnTo>
                <a:lnTo>
                  <a:pt x="390" y="13"/>
                </a:lnTo>
                <a:lnTo>
                  <a:pt x="396" y="25"/>
                </a:lnTo>
                <a:lnTo>
                  <a:pt x="396" y="43"/>
                </a:lnTo>
                <a:lnTo>
                  <a:pt x="396" y="67"/>
                </a:lnTo>
                <a:lnTo>
                  <a:pt x="396" y="91"/>
                </a:lnTo>
                <a:lnTo>
                  <a:pt x="396" y="115"/>
                </a:lnTo>
                <a:lnTo>
                  <a:pt x="402" y="145"/>
                </a:lnTo>
                <a:lnTo>
                  <a:pt x="402" y="175"/>
                </a:lnTo>
                <a:lnTo>
                  <a:pt x="402" y="211"/>
                </a:lnTo>
                <a:lnTo>
                  <a:pt x="402" y="247"/>
                </a:lnTo>
                <a:lnTo>
                  <a:pt x="408" y="283"/>
                </a:lnTo>
                <a:lnTo>
                  <a:pt x="408" y="313"/>
                </a:lnTo>
                <a:lnTo>
                  <a:pt x="408" y="349"/>
                </a:lnTo>
                <a:lnTo>
                  <a:pt x="408" y="385"/>
                </a:lnTo>
                <a:lnTo>
                  <a:pt x="408" y="415"/>
                </a:lnTo>
                <a:lnTo>
                  <a:pt x="414" y="445"/>
                </a:lnTo>
                <a:lnTo>
                  <a:pt x="414" y="469"/>
                </a:lnTo>
                <a:lnTo>
                  <a:pt x="414" y="493"/>
                </a:lnTo>
                <a:lnTo>
                  <a:pt x="414" y="517"/>
                </a:lnTo>
                <a:lnTo>
                  <a:pt x="414" y="535"/>
                </a:lnTo>
                <a:lnTo>
                  <a:pt x="420" y="547"/>
                </a:lnTo>
                <a:lnTo>
                  <a:pt x="420" y="553"/>
                </a:lnTo>
                <a:lnTo>
                  <a:pt x="420" y="559"/>
                </a:lnTo>
                <a:lnTo>
                  <a:pt x="426" y="553"/>
                </a:lnTo>
                <a:lnTo>
                  <a:pt x="426" y="547"/>
                </a:lnTo>
                <a:lnTo>
                  <a:pt x="426" y="535"/>
                </a:lnTo>
                <a:lnTo>
                  <a:pt x="426" y="517"/>
                </a:lnTo>
                <a:lnTo>
                  <a:pt x="426" y="493"/>
                </a:lnTo>
                <a:lnTo>
                  <a:pt x="432" y="469"/>
                </a:lnTo>
                <a:lnTo>
                  <a:pt x="432" y="445"/>
                </a:lnTo>
                <a:lnTo>
                  <a:pt x="432" y="415"/>
                </a:lnTo>
                <a:lnTo>
                  <a:pt x="432" y="385"/>
                </a:lnTo>
                <a:lnTo>
                  <a:pt x="438" y="349"/>
                </a:lnTo>
                <a:lnTo>
                  <a:pt x="438" y="313"/>
                </a:lnTo>
                <a:lnTo>
                  <a:pt x="438" y="283"/>
                </a:lnTo>
                <a:lnTo>
                  <a:pt x="438" y="247"/>
                </a:lnTo>
                <a:lnTo>
                  <a:pt x="438" y="211"/>
                </a:lnTo>
                <a:lnTo>
                  <a:pt x="444" y="175"/>
                </a:lnTo>
                <a:lnTo>
                  <a:pt x="444" y="145"/>
                </a:lnTo>
                <a:lnTo>
                  <a:pt x="444" y="115"/>
                </a:lnTo>
                <a:lnTo>
                  <a:pt x="444" y="91"/>
                </a:lnTo>
                <a:lnTo>
                  <a:pt x="444" y="67"/>
                </a:lnTo>
                <a:lnTo>
                  <a:pt x="450" y="43"/>
                </a:lnTo>
                <a:lnTo>
                  <a:pt x="450" y="25"/>
                </a:lnTo>
                <a:lnTo>
                  <a:pt x="450" y="13"/>
                </a:lnTo>
                <a:lnTo>
                  <a:pt x="450" y="7"/>
                </a:lnTo>
                <a:lnTo>
                  <a:pt x="456" y="0"/>
                </a:lnTo>
                <a:lnTo>
                  <a:pt x="456" y="7"/>
                </a:lnTo>
                <a:lnTo>
                  <a:pt x="456" y="13"/>
                </a:lnTo>
                <a:lnTo>
                  <a:pt x="456" y="25"/>
                </a:lnTo>
                <a:lnTo>
                  <a:pt x="462" y="43"/>
                </a:lnTo>
                <a:lnTo>
                  <a:pt x="462" y="67"/>
                </a:lnTo>
                <a:lnTo>
                  <a:pt x="462" y="91"/>
                </a:lnTo>
                <a:lnTo>
                  <a:pt x="462" y="115"/>
                </a:lnTo>
                <a:lnTo>
                  <a:pt x="468" y="145"/>
                </a:lnTo>
                <a:lnTo>
                  <a:pt x="468" y="175"/>
                </a:lnTo>
                <a:lnTo>
                  <a:pt x="468" y="211"/>
                </a:lnTo>
                <a:lnTo>
                  <a:pt x="468" y="247"/>
                </a:lnTo>
                <a:lnTo>
                  <a:pt x="468" y="283"/>
                </a:lnTo>
                <a:lnTo>
                  <a:pt x="474" y="313"/>
                </a:lnTo>
                <a:lnTo>
                  <a:pt x="474" y="349"/>
                </a:lnTo>
                <a:lnTo>
                  <a:pt x="474" y="385"/>
                </a:lnTo>
                <a:lnTo>
                  <a:pt x="474" y="415"/>
                </a:lnTo>
                <a:lnTo>
                  <a:pt x="474" y="445"/>
                </a:lnTo>
                <a:lnTo>
                  <a:pt x="480" y="469"/>
                </a:lnTo>
                <a:lnTo>
                  <a:pt x="480" y="493"/>
                </a:lnTo>
                <a:lnTo>
                  <a:pt x="480" y="517"/>
                </a:lnTo>
                <a:lnTo>
                  <a:pt x="480" y="535"/>
                </a:lnTo>
                <a:lnTo>
                  <a:pt x="486" y="547"/>
                </a:lnTo>
                <a:lnTo>
                  <a:pt x="486" y="553"/>
                </a:lnTo>
                <a:lnTo>
                  <a:pt x="486" y="559"/>
                </a:lnTo>
                <a:lnTo>
                  <a:pt x="486" y="553"/>
                </a:lnTo>
                <a:lnTo>
                  <a:pt x="492" y="547"/>
                </a:lnTo>
                <a:lnTo>
                  <a:pt x="492" y="535"/>
                </a:lnTo>
                <a:lnTo>
                  <a:pt x="492" y="517"/>
                </a:lnTo>
                <a:lnTo>
                  <a:pt x="492" y="493"/>
                </a:lnTo>
                <a:lnTo>
                  <a:pt x="492" y="469"/>
                </a:lnTo>
                <a:lnTo>
                  <a:pt x="498" y="445"/>
                </a:lnTo>
                <a:lnTo>
                  <a:pt x="498" y="415"/>
                </a:lnTo>
                <a:lnTo>
                  <a:pt x="498" y="385"/>
                </a:lnTo>
                <a:lnTo>
                  <a:pt x="498" y="349"/>
                </a:lnTo>
                <a:lnTo>
                  <a:pt x="504" y="313"/>
                </a:lnTo>
                <a:lnTo>
                  <a:pt x="504" y="277"/>
                </a:lnTo>
                <a:lnTo>
                  <a:pt x="504" y="247"/>
                </a:lnTo>
                <a:lnTo>
                  <a:pt x="504" y="211"/>
                </a:lnTo>
                <a:lnTo>
                  <a:pt x="504" y="175"/>
                </a:lnTo>
                <a:lnTo>
                  <a:pt x="510" y="145"/>
                </a:lnTo>
                <a:lnTo>
                  <a:pt x="510" y="115"/>
                </a:lnTo>
                <a:lnTo>
                  <a:pt x="510" y="91"/>
                </a:lnTo>
                <a:lnTo>
                  <a:pt x="510" y="67"/>
                </a:lnTo>
                <a:lnTo>
                  <a:pt x="516" y="43"/>
                </a:lnTo>
                <a:lnTo>
                  <a:pt x="516" y="25"/>
                </a:lnTo>
                <a:lnTo>
                  <a:pt x="516" y="13"/>
                </a:lnTo>
                <a:lnTo>
                  <a:pt x="516" y="7"/>
                </a:lnTo>
                <a:lnTo>
                  <a:pt x="522" y="0"/>
                </a:lnTo>
                <a:lnTo>
                  <a:pt x="522" y="7"/>
                </a:lnTo>
                <a:lnTo>
                  <a:pt x="522" y="13"/>
                </a:lnTo>
                <a:lnTo>
                  <a:pt x="522" y="25"/>
                </a:lnTo>
                <a:lnTo>
                  <a:pt x="522" y="43"/>
                </a:lnTo>
                <a:lnTo>
                  <a:pt x="528" y="67"/>
                </a:lnTo>
                <a:lnTo>
                  <a:pt x="528" y="91"/>
                </a:lnTo>
                <a:lnTo>
                  <a:pt x="528" y="115"/>
                </a:lnTo>
                <a:lnTo>
                  <a:pt x="528" y="145"/>
                </a:lnTo>
                <a:lnTo>
                  <a:pt x="534" y="175"/>
                </a:lnTo>
                <a:lnTo>
                  <a:pt x="534" y="211"/>
                </a:lnTo>
                <a:lnTo>
                  <a:pt x="534" y="247"/>
                </a:lnTo>
                <a:lnTo>
                  <a:pt x="534" y="283"/>
                </a:lnTo>
                <a:lnTo>
                  <a:pt x="534" y="313"/>
                </a:lnTo>
                <a:lnTo>
                  <a:pt x="540" y="349"/>
                </a:lnTo>
                <a:lnTo>
                  <a:pt x="540" y="385"/>
                </a:lnTo>
                <a:lnTo>
                  <a:pt x="540" y="415"/>
                </a:lnTo>
                <a:lnTo>
                  <a:pt x="540" y="445"/>
                </a:lnTo>
                <a:lnTo>
                  <a:pt x="540" y="469"/>
                </a:lnTo>
                <a:lnTo>
                  <a:pt x="546" y="493"/>
                </a:lnTo>
                <a:lnTo>
                  <a:pt x="546" y="517"/>
                </a:lnTo>
                <a:lnTo>
                  <a:pt x="546" y="535"/>
                </a:lnTo>
                <a:lnTo>
                  <a:pt x="546" y="547"/>
                </a:lnTo>
                <a:lnTo>
                  <a:pt x="552" y="553"/>
                </a:lnTo>
                <a:lnTo>
                  <a:pt x="552" y="559"/>
                </a:lnTo>
                <a:lnTo>
                  <a:pt x="552" y="553"/>
                </a:lnTo>
                <a:lnTo>
                  <a:pt x="552" y="547"/>
                </a:lnTo>
                <a:lnTo>
                  <a:pt x="558" y="535"/>
                </a:lnTo>
                <a:lnTo>
                  <a:pt x="558" y="517"/>
                </a:lnTo>
                <a:lnTo>
                  <a:pt x="558" y="493"/>
                </a:lnTo>
                <a:lnTo>
                  <a:pt x="558" y="469"/>
                </a:lnTo>
                <a:lnTo>
                  <a:pt x="564" y="445"/>
                </a:lnTo>
                <a:lnTo>
                  <a:pt x="564" y="415"/>
                </a:lnTo>
                <a:lnTo>
                  <a:pt x="564" y="385"/>
                </a:lnTo>
                <a:lnTo>
                  <a:pt x="564" y="349"/>
                </a:lnTo>
                <a:lnTo>
                  <a:pt x="564" y="313"/>
                </a:lnTo>
                <a:lnTo>
                  <a:pt x="570" y="283"/>
                </a:lnTo>
                <a:lnTo>
                  <a:pt x="570" y="247"/>
                </a:lnTo>
                <a:lnTo>
                  <a:pt x="570" y="211"/>
                </a:lnTo>
                <a:lnTo>
                  <a:pt x="570" y="175"/>
                </a:lnTo>
                <a:lnTo>
                  <a:pt x="570" y="145"/>
                </a:lnTo>
                <a:lnTo>
                  <a:pt x="576" y="115"/>
                </a:lnTo>
                <a:lnTo>
                  <a:pt x="576" y="91"/>
                </a:lnTo>
                <a:lnTo>
                  <a:pt x="576" y="67"/>
                </a:lnTo>
                <a:lnTo>
                  <a:pt x="576" y="43"/>
                </a:lnTo>
                <a:lnTo>
                  <a:pt x="582" y="25"/>
                </a:lnTo>
                <a:lnTo>
                  <a:pt x="582" y="13"/>
                </a:lnTo>
                <a:lnTo>
                  <a:pt x="582" y="7"/>
                </a:lnTo>
                <a:lnTo>
                  <a:pt x="582" y="0"/>
                </a:lnTo>
                <a:lnTo>
                  <a:pt x="588" y="7"/>
                </a:lnTo>
                <a:lnTo>
                  <a:pt x="588" y="13"/>
                </a:lnTo>
                <a:lnTo>
                  <a:pt x="588" y="25"/>
                </a:lnTo>
                <a:lnTo>
                  <a:pt x="588" y="43"/>
                </a:lnTo>
                <a:lnTo>
                  <a:pt x="594" y="67"/>
                </a:lnTo>
                <a:lnTo>
                  <a:pt x="594" y="91"/>
                </a:lnTo>
                <a:lnTo>
                  <a:pt x="594" y="115"/>
                </a:lnTo>
                <a:lnTo>
                  <a:pt x="594" y="145"/>
                </a:lnTo>
                <a:lnTo>
                  <a:pt x="594" y="175"/>
                </a:lnTo>
                <a:lnTo>
                  <a:pt x="600" y="211"/>
                </a:lnTo>
                <a:lnTo>
                  <a:pt x="600" y="247"/>
                </a:lnTo>
                <a:lnTo>
                  <a:pt x="600" y="277"/>
                </a:lnTo>
                <a:lnTo>
                  <a:pt x="600" y="313"/>
                </a:lnTo>
                <a:lnTo>
                  <a:pt x="600" y="349"/>
                </a:lnTo>
                <a:lnTo>
                  <a:pt x="606" y="385"/>
                </a:lnTo>
                <a:lnTo>
                  <a:pt x="606" y="415"/>
                </a:lnTo>
                <a:lnTo>
                  <a:pt x="606" y="445"/>
                </a:lnTo>
                <a:lnTo>
                  <a:pt x="606" y="469"/>
                </a:lnTo>
                <a:lnTo>
                  <a:pt x="612" y="493"/>
                </a:lnTo>
                <a:lnTo>
                  <a:pt x="612" y="517"/>
                </a:lnTo>
                <a:lnTo>
                  <a:pt x="612" y="535"/>
                </a:lnTo>
                <a:lnTo>
                  <a:pt x="612" y="547"/>
                </a:lnTo>
                <a:lnTo>
                  <a:pt x="612" y="553"/>
                </a:lnTo>
                <a:lnTo>
                  <a:pt x="618" y="559"/>
                </a:lnTo>
                <a:lnTo>
                  <a:pt x="618" y="553"/>
                </a:lnTo>
                <a:lnTo>
                  <a:pt x="618" y="547"/>
                </a:lnTo>
                <a:lnTo>
                  <a:pt x="618" y="535"/>
                </a:lnTo>
                <a:lnTo>
                  <a:pt x="624" y="517"/>
                </a:lnTo>
                <a:lnTo>
                  <a:pt x="624" y="493"/>
                </a:lnTo>
                <a:lnTo>
                  <a:pt x="624" y="469"/>
                </a:lnTo>
                <a:lnTo>
                  <a:pt x="624" y="445"/>
                </a:lnTo>
                <a:lnTo>
                  <a:pt x="630" y="415"/>
                </a:lnTo>
                <a:lnTo>
                  <a:pt x="630" y="385"/>
                </a:lnTo>
                <a:lnTo>
                  <a:pt x="630" y="349"/>
                </a:lnTo>
                <a:lnTo>
                  <a:pt x="630" y="313"/>
                </a:lnTo>
                <a:lnTo>
                  <a:pt x="630" y="277"/>
                </a:lnTo>
                <a:lnTo>
                  <a:pt x="636" y="247"/>
                </a:lnTo>
                <a:lnTo>
                  <a:pt x="636" y="211"/>
                </a:lnTo>
                <a:lnTo>
                  <a:pt x="636" y="175"/>
                </a:lnTo>
                <a:lnTo>
                  <a:pt x="636" y="145"/>
                </a:lnTo>
                <a:lnTo>
                  <a:pt x="642" y="115"/>
                </a:lnTo>
                <a:lnTo>
                  <a:pt x="642" y="91"/>
                </a:lnTo>
                <a:lnTo>
                  <a:pt x="642" y="67"/>
                </a:lnTo>
                <a:lnTo>
                  <a:pt x="642" y="43"/>
                </a:lnTo>
                <a:lnTo>
                  <a:pt x="642" y="25"/>
                </a:lnTo>
                <a:lnTo>
                  <a:pt x="648" y="13"/>
                </a:lnTo>
                <a:lnTo>
                  <a:pt x="648" y="7"/>
                </a:lnTo>
                <a:lnTo>
                  <a:pt x="654" y="0"/>
                </a:lnTo>
                <a:lnTo>
                  <a:pt x="654" y="7"/>
                </a:lnTo>
                <a:lnTo>
                  <a:pt x="654" y="13"/>
                </a:lnTo>
                <a:lnTo>
                  <a:pt x="660" y="19"/>
                </a:lnTo>
                <a:lnTo>
                  <a:pt x="660" y="25"/>
                </a:lnTo>
                <a:lnTo>
                  <a:pt x="660" y="37"/>
                </a:lnTo>
                <a:lnTo>
                  <a:pt x="660" y="43"/>
                </a:lnTo>
                <a:lnTo>
                  <a:pt x="660" y="55"/>
                </a:lnTo>
                <a:lnTo>
                  <a:pt x="666" y="67"/>
                </a:lnTo>
                <a:lnTo>
                  <a:pt x="666" y="79"/>
                </a:lnTo>
                <a:lnTo>
                  <a:pt x="666" y="91"/>
                </a:lnTo>
                <a:lnTo>
                  <a:pt x="666" y="103"/>
                </a:lnTo>
                <a:lnTo>
                  <a:pt x="666" y="115"/>
                </a:lnTo>
                <a:lnTo>
                  <a:pt x="672" y="133"/>
                </a:lnTo>
                <a:lnTo>
                  <a:pt x="672" y="145"/>
                </a:lnTo>
                <a:lnTo>
                  <a:pt x="672" y="163"/>
                </a:lnTo>
                <a:lnTo>
                  <a:pt x="672" y="175"/>
                </a:lnTo>
                <a:lnTo>
                  <a:pt x="678" y="193"/>
                </a:lnTo>
                <a:lnTo>
                  <a:pt x="678" y="211"/>
                </a:lnTo>
                <a:lnTo>
                  <a:pt x="678" y="229"/>
                </a:lnTo>
                <a:lnTo>
                  <a:pt x="678" y="247"/>
                </a:lnTo>
                <a:lnTo>
                  <a:pt x="678" y="265"/>
                </a:lnTo>
                <a:lnTo>
                  <a:pt x="684" y="283"/>
                </a:lnTo>
                <a:lnTo>
                  <a:pt x="684" y="295"/>
                </a:lnTo>
                <a:lnTo>
                  <a:pt x="684" y="313"/>
                </a:lnTo>
                <a:lnTo>
                  <a:pt x="684" y="331"/>
                </a:lnTo>
                <a:lnTo>
                  <a:pt x="690" y="349"/>
                </a:lnTo>
                <a:lnTo>
                  <a:pt x="690" y="367"/>
                </a:lnTo>
                <a:lnTo>
                  <a:pt x="690" y="385"/>
                </a:lnTo>
                <a:lnTo>
                  <a:pt x="690" y="397"/>
                </a:lnTo>
                <a:lnTo>
                  <a:pt x="690" y="415"/>
                </a:lnTo>
                <a:lnTo>
                  <a:pt x="696" y="427"/>
                </a:lnTo>
                <a:lnTo>
                  <a:pt x="696" y="445"/>
                </a:lnTo>
                <a:lnTo>
                  <a:pt x="696" y="457"/>
                </a:lnTo>
                <a:lnTo>
                  <a:pt x="696" y="469"/>
                </a:lnTo>
                <a:lnTo>
                  <a:pt x="696" y="481"/>
                </a:lnTo>
                <a:lnTo>
                  <a:pt x="702" y="493"/>
                </a:lnTo>
                <a:lnTo>
                  <a:pt x="702" y="505"/>
                </a:lnTo>
                <a:lnTo>
                  <a:pt x="702" y="517"/>
                </a:lnTo>
                <a:lnTo>
                  <a:pt x="702" y="523"/>
                </a:lnTo>
                <a:lnTo>
                  <a:pt x="708" y="535"/>
                </a:lnTo>
                <a:lnTo>
                  <a:pt x="708" y="541"/>
                </a:lnTo>
                <a:lnTo>
                  <a:pt x="708" y="547"/>
                </a:lnTo>
                <a:lnTo>
                  <a:pt x="708" y="553"/>
                </a:lnTo>
                <a:lnTo>
                  <a:pt x="714" y="559"/>
                </a:lnTo>
                <a:lnTo>
                  <a:pt x="720" y="553"/>
                </a:lnTo>
                <a:lnTo>
                  <a:pt x="720" y="547"/>
                </a:lnTo>
                <a:lnTo>
                  <a:pt x="720" y="541"/>
                </a:lnTo>
                <a:lnTo>
                  <a:pt x="726" y="535"/>
                </a:lnTo>
                <a:lnTo>
                  <a:pt x="726" y="523"/>
                </a:lnTo>
                <a:lnTo>
                  <a:pt x="726" y="517"/>
                </a:lnTo>
                <a:lnTo>
                  <a:pt x="726" y="505"/>
                </a:lnTo>
                <a:lnTo>
                  <a:pt x="726" y="493"/>
                </a:lnTo>
                <a:lnTo>
                  <a:pt x="732" y="481"/>
                </a:lnTo>
                <a:lnTo>
                  <a:pt x="732" y="469"/>
                </a:lnTo>
                <a:lnTo>
                  <a:pt x="732" y="457"/>
                </a:lnTo>
                <a:lnTo>
                  <a:pt x="732" y="445"/>
                </a:lnTo>
                <a:lnTo>
                  <a:pt x="738" y="427"/>
                </a:lnTo>
                <a:lnTo>
                  <a:pt x="738" y="415"/>
                </a:lnTo>
                <a:lnTo>
                  <a:pt x="738" y="397"/>
                </a:lnTo>
                <a:lnTo>
                  <a:pt x="738" y="385"/>
                </a:lnTo>
                <a:lnTo>
                  <a:pt x="738" y="367"/>
                </a:lnTo>
                <a:lnTo>
                  <a:pt x="744" y="349"/>
                </a:lnTo>
                <a:lnTo>
                  <a:pt x="744" y="331"/>
                </a:lnTo>
                <a:lnTo>
                  <a:pt x="744" y="313"/>
                </a:lnTo>
                <a:lnTo>
                  <a:pt x="744" y="295"/>
                </a:lnTo>
                <a:lnTo>
                  <a:pt x="744" y="277"/>
                </a:lnTo>
                <a:lnTo>
                  <a:pt x="750" y="265"/>
                </a:lnTo>
                <a:lnTo>
                  <a:pt x="750" y="247"/>
                </a:lnTo>
                <a:lnTo>
                  <a:pt x="750" y="229"/>
                </a:lnTo>
                <a:lnTo>
                  <a:pt x="750" y="211"/>
                </a:lnTo>
                <a:lnTo>
                  <a:pt x="756" y="193"/>
                </a:lnTo>
                <a:lnTo>
                  <a:pt x="756" y="175"/>
                </a:lnTo>
                <a:lnTo>
                  <a:pt x="756" y="163"/>
                </a:lnTo>
                <a:lnTo>
                  <a:pt x="756" y="145"/>
                </a:lnTo>
                <a:lnTo>
                  <a:pt x="756" y="133"/>
                </a:lnTo>
                <a:lnTo>
                  <a:pt x="762" y="115"/>
                </a:lnTo>
                <a:lnTo>
                  <a:pt x="762" y="103"/>
                </a:lnTo>
                <a:lnTo>
                  <a:pt x="762" y="91"/>
                </a:lnTo>
                <a:lnTo>
                  <a:pt x="762" y="79"/>
                </a:lnTo>
                <a:lnTo>
                  <a:pt x="768" y="67"/>
                </a:lnTo>
                <a:lnTo>
                  <a:pt x="768" y="55"/>
                </a:lnTo>
                <a:lnTo>
                  <a:pt x="768" y="43"/>
                </a:lnTo>
                <a:lnTo>
                  <a:pt x="768" y="37"/>
                </a:lnTo>
                <a:lnTo>
                  <a:pt x="768" y="25"/>
                </a:lnTo>
                <a:lnTo>
                  <a:pt x="774" y="19"/>
                </a:lnTo>
                <a:lnTo>
                  <a:pt x="774" y="13"/>
                </a:lnTo>
                <a:lnTo>
                  <a:pt x="774" y="7"/>
                </a:lnTo>
                <a:lnTo>
                  <a:pt x="780" y="0"/>
                </a:lnTo>
                <a:lnTo>
                  <a:pt x="786" y="7"/>
                </a:lnTo>
                <a:lnTo>
                  <a:pt x="786" y="13"/>
                </a:lnTo>
                <a:lnTo>
                  <a:pt x="786" y="19"/>
                </a:lnTo>
                <a:lnTo>
                  <a:pt x="786" y="25"/>
                </a:lnTo>
                <a:lnTo>
                  <a:pt x="792" y="37"/>
                </a:lnTo>
                <a:lnTo>
                  <a:pt x="792" y="43"/>
                </a:lnTo>
                <a:lnTo>
                  <a:pt x="792" y="55"/>
                </a:lnTo>
                <a:lnTo>
                  <a:pt x="792" y="67"/>
                </a:lnTo>
                <a:lnTo>
                  <a:pt x="792" y="79"/>
                </a:lnTo>
                <a:lnTo>
                  <a:pt x="798" y="91"/>
                </a:lnTo>
                <a:lnTo>
                  <a:pt x="798" y="103"/>
                </a:lnTo>
                <a:lnTo>
                  <a:pt x="798" y="115"/>
                </a:lnTo>
                <a:lnTo>
                  <a:pt x="798" y="133"/>
                </a:lnTo>
                <a:lnTo>
                  <a:pt x="804" y="145"/>
                </a:lnTo>
                <a:lnTo>
                  <a:pt x="804" y="163"/>
                </a:lnTo>
                <a:lnTo>
                  <a:pt x="804" y="175"/>
                </a:lnTo>
                <a:lnTo>
                  <a:pt x="804" y="193"/>
                </a:lnTo>
                <a:lnTo>
                  <a:pt x="804" y="211"/>
                </a:lnTo>
                <a:lnTo>
                  <a:pt x="810" y="229"/>
                </a:lnTo>
                <a:lnTo>
                  <a:pt x="810" y="247"/>
                </a:lnTo>
                <a:lnTo>
                  <a:pt x="810" y="265"/>
                </a:lnTo>
                <a:lnTo>
                  <a:pt x="810" y="277"/>
                </a:lnTo>
                <a:lnTo>
                  <a:pt x="816" y="295"/>
                </a:lnTo>
                <a:lnTo>
                  <a:pt x="816" y="313"/>
                </a:lnTo>
                <a:lnTo>
                  <a:pt x="816" y="331"/>
                </a:lnTo>
                <a:lnTo>
                  <a:pt x="816" y="349"/>
                </a:lnTo>
                <a:lnTo>
                  <a:pt x="816" y="367"/>
                </a:lnTo>
                <a:lnTo>
                  <a:pt x="822" y="385"/>
                </a:lnTo>
                <a:lnTo>
                  <a:pt x="822" y="397"/>
                </a:lnTo>
                <a:lnTo>
                  <a:pt x="822" y="415"/>
                </a:lnTo>
                <a:lnTo>
                  <a:pt x="822" y="427"/>
                </a:lnTo>
                <a:lnTo>
                  <a:pt x="822" y="445"/>
                </a:lnTo>
                <a:lnTo>
                  <a:pt x="828" y="457"/>
                </a:lnTo>
                <a:lnTo>
                  <a:pt x="828" y="469"/>
                </a:lnTo>
                <a:lnTo>
                  <a:pt x="828" y="481"/>
                </a:lnTo>
                <a:lnTo>
                  <a:pt x="828" y="493"/>
                </a:lnTo>
                <a:lnTo>
                  <a:pt x="834" y="505"/>
                </a:lnTo>
                <a:lnTo>
                  <a:pt x="834" y="517"/>
                </a:lnTo>
                <a:lnTo>
                  <a:pt x="834" y="523"/>
                </a:lnTo>
                <a:lnTo>
                  <a:pt x="834" y="535"/>
                </a:lnTo>
                <a:lnTo>
                  <a:pt x="834" y="541"/>
                </a:lnTo>
                <a:lnTo>
                  <a:pt x="840" y="547"/>
                </a:lnTo>
                <a:lnTo>
                  <a:pt x="840" y="553"/>
                </a:lnTo>
                <a:lnTo>
                  <a:pt x="846" y="559"/>
                </a:lnTo>
                <a:lnTo>
                  <a:pt x="852" y="553"/>
                </a:lnTo>
                <a:lnTo>
                  <a:pt x="852" y="547"/>
                </a:lnTo>
                <a:lnTo>
                  <a:pt x="852" y="541"/>
                </a:lnTo>
                <a:lnTo>
                  <a:pt x="852" y="535"/>
                </a:lnTo>
                <a:lnTo>
                  <a:pt x="852" y="523"/>
                </a:lnTo>
                <a:lnTo>
                  <a:pt x="858" y="517"/>
                </a:lnTo>
                <a:lnTo>
                  <a:pt x="858" y="505"/>
                </a:lnTo>
                <a:lnTo>
                  <a:pt x="858" y="493"/>
                </a:lnTo>
                <a:lnTo>
                  <a:pt x="858" y="481"/>
                </a:lnTo>
                <a:lnTo>
                  <a:pt x="864" y="469"/>
                </a:lnTo>
                <a:lnTo>
                  <a:pt x="864" y="457"/>
                </a:lnTo>
                <a:lnTo>
                  <a:pt x="864" y="445"/>
                </a:lnTo>
                <a:lnTo>
                  <a:pt x="864" y="427"/>
                </a:lnTo>
                <a:lnTo>
                  <a:pt x="864" y="415"/>
                </a:lnTo>
                <a:lnTo>
                  <a:pt x="870" y="397"/>
                </a:lnTo>
                <a:lnTo>
                  <a:pt x="870" y="385"/>
                </a:lnTo>
                <a:lnTo>
                  <a:pt x="870" y="367"/>
                </a:lnTo>
                <a:lnTo>
                  <a:pt x="870" y="349"/>
                </a:lnTo>
                <a:lnTo>
                  <a:pt x="870" y="331"/>
                </a:lnTo>
                <a:lnTo>
                  <a:pt x="876" y="313"/>
                </a:lnTo>
                <a:lnTo>
                  <a:pt x="876" y="295"/>
                </a:lnTo>
                <a:lnTo>
                  <a:pt x="876" y="277"/>
                </a:lnTo>
                <a:lnTo>
                  <a:pt x="876" y="265"/>
                </a:lnTo>
                <a:lnTo>
                  <a:pt x="882" y="247"/>
                </a:lnTo>
                <a:lnTo>
                  <a:pt x="882" y="229"/>
                </a:lnTo>
                <a:lnTo>
                  <a:pt x="882" y="211"/>
                </a:lnTo>
                <a:lnTo>
                  <a:pt x="882" y="193"/>
                </a:lnTo>
                <a:lnTo>
                  <a:pt x="882" y="175"/>
                </a:lnTo>
                <a:lnTo>
                  <a:pt x="888" y="163"/>
                </a:lnTo>
                <a:lnTo>
                  <a:pt x="888" y="145"/>
                </a:lnTo>
                <a:lnTo>
                  <a:pt x="888" y="133"/>
                </a:lnTo>
                <a:lnTo>
                  <a:pt x="888" y="115"/>
                </a:lnTo>
                <a:lnTo>
                  <a:pt x="894" y="103"/>
                </a:lnTo>
                <a:lnTo>
                  <a:pt x="894" y="91"/>
                </a:lnTo>
                <a:lnTo>
                  <a:pt x="894" y="79"/>
                </a:lnTo>
                <a:lnTo>
                  <a:pt x="894" y="67"/>
                </a:lnTo>
                <a:lnTo>
                  <a:pt x="894" y="55"/>
                </a:lnTo>
                <a:lnTo>
                  <a:pt x="900" y="43"/>
                </a:lnTo>
                <a:lnTo>
                  <a:pt x="900" y="37"/>
                </a:lnTo>
                <a:lnTo>
                  <a:pt x="900" y="25"/>
                </a:lnTo>
                <a:lnTo>
                  <a:pt x="900" y="19"/>
                </a:lnTo>
                <a:lnTo>
                  <a:pt x="900" y="13"/>
                </a:lnTo>
                <a:lnTo>
                  <a:pt x="906" y="7"/>
                </a:lnTo>
                <a:lnTo>
                  <a:pt x="912" y="0"/>
                </a:lnTo>
                <a:lnTo>
                  <a:pt x="912" y="7"/>
                </a:lnTo>
                <a:lnTo>
                  <a:pt x="918" y="13"/>
                </a:lnTo>
                <a:lnTo>
                  <a:pt x="918" y="19"/>
                </a:lnTo>
                <a:lnTo>
                  <a:pt x="918" y="25"/>
                </a:lnTo>
                <a:lnTo>
                  <a:pt x="918" y="37"/>
                </a:lnTo>
                <a:lnTo>
                  <a:pt x="918" y="43"/>
                </a:lnTo>
                <a:lnTo>
                  <a:pt x="924" y="55"/>
                </a:lnTo>
                <a:lnTo>
                  <a:pt x="924" y="67"/>
                </a:lnTo>
                <a:lnTo>
                  <a:pt x="924" y="79"/>
                </a:lnTo>
                <a:lnTo>
                  <a:pt x="924" y="91"/>
                </a:lnTo>
                <a:lnTo>
                  <a:pt x="930" y="103"/>
                </a:lnTo>
                <a:lnTo>
                  <a:pt x="930" y="115"/>
                </a:lnTo>
                <a:lnTo>
                  <a:pt x="930" y="133"/>
                </a:lnTo>
                <a:lnTo>
                  <a:pt x="930" y="145"/>
                </a:lnTo>
                <a:lnTo>
                  <a:pt x="930" y="163"/>
                </a:lnTo>
                <a:lnTo>
                  <a:pt x="936" y="175"/>
                </a:lnTo>
                <a:lnTo>
                  <a:pt x="936" y="193"/>
                </a:lnTo>
                <a:lnTo>
                  <a:pt x="936" y="211"/>
                </a:lnTo>
                <a:lnTo>
                  <a:pt x="936" y="229"/>
                </a:lnTo>
                <a:lnTo>
                  <a:pt x="942" y="247"/>
                </a:lnTo>
                <a:lnTo>
                  <a:pt x="942" y="265"/>
                </a:lnTo>
                <a:lnTo>
                  <a:pt x="942" y="283"/>
                </a:lnTo>
                <a:lnTo>
                  <a:pt x="942" y="295"/>
                </a:lnTo>
                <a:lnTo>
                  <a:pt x="942" y="313"/>
                </a:lnTo>
                <a:lnTo>
                  <a:pt x="948" y="331"/>
                </a:lnTo>
                <a:lnTo>
                  <a:pt x="948" y="349"/>
                </a:lnTo>
                <a:lnTo>
                  <a:pt x="948" y="367"/>
                </a:lnTo>
                <a:lnTo>
                  <a:pt x="948" y="385"/>
                </a:lnTo>
                <a:lnTo>
                  <a:pt x="948" y="397"/>
                </a:lnTo>
                <a:lnTo>
                  <a:pt x="954" y="415"/>
                </a:lnTo>
                <a:lnTo>
                  <a:pt x="954" y="427"/>
                </a:lnTo>
                <a:lnTo>
                  <a:pt x="954" y="445"/>
                </a:lnTo>
                <a:lnTo>
                  <a:pt x="954" y="457"/>
                </a:lnTo>
                <a:lnTo>
                  <a:pt x="960" y="469"/>
                </a:lnTo>
                <a:lnTo>
                  <a:pt x="960" y="481"/>
                </a:lnTo>
                <a:lnTo>
                  <a:pt x="960" y="493"/>
                </a:lnTo>
                <a:lnTo>
                  <a:pt x="960" y="505"/>
                </a:lnTo>
                <a:lnTo>
                  <a:pt x="960" y="517"/>
                </a:lnTo>
                <a:lnTo>
                  <a:pt x="966" y="523"/>
                </a:lnTo>
                <a:lnTo>
                  <a:pt x="966" y="535"/>
                </a:lnTo>
                <a:lnTo>
                  <a:pt x="966" y="541"/>
                </a:lnTo>
                <a:lnTo>
                  <a:pt x="966" y="547"/>
                </a:lnTo>
                <a:lnTo>
                  <a:pt x="972" y="553"/>
                </a:lnTo>
                <a:lnTo>
                  <a:pt x="978" y="559"/>
                </a:lnTo>
                <a:lnTo>
                  <a:pt x="978" y="553"/>
                </a:lnTo>
                <a:lnTo>
                  <a:pt x="978" y="547"/>
                </a:lnTo>
                <a:lnTo>
                  <a:pt x="984" y="541"/>
                </a:lnTo>
                <a:lnTo>
                  <a:pt x="984" y="535"/>
                </a:lnTo>
                <a:lnTo>
                  <a:pt x="984" y="523"/>
                </a:lnTo>
                <a:lnTo>
                  <a:pt x="984" y="517"/>
                </a:lnTo>
                <a:lnTo>
                  <a:pt x="990" y="505"/>
                </a:lnTo>
                <a:lnTo>
                  <a:pt x="990" y="493"/>
                </a:lnTo>
                <a:lnTo>
                  <a:pt x="990" y="481"/>
                </a:lnTo>
                <a:lnTo>
                  <a:pt x="990" y="469"/>
                </a:lnTo>
                <a:lnTo>
                  <a:pt x="990" y="457"/>
                </a:lnTo>
                <a:lnTo>
                  <a:pt x="996" y="445"/>
                </a:lnTo>
                <a:lnTo>
                  <a:pt x="996" y="427"/>
                </a:lnTo>
                <a:lnTo>
                  <a:pt x="996" y="415"/>
                </a:lnTo>
                <a:lnTo>
                  <a:pt x="996" y="397"/>
                </a:lnTo>
                <a:lnTo>
                  <a:pt x="996" y="385"/>
                </a:lnTo>
                <a:lnTo>
                  <a:pt x="1002" y="367"/>
                </a:lnTo>
                <a:lnTo>
                  <a:pt x="1002" y="349"/>
                </a:lnTo>
                <a:lnTo>
                  <a:pt x="1002" y="331"/>
                </a:lnTo>
                <a:lnTo>
                  <a:pt x="1002" y="313"/>
                </a:lnTo>
                <a:lnTo>
                  <a:pt x="1008" y="295"/>
                </a:lnTo>
                <a:lnTo>
                  <a:pt x="1008" y="277"/>
                </a:lnTo>
                <a:lnTo>
                  <a:pt x="1008" y="265"/>
                </a:lnTo>
                <a:lnTo>
                  <a:pt x="1008" y="247"/>
                </a:lnTo>
                <a:lnTo>
                  <a:pt x="1008" y="229"/>
                </a:lnTo>
                <a:lnTo>
                  <a:pt x="1014" y="211"/>
                </a:lnTo>
                <a:lnTo>
                  <a:pt x="1014" y="193"/>
                </a:lnTo>
                <a:lnTo>
                  <a:pt x="1014" y="175"/>
                </a:lnTo>
                <a:lnTo>
                  <a:pt x="1014" y="163"/>
                </a:lnTo>
                <a:lnTo>
                  <a:pt x="1020" y="145"/>
                </a:lnTo>
                <a:lnTo>
                  <a:pt x="1020" y="133"/>
                </a:lnTo>
                <a:lnTo>
                  <a:pt x="1020" y="115"/>
                </a:lnTo>
                <a:lnTo>
                  <a:pt x="1020" y="103"/>
                </a:lnTo>
                <a:lnTo>
                  <a:pt x="1020" y="91"/>
                </a:lnTo>
                <a:lnTo>
                  <a:pt x="1026" y="79"/>
                </a:lnTo>
                <a:lnTo>
                  <a:pt x="1026" y="67"/>
                </a:lnTo>
                <a:lnTo>
                  <a:pt x="1026" y="55"/>
                </a:lnTo>
                <a:lnTo>
                  <a:pt x="1026" y="43"/>
                </a:lnTo>
                <a:lnTo>
                  <a:pt x="1026" y="37"/>
                </a:lnTo>
                <a:lnTo>
                  <a:pt x="1032" y="25"/>
                </a:lnTo>
                <a:lnTo>
                  <a:pt x="1032" y="19"/>
                </a:lnTo>
                <a:lnTo>
                  <a:pt x="1032" y="13"/>
                </a:lnTo>
                <a:lnTo>
                  <a:pt x="1038" y="7"/>
                </a:lnTo>
                <a:lnTo>
                  <a:pt x="1044" y="0"/>
                </a:lnTo>
                <a:lnTo>
                  <a:pt x="1044" y="7"/>
                </a:lnTo>
                <a:lnTo>
                  <a:pt x="1044" y="13"/>
                </a:lnTo>
                <a:lnTo>
                  <a:pt x="1044" y="19"/>
                </a:lnTo>
                <a:lnTo>
                  <a:pt x="1050" y="25"/>
                </a:lnTo>
                <a:lnTo>
                  <a:pt x="1050" y="37"/>
                </a:lnTo>
                <a:lnTo>
                  <a:pt x="1050" y="43"/>
                </a:lnTo>
                <a:lnTo>
                  <a:pt x="1050" y="55"/>
                </a:lnTo>
                <a:lnTo>
                  <a:pt x="1056" y="67"/>
                </a:lnTo>
                <a:lnTo>
                  <a:pt x="1056" y="79"/>
                </a:lnTo>
                <a:lnTo>
                  <a:pt x="1056" y="91"/>
                </a:lnTo>
                <a:lnTo>
                  <a:pt x="1056" y="103"/>
                </a:lnTo>
                <a:lnTo>
                  <a:pt x="1056" y="115"/>
                </a:lnTo>
                <a:lnTo>
                  <a:pt x="1062" y="133"/>
                </a:lnTo>
                <a:lnTo>
                  <a:pt x="1062" y="145"/>
                </a:lnTo>
                <a:lnTo>
                  <a:pt x="1062" y="163"/>
                </a:lnTo>
                <a:lnTo>
                  <a:pt x="1062" y="175"/>
                </a:lnTo>
                <a:lnTo>
                  <a:pt x="1068" y="193"/>
                </a:lnTo>
                <a:lnTo>
                  <a:pt x="1068" y="211"/>
                </a:lnTo>
                <a:lnTo>
                  <a:pt x="1068" y="229"/>
                </a:lnTo>
                <a:lnTo>
                  <a:pt x="1068" y="247"/>
                </a:lnTo>
                <a:lnTo>
                  <a:pt x="1068" y="265"/>
                </a:lnTo>
                <a:lnTo>
                  <a:pt x="1074" y="277"/>
                </a:lnTo>
                <a:lnTo>
                  <a:pt x="1074" y="295"/>
                </a:lnTo>
                <a:lnTo>
                  <a:pt x="1074" y="313"/>
                </a:lnTo>
                <a:lnTo>
                  <a:pt x="1074" y="331"/>
                </a:lnTo>
                <a:lnTo>
                  <a:pt x="1074" y="349"/>
                </a:lnTo>
                <a:lnTo>
                  <a:pt x="1080" y="367"/>
                </a:lnTo>
                <a:lnTo>
                  <a:pt x="1080" y="385"/>
                </a:lnTo>
                <a:lnTo>
                  <a:pt x="1080" y="397"/>
                </a:lnTo>
                <a:lnTo>
                  <a:pt x="1080" y="415"/>
                </a:lnTo>
                <a:lnTo>
                  <a:pt x="1086" y="427"/>
                </a:lnTo>
                <a:lnTo>
                  <a:pt x="1086" y="445"/>
                </a:lnTo>
                <a:lnTo>
                  <a:pt x="1086" y="457"/>
                </a:lnTo>
                <a:lnTo>
                  <a:pt x="1086" y="469"/>
                </a:lnTo>
                <a:lnTo>
                  <a:pt x="1086" y="481"/>
                </a:lnTo>
                <a:lnTo>
                  <a:pt x="1092" y="493"/>
                </a:lnTo>
                <a:lnTo>
                  <a:pt x="1092" y="505"/>
                </a:lnTo>
                <a:lnTo>
                  <a:pt x="1092" y="517"/>
                </a:lnTo>
                <a:lnTo>
                  <a:pt x="1092" y="523"/>
                </a:lnTo>
                <a:lnTo>
                  <a:pt x="1098" y="535"/>
                </a:lnTo>
                <a:lnTo>
                  <a:pt x="1098" y="541"/>
                </a:lnTo>
                <a:lnTo>
                  <a:pt x="1098" y="547"/>
                </a:lnTo>
                <a:lnTo>
                  <a:pt x="1098" y="553"/>
                </a:lnTo>
                <a:lnTo>
                  <a:pt x="1104" y="559"/>
                </a:lnTo>
                <a:lnTo>
                  <a:pt x="1110" y="553"/>
                </a:lnTo>
                <a:lnTo>
                  <a:pt x="1110" y="547"/>
                </a:lnTo>
                <a:lnTo>
                  <a:pt x="1110" y="541"/>
                </a:lnTo>
                <a:lnTo>
                  <a:pt x="1116" y="535"/>
                </a:lnTo>
                <a:lnTo>
                  <a:pt x="1116" y="523"/>
                </a:lnTo>
                <a:lnTo>
                  <a:pt x="1116" y="517"/>
                </a:lnTo>
                <a:lnTo>
                  <a:pt x="1116" y="505"/>
                </a:lnTo>
                <a:lnTo>
                  <a:pt x="1116" y="493"/>
                </a:lnTo>
                <a:lnTo>
                  <a:pt x="1122" y="481"/>
                </a:lnTo>
                <a:lnTo>
                  <a:pt x="1122" y="469"/>
                </a:lnTo>
                <a:lnTo>
                  <a:pt x="1122" y="457"/>
                </a:lnTo>
                <a:lnTo>
                  <a:pt x="1122" y="445"/>
                </a:lnTo>
                <a:lnTo>
                  <a:pt x="1122" y="427"/>
                </a:lnTo>
                <a:lnTo>
                  <a:pt x="1128" y="415"/>
                </a:lnTo>
                <a:lnTo>
                  <a:pt x="1128" y="397"/>
                </a:lnTo>
                <a:lnTo>
                  <a:pt x="1128" y="385"/>
                </a:lnTo>
                <a:lnTo>
                  <a:pt x="1128" y="367"/>
                </a:lnTo>
                <a:lnTo>
                  <a:pt x="1134" y="349"/>
                </a:lnTo>
                <a:lnTo>
                  <a:pt x="1134" y="331"/>
                </a:lnTo>
                <a:lnTo>
                  <a:pt x="1134" y="313"/>
                </a:lnTo>
                <a:lnTo>
                  <a:pt x="1134" y="295"/>
                </a:lnTo>
                <a:lnTo>
                  <a:pt x="1134" y="277"/>
                </a:lnTo>
                <a:lnTo>
                  <a:pt x="1140" y="265"/>
                </a:lnTo>
                <a:lnTo>
                  <a:pt x="1140" y="247"/>
                </a:lnTo>
                <a:lnTo>
                  <a:pt x="1140" y="229"/>
                </a:lnTo>
                <a:lnTo>
                  <a:pt x="1140" y="211"/>
                </a:lnTo>
                <a:lnTo>
                  <a:pt x="1146" y="193"/>
                </a:lnTo>
                <a:lnTo>
                  <a:pt x="1146" y="175"/>
                </a:lnTo>
                <a:lnTo>
                  <a:pt x="1146" y="163"/>
                </a:lnTo>
                <a:lnTo>
                  <a:pt x="1146" y="145"/>
                </a:lnTo>
                <a:lnTo>
                  <a:pt x="1146" y="133"/>
                </a:lnTo>
                <a:lnTo>
                  <a:pt x="1152" y="115"/>
                </a:lnTo>
                <a:lnTo>
                  <a:pt x="1152" y="103"/>
                </a:lnTo>
                <a:lnTo>
                  <a:pt x="1152" y="91"/>
                </a:lnTo>
                <a:lnTo>
                  <a:pt x="1152" y="79"/>
                </a:lnTo>
                <a:lnTo>
                  <a:pt x="1152" y="67"/>
                </a:lnTo>
                <a:lnTo>
                  <a:pt x="1158" y="55"/>
                </a:lnTo>
                <a:lnTo>
                  <a:pt x="1158" y="43"/>
                </a:lnTo>
                <a:lnTo>
                  <a:pt x="1158" y="37"/>
                </a:lnTo>
                <a:lnTo>
                  <a:pt x="1158" y="25"/>
                </a:lnTo>
                <a:lnTo>
                  <a:pt x="1164" y="19"/>
                </a:lnTo>
                <a:lnTo>
                  <a:pt x="1164" y="13"/>
                </a:lnTo>
                <a:lnTo>
                  <a:pt x="1164" y="7"/>
                </a:lnTo>
                <a:lnTo>
                  <a:pt x="1170" y="0"/>
                </a:lnTo>
                <a:lnTo>
                  <a:pt x="1176" y="7"/>
                </a:lnTo>
                <a:lnTo>
                  <a:pt x="1176" y="13"/>
                </a:lnTo>
                <a:lnTo>
                  <a:pt x="1176" y="19"/>
                </a:lnTo>
                <a:lnTo>
                  <a:pt x="1176" y="25"/>
                </a:lnTo>
                <a:lnTo>
                  <a:pt x="1182" y="37"/>
                </a:lnTo>
                <a:lnTo>
                  <a:pt x="1182" y="43"/>
                </a:lnTo>
                <a:lnTo>
                  <a:pt x="1182" y="55"/>
                </a:lnTo>
                <a:lnTo>
                  <a:pt x="1182" y="67"/>
                </a:lnTo>
                <a:lnTo>
                  <a:pt x="1182" y="79"/>
                </a:lnTo>
                <a:lnTo>
                  <a:pt x="1188" y="91"/>
                </a:lnTo>
                <a:lnTo>
                  <a:pt x="1188" y="103"/>
                </a:lnTo>
                <a:lnTo>
                  <a:pt x="1188" y="115"/>
                </a:lnTo>
                <a:lnTo>
                  <a:pt x="1188" y="133"/>
                </a:lnTo>
                <a:lnTo>
                  <a:pt x="1194" y="145"/>
                </a:lnTo>
                <a:lnTo>
                  <a:pt x="1194" y="163"/>
                </a:lnTo>
                <a:lnTo>
                  <a:pt x="1194" y="175"/>
                </a:lnTo>
                <a:lnTo>
                  <a:pt x="1194" y="193"/>
                </a:lnTo>
                <a:lnTo>
                  <a:pt x="1194" y="211"/>
                </a:lnTo>
                <a:lnTo>
                  <a:pt x="1200" y="229"/>
                </a:lnTo>
                <a:lnTo>
                  <a:pt x="1200" y="247"/>
                </a:lnTo>
                <a:lnTo>
                  <a:pt x="1200" y="265"/>
                </a:lnTo>
                <a:lnTo>
                  <a:pt x="1200" y="283"/>
                </a:lnTo>
                <a:lnTo>
                  <a:pt x="1200" y="295"/>
                </a:lnTo>
                <a:lnTo>
                  <a:pt x="1206" y="313"/>
                </a:lnTo>
                <a:lnTo>
                  <a:pt x="1206" y="331"/>
                </a:lnTo>
                <a:lnTo>
                  <a:pt x="1206" y="349"/>
                </a:lnTo>
                <a:lnTo>
                  <a:pt x="1206" y="367"/>
                </a:lnTo>
                <a:lnTo>
                  <a:pt x="1212" y="385"/>
                </a:lnTo>
                <a:lnTo>
                  <a:pt x="1212" y="397"/>
                </a:lnTo>
                <a:lnTo>
                  <a:pt x="1212" y="415"/>
                </a:lnTo>
                <a:lnTo>
                  <a:pt x="1212" y="427"/>
                </a:lnTo>
                <a:lnTo>
                  <a:pt x="1212" y="445"/>
                </a:lnTo>
                <a:lnTo>
                  <a:pt x="1218" y="457"/>
                </a:lnTo>
                <a:lnTo>
                  <a:pt x="1218" y="469"/>
                </a:lnTo>
                <a:lnTo>
                  <a:pt x="1218" y="481"/>
                </a:lnTo>
                <a:lnTo>
                  <a:pt x="1218" y="493"/>
                </a:lnTo>
                <a:lnTo>
                  <a:pt x="1224" y="505"/>
                </a:lnTo>
                <a:lnTo>
                  <a:pt x="1224" y="517"/>
                </a:lnTo>
                <a:lnTo>
                  <a:pt x="1224" y="523"/>
                </a:lnTo>
                <a:lnTo>
                  <a:pt x="1224" y="535"/>
                </a:lnTo>
                <a:lnTo>
                  <a:pt x="1224" y="541"/>
                </a:lnTo>
                <a:lnTo>
                  <a:pt x="1230" y="547"/>
                </a:lnTo>
                <a:lnTo>
                  <a:pt x="1230" y="553"/>
                </a:lnTo>
                <a:lnTo>
                  <a:pt x="1236" y="559"/>
                </a:lnTo>
                <a:lnTo>
                  <a:pt x="1242" y="553"/>
                </a:lnTo>
                <a:lnTo>
                  <a:pt x="1242" y="547"/>
                </a:lnTo>
                <a:lnTo>
                  <a:pt x="1242" y="541"/>
                </a:lnTo>
                <a:lnTo>
                  <a:pt x="1242" y="535"/>
                </a:lnTo>
                <a:lnTo>
                  <a:pt x="1242" y="523"/>
                </a:lnTo>
                <a:lnTo>
                  <a:pt x="1248" y="517"/>
                </a:lnTo>
                <a:lnTo>
                  <a:pt x="1248" y="505"/>
                </a:lnTo>
                <a:lnTo>
                  <a:pt x="1248" y="493"/>
                </a:lnTo>
                <a:lnTo>
                  <a:pt x="1248" y="481"/>
                </a:lnTo>
                <a:lnTo>
                  <a:pt x="1248" y="469"/>
                </a:lnTo>
                <a:lnTo>
                  <a:pt x="1254" y="457"/>
                </a:lnTo>
                <a:lnTo>
                  <a:pt x="1254" y="445"/>
                </a:lnTo>
                <a:lnTo>
                  <a:pt x="1254" y="427"/>
                </a:lnTo>
                <a:lnTo>
                  <a:pt x="1254" y="415"/>
                </a:lnTo>
                <a:lnTo>
                  <a:pt x="1260" y="397"/>
                </a:lnTo>
                <a:lnTo>
                  <a:pt x="1260" y="385"/>
                </a:lnTo>
                <a:lnTo>
                  <a:pt x="1260" y="367"/>
                </a:lnTo>
                <a:lnTo>
                  <a:pt x="1260" y="349"/>
                </a:lnTo>
                <a:lnTo>
                  <a:pt x="1260" y="331"/>
                </a:lnTo>
                <a:lnTo>
                  <a:pt x="1266" y="313"/>
                </a:lnTo>
                <a:lnTo>
                  <a:pt x="1266" y="295"/>
                </a:lnTo>
                <a:lnTo>
                  <a:pt x="1266" y="283"/>
                </a:lnTo>
                <a:lnTo>
                  <a:pt x="1266" y="265"/>
                </a:lnTo>
                <a:lnTo>
                  <a:pt x="1272" y="247"/>
                </a:lnTo>
                <a:lnTo>
                  <a:pt x="1272" y="229"/>
                </a:lnTo>
                <a:lnTo>
                  <a:pt x="1272" y="211"/>
                </a:lnTo>
                <a:lnTo>
                  <a:pt x="1272" y="193"/>
                </a:lnTo>
                <a:lnTo>
                  <a:pt x="1272" y="175"/>
                </a:lnTo>
                <a:lnTo>
                  <a:pt x="1278" y="163"/>
                </a:lnTo>
                <a:lnTo>
                  <a:pt x="1278" y="145"/>
                </a:lnTo>
                <a:lnTo>
                  <a:pt x="1278" y="133"/>
                </a:lnTo>
                <a:lnTo>
                  <a:pt x="1278" y="115"/>
                </a:lnTo>
                <a:lnTo>
                  <a:pt x="1278" y="103"/>
                </a:lnTo>
                <a:lnTo>
                  <a:pt x="1284" y="91"/>
                </a:lnTo>
                <a:lnTo>
                  <a:pt x="1284" y="79"/>
                </a:lnTo>
                <a:lnTo>
                  <a:pt x="1284" y="67"/>
                </a:lnTo>
                <a:lnTo>
                  <a:pt x="1284" y="55"/>
                </a:lnTo>
                <a:lnTo>
                  <a:pt x="1290" y="43"/>
                </a:lnTo>
                <a:lnTo>
                  <a:pt x="1290" y="37"/>
                </a:lnTo>
                <a:lnTo>
                  <a:pt x="1290" y="25"/>
                </a:lnTo>
                <a:lnTo>
                  <a:pt x="1290" y="19"/>
                </a:lnTo>
                <a:lnTo>
                  <a:pt x="1290" y="13"/>
                </a:lnTo>
                <a:lnTo>
                  <a:pt x="1296" y="7"/>
                </a:lnTo>
                <a:lnTo>
                  <a:pt x="1302" y="0"/>
                </a:lnTo>
                <a:lnTo>
                  <a:pt x="1302" y="7"/>
                </a:lnTo>
                <a:lnTo>
                  <a:pt x="1302" y="13"/>
                </a:lnTo>
                <a:lnTo>
                  <a:pt x="1302" y="25"/>
                </a:lnTo>
                <a:lnTo>
                  <a:pt x="1302" y="43"/>
                </a:lnTo>
                <a:lnTo>
                  <a:pt x="1308" y="67"/>
                </a:lnTo>
                <a:lnTo>
                  <a:pt x="1308" y="91"/>
                </a:lnTo>
                <a:lnTo>
                  <a:pt x="1308" y="115"/>
                </a:lnTo>
                <a:lnTo>
                  <a:pt x="1308" y="145"/>
                </a:lnTo>
                <a:lnTo>
                  <a:pt x="1308" y="175"/>
                </a:lnTo>
                <a:lnTo>
                  <a:pt x="1314" y="211"/>
                </a:lnTo>
                <a:lnTo>
                  <a:pt x="1314" y="247"/>
                </a:lnTo>
                <a:lnTo>
                  <a:pt x="1314" y="277"/>
                </a:lnTo>
                <a:lnTo>
                  <a:pt x="1314" y="313"/>
                </a:lnTo>
                <a:lnTo>
                  <a:pt x="1320" y="349"/>
                </a:lnTo>
                <a:lnTo>
                  <a:pt x="1320" y="385"/>
                </a:lnTo>
                <a:lnTo>
                  <a:pt x="1320" y="415"/>
                </a:lnTo>
                <a:lnTo>
                  <a:pt x="1320" y="445"/>
                </a:lnTo>
                <a:lnTo>
                  <a:pt x="1320" y="469"/>
                </a:lnTo>
                <a:lnTo>
                  <a:pt x="1326" y="493"/>
                </a:lnTo>
                <a:lnTo>
                  <a:pt x="1326" y="517"/>
                </a:lnTo>
                <a:lnTo>
                  <a:pt x="1326" y="535"/>
                </a:lnTo>
                <a:lnTo>
                  <a:pt x="1326" y="547"/>
                </a:lnTo>
                <a:lnTo>
                  <a:pt x="1326" y="553"/>
                </a:lnTo>
                <a:lnTo>
                  <a:pt x="1332" y="559"/>
                </a:lnTo>
                <a:lnTo>
                  <a:pt x="1332" y="553"/>
                </a:lnTo>
                <a:lnTo>
                  <a:pt x="1332" y="547"/>
                </a:lnTo>
                <a:lnTo>
                  <a:pt x="1338" y="535"/>
                </a:lnTo>
                <a:lnTo>
                  <a:pt x="1338" y="517"/>
                </a:lnTo>
                <a:lnTo>
                  <a:pt x="1338" y="493"/>
                </a:lnTo>
                <a:lnTo>
                  <a:pt x="1338" y="469"/>
                </a:lnTo>
                <a:lnTo>
                  <a:pt x="1338" y="445"/>
                </a:lnTo>
                <a:lnTo>
                  <a:pt x="1344" y="415"/>
                </a:lnTo>
                <a:lnTo>
                  <a:pt x="1344" y="385"/>
                </a:lnTo>
                <a:lnTo>
                  <a:pt x="1344" y="349"/>
                </a:lnTo>
                <a:lnTo>
                  <a:pt x="1344" y="313"/>
                </a:lnTo>
                <a:lnTo>
                  <a:pt x="1350" y="283"/>
                </a:lnTo>
                <a:lnTo>
                  <a:pt x="1350" y="247"/>
                </a:lnTo>
                <a:lnTo>
                  <a:pt x="1350" y="211"/>
                </a:lnTo>
                <a:lnTo>
                  <a:pt x="1350" y="175"/>
                </a:lnTo>
                <a:lnTo>
                  <a:pt x="1350" y="145"/>
                </a:lnTo>
                <a:lnTo>
                  <a:pt x="1356" y="115"/>
                </a:lnTo>
                <a:lnTo>
                  <a:pt x="1356" y="91"/>
                </a:lnTo>
                <a:lnTo>
                  <a:pt x="1356" y="67"/>
                </a:lnTo>
                <a:lnTo>
                  <a:pt x="1356" y="43"/>
                </a:lnTo>
                <a:lnTo>
                  <a:pt x="1356" y="25"/>
                </a:lnTo>
                <a:lnTo>
                  <a:pt x="1362" y="13"/>
                </a:lnTo>
                <a:lnTo>
                  <a:pt x="1362" y="7"/>
                </a:lnTo>
                <a:lnTo>
                  <a:pt x="1362" y="0"/>
                </a:lnTo>
                <a:lnTo>
                  <a:pt x="1368" y="7"/>
                </a:lnTo>
                <a:lnTo>
                  <a:pt x="1368" y="13"/>
                </a:lnTo>
                <a:lnTo>
                  <a:pt x="1368" y="25"/>
                </a:lnTo>
                <a:lnTo>
                  <a:pt x="1368" y="43"/>
                </a:lnTo>
                <a:lnTo>
                  <a:pt x="1368" y="67"/>
                </a:lnTo>
                <a:lnTo>
                  <a:pt x="1374" y="91"/>
                </a:lnTo>
                <a:lnTo>
                  <a:pt x="1374" y="115"/>
                </a:lnTo>
                <a:lnTo>
                  <a:pt x="1374" y="145"/>
                </a:lnTo>
                <a:lnTo>
                  <a:pt x="1374" y="175"/>
                </a:lnTo>
                <a:lnTo>
                  <a:pt x="1374" y="211"/>
                </a:lnTo>
                <a:lnTo>
                  <a:pt x="1380" y="247"/>
                </a:lnTo>
                <a:lnTo>
                  <a:pt x="1380" y="277"/>
                </a:lnTo>
                <a:lnTo>
                  <a:pt x="1380" y="313"/>
                </a:lnTo>
                <a:lnTo>
                  <a:pt x="1380" y="349"/>
                </a:lnTo>
                <a:lnTo>
                  <a:pt x="1386" y="385"/>
                </a:lnTo>
                <a:lnTo>
                  <a:pt x="1386" y="415"/>
                </a:lnTo>
                <a:lnTo>
                  <a:pt x="1386" y="445"/>
                </a:lnTo>
                <a:lnTo>
                  <a:pt x="1386" y="469"/>
                </a:lnTo>
                <a:lnTo>
                  <a:pt x="1386" y="493"/>
                </a:lnTo>
                <a:lnTo>
                  <a:pt x="1392" y="517"/>
                </a:lnTo>
                <a:lnTo>
                  <a:pt x="1392" y="535"/>
                </a:lnTo>
                <a:lnTo>
                  <a:pt x="1392" y="547"/>
                </a:lnTo>
                <a:lnTo>
                  <a:pt x="1392" y="553"/>
                </a:lnTo>
                <a:lnTo>
                  <a:pt x="1398" y="559"/>
                </a:lnTo>
                <a:lnTo>
                  <a:pt x="1398" y="553"/>
                </a:lnTo>
                <a:lnTo>
                  <a:pt x="1398" y="547"/>
                </a:lnTo>
                <a:lnTo>
                  <a:pt x="1398" y="535"/>
                </a:lnTo>
                <a:lnTo>
                  <a:pt x="1404" y="517"/>
                </a:lnTo>
                <a:lnTo>
                  <a:pt x="1404" y="493"/>
                </a:lnTo>
                <a:lnTo>
                  <a:pt x="1404" y="469"/>
                </a:lnTo>
                <a:lnTo>
                  <a:pt x="1404" y="445"/>
                </a:lnTo>
                <a:lnTo>
                  <a:pt x="1404" y="415"/>
                </a:lnTo>
                <a:lnTo>
                  <a:pt x="1410" y="385"/>
                </a:lnTo>
                <a:lnTo>
                  <a:pt x="1410" y="349"/>
                </a:lnTo>
                <a:lnTo>
                  <a:pt x="1410" y="313"/>
                </a:lnTo>
                <a:lnTo>
                  <a:pt x="1410" y="283"/>
                </a:lnTo>
                <a:lnTo>
                  <a:pt x="1416" y="247"/>
                </a:lnTo>
                <a:lnTo>
                  <a:pt x="1416" y="211"/>
                </a:lnTo>
                <a:lnTo>
                  <a:pt x="1416" y="175"/>
                </a:lnTo>
                <a:lnTo>
                  <a:pt x="1416" y="145"/>
                </a:lnTo>
                <a:lnTo>
                  <a:pt x="1416" y="115"/>
                </a:lnTo>
                <a:lnTo>
                  <a:pt x="1422" y="91"/>
                </a:lnTo>
                <a:lnTo>
                  <a:pt x="1422" y="67"/>
                </a:lnTo>
                <a:lnTo>
                  <a:pt x="1422" y="43"/>
                </a:lnTo>
                <a:lnTo>
                  <a:pt x="1422" y="25"/>
                </a:lnTo>
                <a:lnTo>
                  <a:pt x="1428" y="13"/>
                </a:lnTo>
                <a:lnTo>
                  <a:pt x="1428" y="7"/>
                </a:lnTo>
                <a:lnTo>
                  <a:pt x="1428" y="0"/>
                </a:lnTo>
                <a:lnTo>
                  <a:pt x="1428" y="7"/>
                </a:lnTo>
                <a:lnTo>
                  <a:pt x="1434" y="13"/>
                </a:lnTo>
                <a:lnTo>
                  <a:pt x="1434" y="25"/>
                </a:lnTo>
                <a:lnTo>
                  <a:pt x="1434" y="43"/>
                </a:lnTo>
                <a:lnTo>
                  <a:pt x="1434" y="67"/>
                </a:lnTo>
                <a:lnTo>
                  <a:pt x="1434" y="91"/>
                </a:lnTo>
                <a:lnTo>
                  <a:pt x="1440" y="115"/>
                </a:lnTo>
                <a:lnTo>
                  <a:pt x="1440" y="145"/>
                </a:lnTo>
                <a:lnTo>
                  <a:pt x="1440" y="175"/>
                </a:lnTo>
                <a:lnTo>
                  <a:pt x="1440" y="211"/>
                </a:lnTo>
                <a:lnTo>
                  <a:pt x="1446" y="247"/>
                </a:lnTo>
                <a:lnTo>
                  <a:pt x="1446" y="277"/>
                </a:lnTo>
                <a:lnTo>
                  <a:pt x="1446" y="313"/>
                </a:lnTo>
                <a:lnTo>
                  <a:pt x="1446" y="349"/>
                </a:lnTo>
                <a:lnTo>
                  <a:pt x="1446" y="385"/>
                </a:lnTo>
                <a:lnTo>
                  <a:pt x="1452" y="415"/>
                </a:lnTo>
                <a:lnTo>
                  <a:pt x="1452" y="445"/>
                </a:lnTo>
                <a:lnTo>
                  <a:pt x="1452" y="469"/>
                </a:lnTo>
                <a:lnTo>
                  <a:pt x="1452" y="493"/>
                </a:lnTo>
                <a:lnTo>
                  <a:pt x="1452" y="517"/>
                </a:lnTo>
                <a:lnTo>
                  <a:pt x="1458" y="535"/>
                </a:lnTo>
                <a:lnTo>
                  <a:pt x="1458" y="547"/>
                </a:lnTo>
                <a:lnTo>
                  <a:pt x="1458" y="553"/>
                </a:lnTo>
                <a:lnTo>
                  <a:pt x="1464" y="559"/>
                </a:lnTo>
                <a:lnTo>
                  <a:pt x="1464" y="553"/>
                </a:lnTo>
                <a:lnTo>
                  <a:pt x="1464" y="547"/>
                </a:lnTo>
                <a:lnTo>
                  <a:pt x="1464" y="535"/>
                </a:lnTo>
                <a:lnTo>
                  <a:pt x="1464" y="517"/>
                </a:lnTo>
                <a:lnTo>
                  <a:pt x="1470" y="493"/>
                </a:lnTo>
                <a:lnTo>
                  <a:pt x="1470" y="469"/>
                </a:lnTo>
                <a:lnTo>
                  <a:pt x="1470" y="445"/>
                </a:lnTo>
                <a:lnTo>
                  <a:pt x="1470" y="415"/>
                </a:lnTo>
                <a:lnTo>
                  <a:pt x="1476" y="385"/>
                </a:lnTo>
                <a:lnTo>
                  <a:pt x="1476" y="349"/>
                </a:lnTo>
                <a:lnTo>
                  <a:pt x="1476" y="313"/>
                </a:lnTo>
                <a:lnTo>
                  <a:pt x="1476" y="283"/>
                </a:lnTo>
                <a:lnTo>
                  <a:pt x="1476" y="247"/>
                </a:lnTo>
                <a:lnTo>
                  <a:pt x="1482" y="211"/>
                </a:lnTo>
                <a:lnTo>
                  <a:pt x="1482" y="175"/>
                </a:lnTo>
                <a:lnTo>
                  <a:pt x="1482" y="145"/>
                </a:lnTo>
                <a:lnTo>
                  <a:pt x="1482" y="115"/>
                </a:lnTo>
                <a:lnTo>
                  <a:pt x="1482" y="91"/>
                </a:lnTo>
                <a:lnTo>
                  <a:pt x="1488" y="67"/>
                </a:lnTo>
                <a:lnTo>
                  <a:pt x="1488" y="43"/>
                </a:lnTo>
                <a:lnTo>
                  <a:pt x="1488" y="25"/>
                </a:lnTo>
                <a:lnTo>
                  <a:pt x="1488" y="13"/>
                </a:lnTo>
                <a:lnTo>
                  <a:pt x="1494" y="7"/>
                </a:lnTo>
                <a:lnTo>
                  <a:pt x="1494" y="0"/>
                </a:lnTo>
                <a:lnTo>
                  <a:pt x="1494" y="7"/>
                </a:lnTo>
                <a:lnTo>
                  <a:pt x="1494" y="13"/>
                </a:lnTo>
                <a:lnTo>
                  <a:pt x="1500" y="25"/>
                </a:lnTo>
                <a:lnTo>
                  <a:pt x="1500" y="43"/>
                </a:lnTo>
                <a:lnTo>
                  <a:pt x="1500" y="67"/>
                </a:lnTo>
                <a:lnTo>
                  <a:pt x="1500" y="91"/>
                </a:lnTo>
                <a:lnTo>
                  <a:pt x="1500" y="115"/>
                </a:lnTo>
                <a:lnTo>
                  <a:pt x="1506" y="145"/>
                </a:lnTo>
                <a:lnTo>
                  <a:pt x="1506" y="175"/>
                </a:lnTo>
                <a:lnTo>
                  <a:pt x="1506" y="211"/>
                </a:lnTo>
                <a:lnTo>
                  <a:pt x="1506" y="247"/>
                </a:lnTo>
                <a:lnTo>
                  <a:pt x="1512" y="277"/>
                </a:lnTo>
                <a:lnTo>
                  <a:pt x="1512" y="313"/>
                </a:lnTo>
                <a:lnTo>
                  <a:pt x="1512" y="349"/>
                </a:lnTo>
                <a:lnTo>
                  <a:pt x="1512" y="385"/>
                </a:lnTo>
                <a:lnTo>
                  <a:pt x="1512" y="415"/>
                </a:lnTo>
                <a:lnTo>
                  <a:pt x="1518" y="445"/>
                </a:lnTo>
                <a:lnTo>
                  <a:pt x="1518" y="469"/>
                </a:lnTo>
                <a:lnTo>
                  <a:pt x="1518" y="493"/>
                </a:lnTo>
                <a:lnTo>
                  <a:pt x="1518" y="517"/>
                </a:lnTo>
                <a:lnTo>
                  <a:pt x="1524" y="535"/>
                </a:lnTo>
                <a:lnTo>
                  <a:pt x="1524" y="547"/>
                </a:lnTo>
                <a:lnTo>
                  <a:pt x="1524" y="553"/>
                </a:lnTo>
                <a:lnTo>
                  <a:pt x="1524" y="559"/>
                </a:lnTo>
                <a:lnTo>
                  <a:pt x="1530" y="553"/>
                </a:lnTo>
                <a:lnTo>
                  <a:pt x="1530" y="547"/>
                </a:lnTo>
                <a:lnTo>
                  <a:pt x="1530" y="535"/>
                </a:lnTo>
                <a:lnTo>
                  <a:pt x="1530" y="517"/>
                </a:lnTo>
                <a:lnTo>
                  <a:pt x="1530" y="493"/>
                </a:lnTo>
                <a:lnTo>
                  <a:pt x="1536" y="469"/>
                </a:lnTo>
                <a:lnTo>
                  <a:pt x="1536" y="445"/>
                </a:lnTo>
                <a:lnTo>
                  <a:pt x="1536" y="415"/>
                </a:lnTo>
                <a:lnTo>
                  <a:pt x="1536" y="385"/>
                </a:lnTo>
                <a:lnTo>
                  <a:pt x="1542" y="349"/>
                </a:lnTo>
                <a:lnTo>
                  <a:pt x="1542" y="313"/>
                </a:lnTo>
                <a:lnTo>
                  <a:pt x="1542" y="283"/>
                </a:lnTo>
                <a:lnTo>
                  <a:pt x="1542" y="247"/>
                </a:lnTo>
                <a:lnTo>
                  <a:pt x="1542" y="211"/>
                </a:lnTo>
                <a:lnTo>
                  <a:pt x="1548" y="175"/>
                </a:lnTo>
                <a:lnTo>
                  <a:pt x="1548" y="145"/>
                </a:lnTo>
                <a:lnTo>
                  <a:pt x="1548" y="115"/>
                </a:lnTo>
                <a:lnTo>
                  <a:pt x="1548" y="91"/>
                </a:lnTo>
                <a:lnTo>
                  <a:pt x="1554" y="67"/>
                </a:lnTo>
                <a:lnTo>
                  <a:pt x="1554" y="43"/>
                </a:lnTo>
                <a:lnTo>
                  <a:pt x="1554" y="25"/>
                </a:lnTo>
                <a:lnTo>
                  <a:pt x="1554" y="13"/>
                </a:lnTo>
                <a:lnTo>
                  <a:pt x="1554" y="7"/>
                </a:lnTo>
                <a:lnTo>
                  <a:pt x="1560" y="0"/>
                </a:lnTo>
                <a:lnTo>
                  <a:pt x="1560" y="7"/>
                </a:lnTo>
                <a:lnTo>
                  <a:pt x="1560" y="13"/>
                </a:lnTo>
                <a:lnTo>
                  <a:pt x="1560" y="25"/>
                </a:lnTo>
                <a:lnTo>
                  <a:pt x="1566" y="43"/>
                </a:lnTo>
                <a:lnTo>
                  <a:pt x="1566" y="67"/>
                </a:lnTo>
                <a:lnTo>
                  <a:pt x="1566" y="91"/>
                </a:lnTo>
                <a:lnTo>
                  <a:pt x="1566" y="115"/>
                </a:lnTo>
                <a:lnTo>
                  <a:pt x="1572" y="145"/>
                </a:lnTo>
                <a:lnTo>
                  <a:pt x="1572" y="175"/>
                </a:lnTo>
                <a:lnTo>
                  <a:pt x="1572" y="211"/>
                </a:lnTo>
                <a:lnTo>
                  <a:pt x="1572" y="247"/>
                </a:lnTo>
                <a:lnTo>
                  <a:pt x="1572" y="277"/>
                </a:lnTo>
                <a:lnTo>
                  <a:pt x="1578" y="313"/>
                </a:lnTo>
                <a:lnTo>
                  <a:pt x="1578" y="349"/>
                </a:lnTo>
                <a:lnTo>
                  <a:pt x="1578" y="385"/>
                </a:lnTo>
                <a:lnTo>
                  <a:pt x="1578" y="415"/>
                </a:lnTo>
                <a:lnTo>
                  <a:pt x="1578" y="445"/>
                </a:lnTo>
                <a:lnTo>
                  <a:pt x="1584" y="469"/>
                </a:lnTo>
                <a:lnTo>
                  <a:pt x="1584" y="493"/>
                </a:lnTo>
                <a:lnTo>
                  <a:pt x="1584" y="517"/>
                </a:lnTo>
                <a:lnTo>
                  <a:pt x="1584" y="535"/>
                </a:lnTo>
                <a:lnTo>
                  <a:pt x="1590" y="547"/>
                </a:lnTo>
                <a:lnTo>
                  <a:pt x="1590" y="553"/>
                </a:lnTo>
                <a:lnTo>
                  <a:pt x="1590" y="559"/>
                </a:lnTo>
                <a:lnTo>
                  <a:pt x="1590" y="553"/>
                </a:lnTo>
                <a:lnTo>
                  <a:pt x="1596" y="547"/>
                </a:lnTo>
                <a:lnTo>
                  <a:pt x="1596" y="535"/>
                </a:lnTo>
                <a:lnTo>
                  <a:pt x="1596" y="517"/>
                </a:lnTo>
                <a:lnTo>
                  <a:pt x="1596" y="493"/>
                </a:lnTo>
                <a:lnTo>
                  <a:pt x="1602" y="469"/>
                </a:lnTo>
                <a:lnTo>
                  <a:pt x="1602" y="445"/>
                </a:lnTo>
                <a:lnTo>
                  <a:pt x="1602" y="415"/>
                </a:lnTo>
                <a:lnTo>
                  <a:pt x="1602" y="385"/>
                </a:lnTo>
                <a:lnTo>
                  <a:pt x="1602" y="349"/>
                </a:lnTo>
                <a:lnTo>
                  <a:pt x="1608" y="313"/>
                </a:lnTo>
                <a:lnTo>
                  <a:pt x="1608" y="283"/>
                </a:lnTo>
                <a:lnTo>
                  <a:pt x="1608" y="247"/>
                </a:lnTo>
                <a:lnTo>
                  <a:pt x="1608" y="211"/>
                </a:lnTo>
                <a:lnTo>
                  <a:pt x="1608" y="175"/>
                </a:lnTo>
                <a:lnTo>
                  <a:pt x="1614" y="145"/>
                </a:lnTo>
                <a:lnTo>
                  <a:pt x="1614" y="115"/>
                </a:lnTo>
                <a:lnTo>
                  <a:pt x="1614" y="91"/>
                </a:lnTo>
                <a:lnTo>
                  <a:pt x="1614" y="67"/>
                </a:lnTo>
                <a:lnTo>
                  <a:pt x="1620" y="43"/>
                </a:lnTo>
                <a:lnTo>
                  <a:pt x="1620" y="25"/>
                </a:lnTo>
                <a:lnTo>
                  <a:pt x="1620" y="13"/>
                </a:lnTo>
                <a:lnTo>
                  <a:pt x="1620" y="7"/>
                </a:lnTo>
                <a:lnTo>
                  <a:pt x="1626" y="0"/>
                </a:lnTo>
                <a:lnTo>
                  <a:pt x="1626" y="7"/>
                </a:lnTo>
                <a:lnTo>
                  <a:pt x="1626" y="13"/>
                </a:lnTo>
                <a:lnTo>
                  <a:pt x="1626" y="25"/>
                </a:lnTo>
                <a:lnTo>
                  <a:pt x="1626" y="43"/>
                </a:lnTo>
                <a:lnTo>
                  <a:pt x="1632" y="67"/>
                </a:lnTo>
                <a:lnTo>
                  <a:pt x="1632" y="91"/>
                </a:lnTo>
                <a:lnTo>
                  <a:pt x="1632" y="115"/>
                </a:lnTo>
                <a:lnTo>
                  <a:pt x="1632" y="145"/>
                </a:lnTo>
                <a:lnTo>
                  <a:pt x="1638" y="175"/>
                </a:lnTo>
                <a:lnTo>
                  <a:pt x="1638" y="211"/>
                </a:lnTo>
                <a:lnTo>
                  <a:pt x="1638" y="247"/>
                </a:lnTo>
                <a:lnTo>
                  <a:pt x="1638" y="277"/>
                </a:lnTo>
                <a:lnTo>
                  <a:pt x="1638" y="313"/>
                </a:lnTo>
                <a:lnTo>
                  <a:pt x="1644" y="349"/>
                </a:lnTo>
                <a:lnTo>
                  <a:pt x="1644" y="385"/>
                </a:lnTo>
                <a:lnTo>
                  <a:pt x="1644" y="415"/>
                </a:lnTo>
                <a:lnTo>
                  <a:pt x="1644" y="445"/>
                </a:lnTo>
                <a:lnTo>
                  <a:pt x="1650" y="469"/>
                </a:lnTo>
                <a:lnTo>
                  <a:pt x="1650" y="493"/>
                </a:lnTo>
                <a:lnTo>
                  <a:pt x="1650" y="517"/>
                </a:lnTo>
                <a:lnTo>
                  <a:pt x="1650" y="535"/>
                </a:lnTo>
                <a:lnTo>
                  <a:pt x="1650" y="547"/>
                </a:lnTo>
                <a:lnTo>
                  <a:pt x="1656" y="553"/>
                </a:lnTo>
                <a:lnTo>
                  <a:pt x="1656" y="559"/>
                </a:lnTo>
                <a:lnTo>
                  <a:pt x="1656" y="553"/>
                </a:lnTo>
                <a:lnTo>
                  <a:pt x="1656" y="547"/>
                </a:lnTo>
                <a:lnTo>
                  <a:pt x="1662" y="535"/>
                </a:lnTo>
                <a:lnTo>
                  <a:pt x="1662" y="517"/>
                </a:lnTo>
                <a:lnTo>
                  <a:pt x="1662" y="493"/>
                </a:lnTo>
                <a:lnTo>
                  <a:pt x="1662" y="469"/>
                </a:lnTo>
                <a:lnTo>
                  <a:pt x="1668" y="445"/>
                </a:lnTo>
                <a:lnTo>
                  <a:pt x="1668" y="415"/>
                </a:lnTo>
                <a:lnTo>
                  <a:pt x="1668" y="385"/>
                </a:lnTo>
                <a:lnTo>
                  <a:pt x="1668" y="349"/>
                </a:lnTo>
                <a:lnTo>
                  <a:pt x="1668" y="313"/>
                </a:lnTo>
                <a:lnTo>
                  <a:pt x="1674" y="277"/>
                </a:lnTo>
                <a:lnTo>
                  <a:pt x="1674" y="247"/>
                </a:lnTo>
                <a:lnTo>
                  <a:pt x="1674" y="211"/>
                </a:lnTo>
                <a:lnTo>
                  <a:pt x="1674" y="175"/>
                </a:lnTo>
                <a:lnTo>
                  <a:pt x="1680" y="145"/>
                </a:lnTo>
                <a:lnTo>
                  <a:pt x="1680" y="115"/>
                </a:lnTo>
                <a:lnTo>
                  <a:pt x="1680" y="91"/>
                </a:lnTo>
                <a:lnTo>
                  <a:pt x="1680" y="67"/>
                </a:lnTo>
                <a:lnTo>
                  <a:pt x="1680" y="43"/>
                </a:lnTo>
                <a:lnTo>
                  <a:pt x="1686" y="25"/>
                </a:lnTo>
                <a:lnTo>
                  <a:pt x="1686" y="13"/>
                </a:lnTo>
                <a:lnTo>
                  <a:pt x="1686" y="7"/>
                </a:lnTo>
                <a:lnTo>
                  <a:pt x="1686" y="0"/>
                </a:lnTo>
                <a:lnTo>
                  <a:pt x="1692" y="7"/>
                </a:lnTo>
                <a:lnTo>
                  <a:pt x="1692" y="13"/>
                </a:lnTo>
                <a:lnTo>
                  <a:pt x="1692" y="25"/>
                </a:lnTo>
                <a:lnTo>
                  <a:pt x="1692" y="43"/>
                </a:lnTo>
                <a:lnTo>
                  <a:pt x="1698" y="67"/>
                </a:lnTo>
                <a:lnTo>
                  <a:pt x="1698" y="91"/>
                </a:lnTo>
                <a:lnTo>
                  <a:pt x="1698" y="115"/>
                </a:lnTo>
                <a:lnTo>
                  <a:pt x="1698" y="145"/>
                </a:lnTo>
                <a:lnTo>
                  <a:pt x="1698" y="175"/>
                </a:lnTo>
                <a:lnTo>
                  <a:pt x="1704" y="211"/>
                </a:lnTo>
                <a:lnTo>
                  <a:pt x="1704" y="247"/>
                </a:lnTo>
                <a:lnTo>
                  <a:pt x="1704" y="277"/>
                </a:lnTo>
                <a:lnTo>
                  <a:pt x="1704" y="313"/>
                </a:lnTo>
                <a:lnTo>
                  <a:pt x="1704" y="349"/>
                </a:lnTo>
                <a:lnTo>
                  <a:pt x="1710" y="385"/>
                </a:lnTo>
                <a:lnTo>
                  <a:pt x="1710" y="415"/>
                </a:lnTo>
                <a:lnTo>
                  <a:pt x="1710" y="445"/>
                </a:lnTo>
                <a:lnTo>
                  <a:pt x="1710" y="469"/>
                </a:lnTo>
                <a:lnTo>
                  <a:pt x="1716" y="493"/>
                </a:lnTo>
                <a:lnTo>
                  <a:pt x="1716" y="517"/>
                </a:lnTo>
                <a:lnTo>
                  <a:pt x="1716" y="535"/>
                </a:lnTo>
                <a:lnTo>
                  <a:pt x="1716" y="547"/>
                </a:lnTo>
                <a:lnTo>
                  <a:pt x="1716" y="553"/>
                </a:lnTo>
                <a:lnTo>
                  <a:pt x="1722" y="559"/>
                </a:lnTo>
                <a:lnTo>
                  <a:pt x="1722" y="553"/>
                </a:lnTo>
                <a:lnTo>
                  <a:pt x="1722" y="547"/>
                </a:lnTo>
                <a:lnTo>
                  <a:pt x="1728" y="535"/>
                </a:lnTo>
                <a:lnTo>
                  <a:pt x="1728" y="517"/>
                </a:lnTo>
                <a:lnTo>
                  <a:pt x="1728" y="493"/>
                </a:lnTo>
                <a:lnTo>
                  <a:pt x="1728" y="469"/>
                </a:lnTo>
                <a:lnTo>
                  <a:pt x="1728" y="445"/>
                </a:lnTo>
                <a:lnTo>
                  <a:pt x="1734" y="415"/>
                </a:lnTo>
                <a:lnTo>
                  <a:pt x="1734" y="385"/>
                </a:lnTo>
                <a:lnTo>
                  <a:pt x="1734" y="349"/>
                </a:lnTo>
                <a:lnTo>
                  <a:pt x="1734" y="313"/>
                </a:lnTo>
                <a:lnTo>
                  <a:pt x="1734" y="283"/>
                </a:lnTo>
                <a:lnTo>
                  <a:pt x="1740" y="247"/>
                </a:lnTo>
                <a:lnTo>
                  <a:pt x="1740" y="211"/>
                </a:lnTo>
                <a:lnTo>
                  <a:pt x="1740" y="175"/>
                </a:lnTo>
                <a:lnTo>
                  <a:pt x="1740" y="145"/>
                </a:lnTo>
                <a:lnTo>
                  <a:pt x="1746" y="115"/>
                </a:lnTo>
                <a:lnTo>
                  <a:pt x="1746" y="91"/>
                </a:lnTo>
                <a:lnTo>
                  <a:pt x="1746" y="67"/>
                </a:lnTo>
                <a:lnTo>
                  <a:pt x="1746" y="43"/>
                </a:lnTo>
                <a:lnTo>
                  <a:pt x="1746" y="25"/>
                </a:lnTo>
                <a:lnTo>
                  <a:pt x="1752" y="13"/>
                </a:lnTo>
                <a:lnTo>
                  <a:pt x="1752" y="7"/>
                </a:lnTo>
                <a:lnTo>
                  <a:pt x="1752" y="0"/>
                </a:lnTo>
                <a:lnTo>
                  <a:pt x="1752" y="7"/>
                </a:lnTo>
                <a:lnTo>
                  <a:pt x="1758" y="13"/>
                </a:lnTo>
                <a:lnTo>
                  <a:pt x="1758" y="25"/>
                </a:lnTo>
                <a:lnTo>
                  <a:pt x="1758" y="43"/>
                </a:lnTo>
                <a:lnTo>
                  <a:pt x="1758" y="67"/>
                </a:lnTo>
                <a:lnTo>
                  <a:pt x="1764" y="91"/>
                </a:lnTo>
                <a:lnTo>
                  <a:pt x="1764" y="115"/>
                </a:lnTo>
                <a:lnTo>
                  <a:pt x="1764" y="145"/>
                </a:lnTo>
                <a:lnTo>
                  <a:pt x="1764" y="175"/>
                </a:lnTo>
                <a:lnTo>
                  <a:pt x="1764" y="211"/>
                </a:lnTo>
                <a:lnTo>
                  <a:pt x="1770" y="247"/>
                </a:lnTo>
                <a:lnTo>
                  <a:pt x="1770" y="277"/>
                </a:lnTo>
                <a:lnTo>
                  <a:pt x="1770" y="313"/>
                </a:lnTo>
                <a:lnTo>
                  <a:pt x="1770" y="349"/>
                </a:lnTo>
                <a:lnTo>
                  <a:pt x="1776" y="385"/>
                </a:lnTo>
                <a:lnTo>
                  <a:pt x="1776" y="415"/>
                </a:lnTo>
                <a:lnTo>
                  <a:pt x="1776" y="445"/>
                </a:lnTo>
                <a:lnTo>
                  <a:pt x="1776" y="469"/>
                </a:lnTo>
                <a:lnTo>
                  <a:pt x="1776" y="493"/>
                </a:lnTo>
                <a:lnTo>
                  <a:pt x="1782" y="517"/>
                </a:lnTo>
                <a:lnTo>
                  <a:pt x="1782" y="535"/>
                </a:lnTo>
                <a:lnTo>
                  <a:pt x="1782" y="547"/>
                </a:lnTo>
                <a:lnTo>
                  <a:pt x="1782" y="553"/>
                </a:lnTo>
                <a:lnTo>
                  <a:pt x="1788" y="559"/>
                </a:lnTo>
                <a:lnTo>
                  <a:pt x="1788" y="553"/>
                </a:lnTo>
                <a:lnTo>
                  <a:pt x="1788" y="547"/>
                </a:lnTo>
                <a:lnTo>
                  <a:pt x="1788" y="535"/>
                </a:lnTo>
                <a:lnTo>
                  <a:pt x="1794" y="517"/>
                </a:lnTo>
                <a:lnTo>
                  <a:pt x="1794" y="493"/>
                </a:lnTo>
                <a:lnTo>
                  <a:pt x="1794" y="469"/>
                </a:lnTo>
                <a:lnTo>
                  <a:pt x="1794" y="445"/>
                </a:lnTo>
                <a:lnTo>
                  <a:pt x="1794" y="415"/>
                </a:lnTo>
                <a:lnTo>
                  <a:pt x="1800" y="385"/>
                </a:lnTo>
                <a:lnTo>
                  <a:pt x="1800" y="349"/>
                </a:lnTo>
                <a:lnTo>
                  <a:pt x="1800" y="313"/>
                </a:lnTo>
                <a:lnTo>
                  <a:pt x="1800" y="283"/>
                </a:lnTo>
                <a:lnTo>
                  <a:pt x="1806" y="247"/>
                </a:lnTo>
                <a:lnTo>
                  <a:pt x="1806" y="211"/>
                </a:lnTo>
                <a:lnTo>
                  <a:pt x="1806" y="175"/>
                </a:lnTo>
                <a:lnTo>
                  <a:pt x="1806" y="145"/>
                </a:lnTo>
                <a:lnTo>
                  <a:pt x="1806" y="115"/>
                </a:lnTo>
                <a:lnTo>
                  <a:pt x="1812" y="91"/>
                </a:lnTo>
                <a:lnTo>
                  <a:pt x="1812" y="67"/>
                </a:lnTo>
                <a:lnTo>
                  <a:pt x="1812" y="43"/>
                </a:lnTo>
                <a:lnTo>
                  <a:pt x="1812" y="25"/>
                </a:lnTo>
                <a:lnTo>
                  <a:pt x="1812" y="13"/>
                </a:lnTo>
                <a:lnTo>
                  <a:pt x="1818" y="7"/>
                </a:lnTo>
                <a:lnTo>
                  <a:pt x="1818" y="0"/>
                </a:lnTo>
                <a:lnTo>
                  <a:pt x="1818" y="7"/>
                </a:lnTo>
                <a:lnTo>
                  <a:pt x="1824" y="13"/>
                </a:lnTo>
                <a:lnTo>
                  <a:pt x="1824" y="25"/>
                </a:lnTo>
                <a:lnTo>
                  <a:pt x="1824" y="43"/>
                </a:lnTo>
                <a:lnTo>
                  <a:pt x="1824" y="67"/>
                </a:lnTo>
                <a:lnTo>
                  <a:pt x="1824" y="91"/>
                </a:lnTo>
                <a:lnTo>
                  <a:pt x="1830" y="115"/>
                </a:lnTo>
                <a:lnTo>
                  <a:pt x="1830" y="145"/>
                </a:lnTo>
                <a:lnTo>
                  <a:pt x="1830" y="175"/>
                </a:lnTo>
                <a:lnTo>
                  <a:pt x="1830" y="211"/>
                </a:lnTo>
                <a:lnTo>
                  <a:pt x="1830" y="247"/>
                </a:lnTo>
                <a:lnTo>
                  <a:pt x="1836" y="283"/>
                </a:lnTo>
                <a:lnTo>
                  <a:pt x="1836" y="313"/>
                </a:lnTo>
                <a:lnTo>
                  <a:pt x="1836" y="349"/>
                </a:lnTo>
                <a:lnTo>
                  <a:pt x="1836" y="385"/>
                </a:lnTo>
                <a:lnTo>
                  <a:pt x="1842" y="415"/>
                </a:lnTo>
                <a:lnTo>
                  <a:pt x="1842" y="445"/>
                </a:lnTo>
                <a:lnTo>
                  <a:pt x="1842" y="469"/>
                </a:lnTo>
                <a:lnTo>
                  <a:pt x="1842" y="493"/>
                </a:lnTo>
                <a:lnTo>
                  <a:pt x="1842" y="517"/>
                </a:lnTo>
                <a:lnTo>
                  <a:pt x="1848" y="535"/>
                </a:lnTo>
                <a:lnTo>
                  <a:pt x="1848" y="547"/>
                </a:lnTo>
                <a:lnTo>
                  <a:pt x="1848" y="553"/>
                </a:lnTo>
                <a:lnTo>
                  <a:pt x="1854" y="559"/>
                </a:lnTo>
                <a:lnTo>
                  <a:pt x="1854" y="553"/>
                </a:lnTo>
                <a:lnTo>
                  <a:pt x="1854" y="547"/>
                </a:lnTo>
                <a:lnTo>
                  <a:pt x="1854" y="535"/>
                </a:lnTo>
                <a:lnTo>
                  <a:pt x="1854" y="517"/>
                </a:lnTo>
                <a:lnTo>
                  <a:pt x="1860" y="493"/>
                </a:lnTo>
                <a:lnTo>
                  <a:pt x="1860" y="469"/>
                </a:lnTo>
                <a:lnTo>
                  <a:pt x="1860" y="445"/>
                </a:lnTo>
                <a:lnTo>
                  <a:pt x="1860" y="415"/>
                </a:lnTo>
                <a:lnTo>
                  <a:pt x="1860" y="385"/>
                </a:lnTo>
                <a:lnTo>
                  <a:pt x="1866" y="349"/>
                </a:lnTo>
                <a:lnTo>
                  <a:pt x="1866" y="313"/>
                </a:lnTo>
                <a:lnTo>
                  <a:pt x="1866" y="283"/>
                </a:lnTo>
                <a:lnTo>
                  <a:pt x="1866" y="247"/>
                </a:lnTo>
                <a:lnTo>
                  <a:pt x="1872" y="211"/>
                </a:lnTo>
                <a:lnTo>
                  <a:pt x="1872" y="175"/>
                </a:lnTo>
                <a:lnTo>
                  <a:pt x="1872" y="145"/>
                </a:lnTo>
                <a:lnTo>
                  <a:pt x="1872" y="115"/>
                </a:lnTo>
                <a:lnTo>
                  <a:pt x="1872" y="91"/>
                </a:lnTo>
                <a:lnTo>
                  <a:pt x="1878" y="67"/>
                </a:lnTo>
                <a:lnTo>
                  <a:pt x="1878" y="43"/>
                </a:lnTo>
                <a:lnTo>
                  <a:pt x="1878" y="25"/>
                </a:lnTo>
                <a:lnTo>
                  <a:pt x="1878" y="13"/>
                </a:lnTo>
                <a:lnTo>
                  <a:pt x="1878" y="7"/>
                </a:lnTo>
                <a:lnTo>
                  <a:pt x="1884" y="0"/>
                </a:lnTo>
                <a:lnTo>
                  <a:pt x="1884" y="7"/>
                </a:lnTo>
                <a:lnTo>
                  <a:pt x="1884" y="13"/>
                </a:lnTo>
                <a:lnTo>
                  <a:pt x="1890" y="25"/>
                </a:lnTo>
                <a:lnTo>
                  <a:pt x="1890" y="43"/>
                </a:lnTo>
                <a:lnTo>
                  <a:pt x="1890" y="67"/>
                </a:lnTo>
                <a:lnTo>
                  <a:pt x="1890" y="91"/>
                </a:lnTo>
                <a:lnTo>
                  <a:pt x="1890" y="115"/>
                </a:lnTo>
                <a:lnTo>
                  <a:pt x="1896" y="145"/>
                </a:lnTo>
                <a:lnTo>
                  <a:pt x="1896" y="175"/>
                </a:lnTo>
                <a:lnTo>
                  <a:pt x="1896" y="211"/>
                </a:lnTo>
                <a:lnTo>
                  <a:pt x="1896" y="247"/>
                </a:lnTo>
                <a:lnTo>
                  <a:pt x="1902" y="277"/>
                </a:lnTo>
                <a:lnTo>
                  <a:pt x="1902" y="313"/>
                </a:lnTo>
                <a:lnTo>
                  <a:pt x="1902" y="349"/>
                </a:lnTo>
                <a:lnTo>
                  <a:pt x="1902" y="385"/>
                </a:lnTo>
                <a:lnTo>
                  <a:pt x="1902" y="415"/>
                </a:lnTo>
                <a:lnTo>
                  <a:pt x="1908" y="445"/>
                </a:lnTo>
                <a:lnTo>
                  <a:pt x="1908" y="469"/>
                </a:lnTo>
                <a:lnTo>
                  <a:pt x="1908" y="493"/>
                </a:lnTo>
                <a:lnTo>
                  <a:pt x="1908" y="517"/>
                </a:lnTo>
                <a:lnTo>
                  <a:pt x="1908" y="535"/>
                </a:lnTo>
                <a:lnTo>
                  <a:pt x="1914" y="547"/>
                </a:lnTo>
                <a:lnTo>
                  <a:pt x="1914" y="553"/>
                </a:lnTo>
                <a:lnTo>
                  <a:pt x="1914" y="559"/>
                </a:lnTo>
                <a:lnTo>
                  <a:pt x="1920" y="553"/>
                </a:lnTo>
                <a:lnTo>
                  <a:pt x="1920" y="547"/>
                </a:lnTo>
                <a:lnTo>
                  <a:pt x="1920" y="535"/>
                </a:lnTo>
                <a:lnTo>
                  <a:pt x="1920" y="517"/>
                </a:lnTo>
                <a:lnTo>
                  <a:pt x="1920" y="493"/>
                </a:lnTo>
                <a:lnTo>
                  <a:pt x="1926" y="469"/>
                </a:lnTo>
                <a:lnTo>
                  <a:pt x="1926" y="445"/>
                </a:lnTo>
                <a:lnTo>
                  <a:pt x="1926" y="415"/>
                </a:lnTo>
                <a:lnTo>
                  <a:pt x="1926" y="385"/>
                </a:lnTo>
                <a:lnTo>
                  <a:pt x="1932" y="349"/>
                </a:lnTo>
                <a:lnTo>
                  <a:pt x="1932" y="313"/>
                </a:lnTo>
                <a:lnTo>
                  <a:pt x="1932" y="277"/>
                </a:lnTo>
                <a:lnTo>
                  <a:pt x="1932" y="247"/>
                </a:lnTo>
                <a:lnTo>
                  <a:pt x="1932" y="211"/>
                </a:lnTo>
                <a:lnTo>
                  <a:pt x="1938" y="175"/>
                </a:lnTo>
                <a:lnTo>
                  <a:pt x="1938" y="145"/>
                </a:lnTo>
                <a:lnTo>
                  <a:pt x="1938" y="115"/>
                </a:lnTo>
                <a:lnTo>
                  <a:pt x="1938" y="91"/>
                </a:lnTo>
                <a:lnTo>
                  <a:pt x="1938" y="67"/>
                </a:lnTo>
                <a:lnTo>
                  <a:pt x="1944" y="43"/>
                </a:lnTo>
                <a:lnTo>
                  <a:pt x="1944" y="25"/>
                </a:lnTo>
                <a:lnTo>
                  <a:pt x="1944" y="13"/>
                </a:lnTo>
                <a:lnTo>
                  <a:pt x="1944" y="7"/>
                </a:lnTo>
                <a:lnTo>
                  <a:pt x="1950" y="0"/>
                </a:lnTo>
                <a:lnTo>
                  <a:pt x="1956" y="7"/>
                </a:lnTo>
                <a:lnTo>
                  <a:pt x="1956" y="13"/>
                </a:lnTo>
                <a:lnTo>
                  <a:pt x="1956" y="19"/>
                </a:lnTo>
                <a:lnTo>
                  <a:pt x="1956" y="25"/>
                </a:lnTo>
                <a:lnTo>
                  <a:pt x="1956" y="37"/>
                </a:lnTo>
                <a:lnTo>
                  <a:pt x="1962" y="43"/>
                </a:lnTo>
                <a:lnTo>
                  <a:pt x="1962" y="55"/>
                </a:lnTo>
                <a:lnTo>
                  <a:pt x="1962" y="67"/>
                </a:lnTo>
                <a:lnTo>
                  <a:pt x="1962" y="79"/>
                </a:lnTo>
                <a:lnTo>
                  <a:pt x="1968" y="91"/>
                </a:lnTo>
                <a:lnTo>
                  <a:pt x="1968" y="103"/>
                </a:lnTo>
                <a:lnTo>
                  <a:pt x="1968" y="115"/>
                </a:lnTo>
                <a:lnTo>
                  <a:pt x="1968" y="133"/>
                </a:lnTo>
                <a:lnTo>
                  <a:pt x="1968" y="145"/>
                </a:lnTo>
                <a:lnTo>
                  <a:pt x="1974" y="163"/>
                </a:lnTo>
                <a:lnTo>
                  <a:pt x="1974" y="175"/>
                </a:lnTo>
                <a:lnTo>
                  <a:pt x="1974" y="193"/>
                </a:lnTo>
                <a:lnTo>
                  <a:pt x="1974" y="211"/>
                </a:lnTo>
                <a:lnTo>
                  <a:pt x="1980" y="229"/>
                </a:lnTo>
                <a:lnTo>
                  <a:pt x="1980" y="247"/>
                </a:lnTo>
                <a:lnTo>
                  <a:pt x="1980" y="265"/>
                </a:lnTo>
                <a:lnTo>
                  <a:pt x="1980" y="277"/>
                </a:lnTo>
                <a:lnTo>
                  <a:pt x="1980" y="295"/>
                </a:lnTo>
                <a:lnTo>
                  <a:pt x="1986" y="313"/>
                </a:lnTo>
                <a:lnTo>
                  <a:pt x="1986" y="331"/>
                </a:lnTo>
                <a:lnTo>
                  <a:pt x="1986" y="349"/>
                </a:lnTo>
                <a:lnTo>
                  <a:pt x="1986" y="367"/>
                </a:lnTo>
                <a:lnTo>
                  <a:pt x="1986" y="385"/>
                </a:lnTo>
                <a:lnTo>
                  <a:pt x="1992" y="397"/>
                </a:lnTo>
                <a:lnTo>
                  <a:pt x="1992" y="415"/>
                </a:lnTo>
                <a:lnTo>
                  <a:pt x="1992" y="427"/>
                </a:lnTo>
                <a:lnTo>
                  <a:pt x="1992" y="445"/>
                </a:lnTo>
                <a:lnTo>
                  <a:pt x="1998" y="457"/>
                </a:lnTo>
                <a:lnTo>
                  <a:pt x="1998" y="469"/>
                </a:lnTo>
                <a:lnTo>
                  <a:pt x="1998" y="481"/>
                </a:lnTo>
                <a:lnTo>
                  <a:pt x="1998" y="493"/>
                </a:lnTo>
                <a:lnTo>
                  <a:pt x="1998" y="505"/>
                </a:lnTo>
                <a:lnTo>
                  <a:pt x="2004" y="517"/>
                </a:lnTo>
                <a:lnTo>
                  <a:pt x="2004" y="523"/>
                </a:lnTo>
                <a:lnTo>
                  <a:pt x="2004" y="535"/>
                </a:lnTo>
                <a:lnTo>
                  <a:pt x="2004" y="541"/>
                </a:lnTo>
                <a:lnTo>
                  <a:pt x="2004" y="547"/>
                </a:lnTo>
                <a:lnTo>
                  <a:pt x="2010" y="553"/>
                </a:lnTo>
                <a:lnTo>
                  <a:pt x="2016" y="559"/>
                </a:lnTo>
                <a:lnTo>
                  <a:pt x="2016" y="553"/>
                </a:lnTo>
                <a:lnTo>
                  <a:pt x="2022" y="547"/>
                </a:lnTo>
                <a:lnTo>
                  <a:pt x="2022" y="541"/>
                </a:lnTo>
                <a:lnTo>
                  <a:pt x="2022" y="535"/>
                </a:lnTo>
                <a:lnTo>
                  <a:pt x="2022" y="523"/>
                </a:lnTo>
                <a:lnTo>
                  <a:pt x="2028" y="517"/>
                </a:lnTo>
                <a:lnTo>
                  <a:pt x="2028" y="505"/>
                </a:lnTo>
                <a:lnTo>
                  <a:pt x="2028" y="493"/>
                </a:lnTo>
                <a:lnTo>
                  <a:pt x="2028" y="481"/>
                </a:lnTo>
                <a:lnTo>
                  <a:pt x="2028" y="469"/>
                </a:lnTo>
                <a:lnTo>
                  <a:pt x="2034" y="457"/>
                </a:lnTo>
                <a:lnTo>
                  <a:pt x="2034" y="445"/>
                </a:lnTo>
                <a:lnTo>
                  <a:pt x="2034" y="427"/>
                </a:lnTo>
                <a:lnTo>
                  <a:pt x="2034" y="415"/>
                </a:lnTo>
                <a:lnTo>
                  <a:pt x="2034" y="397"/>
                </a:lnTo>
                <a:lnTo>
                  <a:pt x="2040" y="385"/>
                </a:lnTo>
                <a:lnTo>
                  <a:pt x="2040" y="367"/>
                </a:lnTo>
                <a:lnTo>
                  <a:pt x="2040" y="349"/>
                </a:lnTo>
                <a:lnTo>
                  <a:pt x="2040" y="331"/>
                </a:lnTo>
                <a:lnTo>
                  <a:pt x="2046" y="313"/>
                </a:lnTo>
                <a:lnTo>
                  <a:pt x="2046" y="295"/>
                </a:lnTo>
                <a:lnTo>
                  <a:pt x="2046" y="283"/>
                </a:lnTo>
                <a:lnTo>
                  <a:pt x="2046" y="265"/>
                </a:lnTo>
                <a:lnTo>
                  <a:pt x="2046" y="247"/>
                </a:lnTo>
                <a:lnTo>
                  <a:pt x="2052" y="229"/>
                </a:lnTo>
                <a:lnTo>
                  <a:pt x="2052" y="211"/>
                </a:lnTo>
                <a:lnTo>
                  <a:pt x="2052" y="193"/>
                </a:lnTo>
                <a:lnTo>
                  <a:pt x="2052" y="175"/>
                </a:lnTo>
                <a:lnTo>
                  <a:pt x="2058" y="163"/>
                </a:lnTo>
                <a:lnTo>
                  <a:pt x="2058" y="145"/>
                </a:lnTo>
                <a:lnTo>
                  <a:pt x="2058" y="133"/>
                </a:lnTo>
                <a:lnTo>
                  <a:pt x="2058" y="115"/>
                </a:lnTo>
                <a:lnTo>
                  <a:pt x="2058" y="103"/>
                </a:lnTo>
                <a:lnTo>
                  <a:pt x="2064" y="91"/>
                </a:lnTo>
                <a:lnTo>
                  <a:pt x="2064" y="79"/>
                </a:lnTo>
                <a:lnTo>
                  <a:pt x="2064" y="67"/>
                </a:lnTo>
                <a:lnTo>
                  <a:pt x="2064" y="55"/>
                </a:lnTo>
                <a:lnTo>
                  <a:pt x="2064" y="43"/>
                </a:lnTo>
                <a:lnTo>
                  <a:pt x="2070" y="37"/>
                </a:lnTo>
                <a:lnTo>
                  <a:pt x="2070" y="25"/>
                </a:lnTo>
                <a:lnTo>
                  <a:pt x="2070" y="19"/>
                </a:lnTo>
                <a:lnTo>
                  <a:pt x="2070" y="13"/>
                </a:lnTo>
                <a:lnTo>
                  <a:pt x="2076" y="7"/>
                </a:lnTo>
                <a:lnTo>
                  <a:pt x="2082" y="0"/>
                </a:lnTo>
                <a:lnTo>
                  <a:pt x="2082" y="7"/>
                </a:lnTo>
                <a:lnTo>
                  <a:pt x="2082" y="13"/>
                </a:lnTo>
                <a:lnTo>
                  <a:pt x="2088" y="19"/>
                </a:lnTo>
                <a:lnTo>
                  <a:pt x="2088" y="25"/>
                </a:lnTo>
                <a:lnTo>
                  <a:pt x="2088" y="37"/>
                </a:lnTo>
                <a:lnTo>
                  <a:pt x="2088" y="43"/>
                </a:lnTo>
                <a:lnTo>
                  <a:pt x="2094" y="55"/>
                </a:lnTo>
                <a:lnTo>
                  <a:pt x="2094" y="67"/>
                </a:lnTo>
                <a:lnTo>
                  <a:pt x="2094" y="79"/>
                </a:lnTo>
                <a:lnTo>
                  <a:pt x="2094" y="91"/>
                </a:lnTo>
                <a:lnTo>
                  <a:pt x="2094" y="103"/>
                </a:lnTo>
                <a:lnTo>
                  <a:pt x="2100" y="115"/>
                </a:lnTo>
                <a:lnTo>
                  <a:pt x="2100" y="133"/>
                </a:lnTo>
                <a:lnTo>
                  <a:pt x="2100" y="145"/>
                </a:lnTo>
                <a:lnTo>
                  <a:pt x="2100" y="163"/>
                </a:lnTo>
                <a:lnTo>
                  <a:pt x="2106" y="175"/>
                </a:lnTo>
                <a:lnTo>
                  <a:pt x="2106" y="193"/>
                </a:lnTo>
                <a:lnTo>
                  <a:pt x="2106" y="211"/>
                </a:lnTo>
                <a:lnTo>
                  <a:pt x="2106" y="229"/>
                </a:lnTo>
                <a:lnTo>
                  <a:pt x="2106" y="247"/>
                </a:lnTo>
                <a:lnTo>
                  <a:pt x="2112" y="265"/>
                </a:lnTo>
                <a:lnTo>
                  <a:pt x="2112" y="283"/>
                </a:lnTo>
                <a:lnTo>
                  <a:pt x="2112" y="295"/>
                </a:lnTo>
                <a:lnTo>
                  <a:pt x="2112" y="313"/>
                </a:lnTo>
                <a:lnTo>
                  <a:pt x="2112" y="331"/>
                </a:lnTo>
                <a:lnTo>
                  <a:pt x="2118" y="349"/>
                </a:lnTo>
                <a:lnTo>
                  <a:pt x="2118" y="367"/>
                </a:lnTo>
                <a:lnTo>
                  <a:pt x="2118" y="385"/>
                </a:lnTo>
                <a:lnTo>
                  <a:pt x="2118" y="397"/>
                </a:lnTo>
                <a:lnTo>
                  <a:pt x="2124" y="415"/>
                </a:lnTo>
                <a:lnTo>
                  <a:pt x="2124" y="427"/>
                </a:lnTo>
                <a:lnTo>
                  <a:pt x="2124" y="445"/>
                </a:lnTo>
                <a:lnTo>
                  <a:pt x="2124" y="457"/>
                </a:lnTo>
                <a:lnTo>
                  <a:pt x="2124" y="469"/>
                </a:lnTo>
                <a:lnTo>
                  <a:pt x="2130" y="481"/>
                </a:lnTo>
                <a:lnTo>
                  <a:pt x="2130" y="493"/>
                </a:lnTo>
                <a:lnTo>
                  <a:pt x="2130" y="505"/>
                </a:lnTo>
                <a:lnTo>
                  <a:pt x="2130" y="517"/>
                </a:lnTo>
                <a:lnTo>
                  <a:pt x="2130" y="523"/>
                </a:lnTo>
                <a:lnTo>
                  <a:pt x="2136" y="535"/>
                </a:lnTo>
                <a:lnTo>
                  <a:pt x="2136" y="541"/>
                </a:lnTo>
                <a:lnTo>
                  <a:pt x="2136" y="547"/>
                </a:lnTo>
                <a:lnTo>
                  <a:pt x="2142" y="553"/>
                </a:lnTo>
                <a:lnTo>
                  <a:pt x="2148" y="559"/>
                </a:lnTo>
                <a:lnTo>
                  <a:pt x="2148" y="553"/>
                </a:lnTo>
                <a:lnTo>
                  <a:pt x="2148" y="547"/>
                </a:lnTo>
                <a:lnTo>
                  <a:pt x="2154" y="541"/>
                </a:lnTo>
                <a:lnTo>
                  <a:pt x="2154" y="535"/>
                </a:lnTo>
                <a:lnTo>
                  <a:pt x="2154" y="523"/>
                </a:lnTo>
                <a:lnTo>
                  <a:pt x="2154" y="517"/>
                </a:lnTo>
                <a:lnTo>
                  <a:pt x="2154" y="505"/>
                </a:lnTo>
                <a:lnTo>
                  <a:pt x="2160" y="493"/>
                </a:lnTo>
                <a:lnTo>
                  <a:pt x="2160" y="481"/>
                </a:lnTo>
                <a:lnTo>
                  <a:pt x="2160" y="469"/>
                </a:lnTo>
                <a:lnTo>
                  <a:pt x="2160" y="457"/>
                </a:lnTo>
                <a:lnTo>
                  <a:pt x="2160" y="445"/>
                </a:lnTo>
                <a:lnTo>
                  <a:pt x="2166" y="427"/>
                </a:lnTo>
                <a:lnTo>
                  <a:pt x="2166" y="415"/>
                </a:lnTo>
                <a:lnTo>
                  <a:pt x="2166" y="397"/>
                </a:lnTo>
                <a:lnTo>
                  <a:pt x="2166" y="385"/>
                </a:lnTo>
                <a:lnTo>
                  <a:pt x="2172" y="367"/>
                </a:lnTo>
                <a:lnTo>
                  <a:pt x="2172" y="349"/>
                </a:lnTo>
                <a:lnTo>
                  <a:pt x="2172" y="331"/>
                </a:lnTo>
                <a:lnTo>
                  <a:pt x="2172" y="313"/>
                </a:lnTo>
                <a:lnTo>
                  <a:pt x="2172" y="295"/>
                </a:lnTo>
                <a:lnTo>
                  <a:pt x="2178" y="283"/>
                </a:lnTo>
                <a:lnTo>
                  <a:pt x="2178" y="265"/>
                </a:lnTo>
                <a:lnTo>
                  <a:pt x="2178" y="247"/>
                </a:lnTo>
                <a:lnTo>
                  <a:pt x="2178" y="229"/>
                </a:lnTo>
                <a:lnTo>
                  <a:pt x="2184" y="211"/>
                </a:lnTo>
                <a:lnTo>
                  <a:pt x="2184" y="193"/>
                </a:lnTo>
                <a:lnTo>
                  <a:pt x="2184" y="175"/>
                </a:lnTo>
                <a:lnTo>
                  <a:pt x="2184" y="163"/>
                </a:lnTo>
                <a:lnTo>
                  <a:pt x="2184" y="145"/>
                </a:lnTo>
                <a:lnTo>
                  <a:pt x="2190" y="133"/>
                </a:lnTo>
                <a:lnTo>
                  <a:pt x="2190" y="115"/>
                </a:lnTo>
                <a:lnTo>
                  <a:pt x="2190" y="103"/>
                </a:lnTo>
                <a:lnTo>
                  <a:pt x="2190" y="91"/>
                </a:lnTo>
                <a:lnTo>
                  <a:pt x="2190" y="79"/>
                </a:lnTo>
                <a:lnTo>
                  <a:pt x="2196" y="67"/>
                </a:lnTo>
                <a:lnTo>
                  <a:pt x="2196" y="55"/>
                </a:lnTo>
                <a:lnTo>
                  <a:pt x="2196" y="43"/>
                </a:lnTo>
                <a:lnTo>
                  <a:pt x="2196" y="37"/>
                </a:lnTo>
                <a:lnTo>
                  <a:pt x="2202" y="25"/>
                </a:lnTo>
                <a:lnTo>
                  <a:pt x="2202" y="19"/>
                </a:lnTo>
                <a:lnTo>
                  <a:pt x="2202" y="13"/>
                </a:lnTo>
                <a:lnTo>
                  <a:pt x="2202" y="7"/>
                </a:lnTo>
                <a:lnTo>
                  <a:pt x="2208" y="0"/>
                </a:lnTo>
                <a:lnTo>
                  <a:pt x="2214" y="7"/>
                </a:lnTo>
                <a:lnTo>
                  <a:pt x="2214" y="13"/>
                </a:lnTo>
                <a:lnTo>
                  <a:pt x="2214" y="19"/>
                </a:lnTo>
                <a:lnTo>
                  <a:pt x="2220" y="25"/>
                </a:lnTo>
                <a:lnTo>
                  <a:pt x="2220" y="37"/>
                </a:lnTo>
                <a:lnTo>
                  <a:pt x="2220" y="43"/>
                </a:lnTo>
                <a:lnTo>
                  <a:pt x="2220" y="55"/>
                </a:lnTo>
                <a:lnTo>
                  <a:pt x="2220" y="67"/>
                </a:lnTo>
                <a:lnTo>
                  <a:pt x="2226" y="79"/>
                </a:lnTo>
                <a:lnTo>
                  <a:pt x="2226" y="91"/>
                </a:lnTo>
                <a:lnTo>
                  <a:pt x="2226" y="103"/>
                </a:lnTo>
                <a:lnTo>
                  <a:pt x="2226" y="115"/>
                </a:lnTo>
                <a:lnTo>
                  <a:pt x="2232" y="133"/>
                </a:lnTo>
                <a:lnTo>
                  <a:pt x="2232" y="145"/>
                </a:lnTo>
                <a:lnTo>
                  <a:pt x="2232" y="163"/>
                </a:lnTo>
                <a:lnTo>
                  <a:pt x="2232" y="175"/>
                </a:lnTo>
                <a:lnTo>
                  <a:pt x="2232" y="193"/>
                </a:lnTo>
                <a:lnTo>
                  <a:pt x="2238" y="211"/>
                </a:lnTo>
                <a:lnTo>
                  <a:pt x="2238" y="229"/>
                </a:lnTo>
                <a:lnTo>
                  <a:pt x="2238" y="247"/>
                </a:lnTo>
                <a:lnTo>
                  <a:pt x="2238" y="265"/>
                </a:lnTo>
                <a:lnTo>
                  <a:pt x="2238" y="283"/>
                </a:lnTo>
                <a:lnTo>
                  <a:pt x="2244" y="295"/>
                </a:lnTo>
                <a:lnTo>
                  <a:pt x="2244" y="313"/>
                </a:lnTo>
                <a:lnTo>
                  <a:pt x="2244" y="331"/>
                </a:lnTo>
                <a:lnTo>
                  <a:pt x="2244" y="349"/>
                </a:lnTo>
                <a:lnTo>
                  <a:pt x="2250" y="367"/>
                </a:lnTo>
                <a:lnTo>
                  <a:pt x="2250" y="385"/>
                </a:lnTo>
                <a:lnTo>
                  <a:pt x="2250" y="397"/>
                </a:lnTo>
                <a:lnTo>
                  <a:pt x="2250" y="415"/>
                </a:lnTo>
                <a:lnTo>
                  <a:pt x="2250" y="427"/>
                </a:lnTo>
                <a:lnTo>
                  <a:pt x="2256" y="445"/>
                </a:lnTo>
                <a:lnTo>
                  <a:pt x="2256" y="457"/>
                </a:lnTo>
                <a:lnTo>
                  <a:pt x="2256" y="469"/>
                </a:lnTo>
                <a:lnTo>
                  <a:pt x="2256" y="481"/>
                </a:lnTo>
                <a:lnTo>
                  <a:pt x="2256" y="493"/>
                </a:lnTo>
                <a:lnTo>
                  <a:pt x="2262" y="505"/>
                </a:lnTo>
                <a:lnTo>
                  <a:pt x="2262" y="517"/>
                </a:lnTo>
                <a:lnTo>
                  <a:pt x="2262" y="523"/>
                </a:lnTo>
                <a:lnTo>
                  <a:pt x="2262" y="535"/>
                </a:lnTo>
                <a:lnTo>
                  <a:pt x="2268" y="541"/>
                </a:lnTo>
                <a:lnTo>
                  <a:pt x="2268" y="547"/>
                </a:lnTo>
                <a:lnTo>
                  <a:pt x="2268" y="553"/>
                </a:lnTo>
                <a:lnTo>
                  <a:pt x="2274" y="559"/>
                </a:lnTo>
                <a:lnTo>
                  <a:pt x="2280" y="553"/>
                </a:lnTo>
                <a:lnTo>
                  <a:pt x="2280" y="547"/>
                </a:lnTo>
                <a:lnTo>
                  <a:pt x="2280" y="541"/>
                </a:lnTo>
                <a:lnTo>
                  <a:pt x="2280" y="535"/>
                </a:lnTo>
                <a:lnTo>
                  <a:pt x="2286" y="523"/>
                </a:lnTo>
                <a:lnTo>
                  <a:pt x="2286" y="517"/>
                </a:lnTo>
                <a:lnTo>
                  <a:pt x="2286" y="505"/>
                </a:lnTo>
                <a:lnTo>
                  <a:pt x="2286" y="493"/>
                </a:lnTo>
                <a:lnTo>
                  <a:pt x="2286" y="481"/>
                </a:lnTo>
                <a:lnTo>
                  <a:pt x="2292" y="469"/>
                </a:lnTo>
                <a:lnTo>
                  <a:pt x="2292" y="457"/>
                </a:lnTo>
                <a:lnTo>
                  <a:pt x="2292" y="445"/>
                </a:lnTo>
                <a:lnTo>
                  <a:pt x="2292" y="427"/>
                </a:lnTo>
                <a:lnTo>
                  <a:pt x="2298" y="415"/>
                </a:lnTo>
                <a:lnTo>
                  <a:pt x="2298" y="397"/>
                </a:lnTo>
                <a:lnTo>
                  <a:pt x="2298" y="385"/>
                </a:lnTo>
                <a:lnTo>
                  <a:pt x="2298" y="367"/>
                </a:lnTo>
                <a:lnTo>
                  <a:pt x="2298" y="349"/>
                </a:lnTo>
                <a:lnTo>
                  <a:pt x="2304" y="331"/>
                </a:lnTo>
                <a:lnTo>
                  <a:pt x="2304" y="313"/>
                </a:lnTo>
                <a:lnTo>
                  <a:pt x="2304" y="295"/>
                </a:lnTo>
                <a:lnTo>
                  <a:pt x="2304" y="283"/>
                </a:lnTo>
                <a:lnTo>
                  <a:pt x="2310" y="265"/>
                </a:lnTo>
                <a:lnTo>
                  <a:pt x="2310" y="247"/>
                </a:lnTo>
                <a:lnTo>
                  <a:pt x="2310" y="229"/>
                </a:lnTo>
                <a:lnTo>
                  <a:pt x="2310" y="211"/>
                </a:lnTo>
                <a:lnTo>
                  <a:pt x="2310" y="193"/>
                </a:lnTo>
                <a:lnTo>
                  <a:pt x="2316" y="175"/>
                </a:lnTo>
                <a:lnTo>
                  <a:pt x="2316" y="163"/>
                </a:lnTo>
                <a:lnTo>
                  <a:pt x="2316" y="145"/>
                </a:lnTo>
                <a:lnTo>
                  <a:pt x="2316" y="133"/>
                </a:lnTo>
                <a:lnTo>
                  <a:pt x="2316" y="115"/>
                </a:lnTo>
                <a:lnTo>
                  <a:pt x="2322" y="103"/>
                </a:lnTo>
                <a:lnTo>
                  <a:pt x="2322" y="91"/>
                </a:lnTo>
                <a:lnTo>
                  <a:pt x="2322" y="79"/>
                </a:lnTo>
                <a:lnTo>
                  <a:pt x="2322" y="67"/>
                </a:lnTo>
                <a:lnTo>
                  <a:pt x="2328" y="55"/>
                </a:lnTo>
                <a:lnTo>
                  <a:pt x="2328" y="43"/>
                </a:lnTo>
                <a:lnTo>
                  <a:pt x="2328" y="37"/>
                </a:lnTo>
                <a:lnTo>
                  <a:pt x="2328" y="25"/>
                </a:lnTo>
                <a:lnTo>
                  <a:pt x="2328" y="19"/>
                </a:lnTo>
                <a:lnTo>
                  <a:pt x="2334" y="13"/>
                </a:lnTo>
                <a:lnTo>
                  <a:pt x="2334" y="7"/>
                </a:lnTo>
                <a:lnTo>
                  <a:pt x="2340" y="0"/>
                </a:lnTo>
                <a:lnTo>
                  <a:pt x="2346" y="7"/>
                </a:lnTo>
                <a:lnTo>
                  <a:pt x="2346" y="13"/>
                </a:lnTo>
                <a:lnTo>
                  <a:pt x="2346" y="19"/>
                </a:lnTo>
                <a:lnTo>
                  <a:pt x="2346" y="25"/>
                </a:lnTo>
                <a:lnTo>
                  <a:pt x="2346" y="37"/>
                </a:lnTo>
                <a:lnTo>
                  <a:pt x="2352" y="43"/>
                </a:lnTo>
                <a:lnTo>
                  <a:pt x="2352" y="55"/>
                </a:lnTo>
                <a:lnTo>
                  <a:pt x="2352" y="67"/>
                </a:lnTo>
                <a:lnTo>
                  <a:pt x="2352" y="79"/>
                </a:lnTo>
                <a:lnTo>
                  <a:pt x="2358" y="91"/>
                </a:lnTo>
                <a:lnTo>
                  <a:pt x="2358" y="103"/>
                </a:lnTo>
                <a:lnTo>
                  <a:pt x="2358" y="115"/>
                </a:lnTo>
                <a:lnTo>
                  <a:pt x="2358" y="133"/>
                </a:lnTo>
                <a:lnTo>
                  <a:pt x="2358" y="145"/>
                </a:lnTo>
                <a:lnTo>
                  <a:pt x="2364" y="163"/>
                </a:lnTo>
                <a:lnTo>
                  <a:pt x="2364" y="175"/>
                </a:lnTo>
                <a:lnTo>
                  <a:pt x="2364" y="193"/>
                </a:lnTo>
                <a:lnTo>
                  <a:pt x="2364" y="211"/>
                </a:lnTo>
                <a:lnTo>
                  <a:pt x="2364" y="229"/>
                </a:lnTo>
                <a:lnTo>
                  <a:pt x="2370" y="247"/>
                </a:lnTo>
                <a:lnTo>
                  <a:pt x="2370" y="265"/>
                </a:lnTo>
                <a:lnTo>
                  <a:pt x="2370" y="277"/>
                </a:lnTo>
                <a:lnTo>
                  <a:pt x="2370" y="295"/>
                </a:lnTo>
                <a:lnTo>
                  <a:pt x="2376" y="313"/>
                </a:lnTo>
                <a:lnTo>
                  <a:pt x="2376" y="331"/>
                </a:lnTo>
                <a:lnTo>
                  <a:pt x="2376" y="349"/>
                </a:lnTo>
                <a:lnTo>
                  <a:pt x="2376" y="367"/>
                </a:lnTo>
                <a:lnTo>
                  <a:pt x="2376" y="385"/>
                </a:lnTo>
                <a:lnTo>
                  <a:pt x="2382" y="397"/>
                </a:lnTo>
                <a:lnTo>
                  <a:pt x="2382" y="415"/>
                </a:lnTo>
                <a:lnTo>
                  <a:pt x="2382" y="427"/>
                </a:lnTo>
                <a:lnTo>
                  <a:pt x="2382" y="445"/>
                </a:lnTo>
                <a:lnTo>
                  <a:pt x="2382" y="457"/>
                </a:lnTo>
                <a:lnTo>
                  <a:pt x="2388" y="469"/>
                </a:lnTo>
                <a:lnTo>
                  <a:pt x="2388" y="481"/>
                </a:lnTo>
                <a:lnTo>
                  <a:pt x="2388" y="493"/>
                </a:lnTo>
                <a:lnTo>
                  <a:pt x="2388" y="505"/>
                </a:lnTo>
                <a:lnTo>
                  <a:pt x="2394" y="517"/>
                </a:lnTo>
                <a:lnTo>
                  <a:pt x="2394" y="523"/>
                </a:lnTo>
                <a:lnTo>
                  <a:pt x="2394" y="535"/>
                </a:lnTo>
                <a:lnTo>
                  <a:pt x="2394" y="541"/>
                </a:lnTo>
                <a:lnTo>
                  <a:pt x="2394" y="547"/>
                </a:lnTo>
                <a:lnTo>
                  <a:pt x="2400" y="553"/>
                </a:lnTo>
                <a:lnTo>
                  <a:pt x="2406" y="559"/>
                </a:lnTo>
                <a:lnTo>
                  <a:pt x="2406" y="553"/>
                </a:lnTo>
                <a:lnTo>
                  <a:pt x="2412" y="547"/>
                </a:lnTo>
                <a:lnTo>
                  <a:pt x="2412" y="541"/>
                </a:lnTo>
                <a:lnTo>
                  <a:pt x="2412" y="535"/>
                </a:lnTo>
                <a:lnTo>
                  <a:pt x="2412" y="523"/>
                </a:lnTo>
                <a:lnTo>
                  <a:pt x="2412" y="517"/>
                </a:lnTo>
                <a:lnTo>
                  <a:pt x="2418" y="505"/>
                </a:lnTo>
                <a:lnTo>
                  <a:pt x="2418" y="493"/>
                </a:lnTo>
                <a:lnTo>
                  <a:pt x="2418" y="481"/>
                </a:lnTo>
                <a:lnTo>
                  <a:pt x="2418" y="469"/>
                </a:lnTo>
                <a:lnTo>
                  <a:pt x="2424" y="457"/>
                </a:lnTo>
                <a:lnTo>
                  <a:pt x="2424" y="445"/>
                </a:lnTo>
                <a:lnTo>
                  <a:pt x="2424" y="427"/>
                </a:lnTo>
                <a:lnTo>
                  <a:pt x="2424" y="415"/>
                </a:lnTo>
                <a:lnTo>
                  <a:pt x="2424" y="397"/>
                </a:lnTo>
                <a:lnTo>
                  <a:pt x="2430" y="385"/>
                </a:lnTo>
                <a:lnTo>
                  <a:pt x="2430" y="367"/>
                </a:lnTo>
                <a:lnTo>
                  <a:pt x="2430" y="349"/>
                </a:lnTo>
                <a:lnTo>
                  <a:pt x="2430" y="331"/>
                </a:lnTo>
                <a:lnTo>
                  <a:pt x="2436" y="313"/>
                </a:lnTo>
                <a:lnTo>
                  <a:pt x="2436" y="295"/>
                </a:lnTo>
                <a:lnTo>
                  <a:pt x="2436" y="283"/>
                </a:lnTo>
                <a:lnTo>
                  <a:pt x="2436" y="265"/>
                </a:lnTo>
                <a:lnTo>
                  <a:pt x="2436" y="247"/>
                </a:lnTo>
                <a:lnTo>
                  <a:pt x="2442" y="229"/>
                </a:lnTo>
                <a:lnTo>
                  <a:pt x="2442" y="211"/>
                </a:lnTo>
                <a:lnTo>
                  <a:pt x="2442" y="193"/>
                </a:lnTo>
                <a:lnTo>
                  <a:pt x="2442" y="175"/>
                </a:lnTo>
                <a:lnTo>
                  <a:pt x="2442" y="163"/>
                </a:lnTo>
                <a:lnTo>
                  <a:pt x="2448" y="145"/>
                </a:lnTo>
                <a:lnTo>
                  <a:pt x="2448" y="133"/>
                </a:lnTo>
                <a:lnTo>
                  <a:pt x="2448" y="115"/>
                </a:lnTo>
                <a:lnTo>
                  <a:pt x="2448" y="103"/>
                </a:lnTo>
                <a:lnTo>
                  <a:pt x="2454" y="91"/>
                </a:lnTo>
                <a:lnTo>
                  <a:pt x="2454" y="79"/>
                </a:lnTo>
                <a:lnTo>
                  <a:pt x="2454" y="67"/>
                </a:lnTo>
                <a:lnTo>
                  <a:pt x="2454" y="55"/>
                </a:lnTo>
                <a:lnTo>
                  <a:pt x="2454" y="43"/>
                </a:lnTo>
                <a:lnTo>
                  <a:pt x="2460" y="37"/>
                </a:lnTo>
                <a:lnTo>
                  <a:pt x="2460" y="25"/>
                </a:lnTo>
                <a:lnTo>
                  <a:pt x="2460" y="19"/>
                </a:lnTo>
                <a:lnTo>
                  <a:pt x="2460" y="13"/>
                </a:lnTo>
                <a:lnTo>
                  <a:pt x="2466" y="7"/>
                </a:lnTo>
                <a:lnTo>
                  <a:pt x="2472" y="0"/>
                </a:lnTo>
                <a:lnTo>
                  <a:pt x="2472" y="7"/>
                </a:lnTo>
                <a:lnTo>
                  <a:pt x="2472" y="13"/>
                </a:lnTo>
                <a:lnTo>
                  <a:pt x="2478" y="19"/>
                </a:lnTo>
                <a:lnTo>
                  <a:pt x="2478" y="25"/>
                </a:lnTo>
                <a:lnTo>
                  <a:pt x="2478" y="37"/>
                </a:lnTo>
                <a:lnTo>
                  <a:pt x="2478" y="43"/>
                </a:lnTo>
                <a:lnTo>
                  <a:pt x="2484" y="55"/>
                </a:lnTo>
                <a:lnTo>
                  <a:pt x="2484" y="67"/>
                </a:lnTo>
                <a:lnTo>
                  <a:pt x="2484" y="79"/>
                </a:lnTo>
                <a:lnTo>
                  <a:pt x="2484" y="91"/>
                </a:lnTo>
                <a:lnTo>
                  <a:pt x="2484" y="103"/>
                </a:lnTo>
                <a:lnTo>
                  <a:pt x="2490" y="115"/>
                </a:lnTo>
                <a:lnTo>
                  <a:pt x="2490" y="133"/>
                </a:lnTo>
                <a:lnTo>
                  <a:pt x="2490" y="145"/>
                </a:lnTo>
                <a:lnTo>
                  <a:pt x="2490" y="163"/>
                </a:lnTo>
                <a:lnTo>
                  <a:pt x="2490" y="175"/>
                </a:lnTo>
                <a:lnTo>
                  <a:pt x="2496" y="193"/>
                </a:lnTo>
                <a:lnTo>
                  <a:pt x="2496" y="211"/>
                </a:lnTo>
                <a:lnTo>
                  <a:pt x="2496" y="229"/>
                </a:lnTo>
                <a:lnTo>
                  <a:pt x="2496" y="247"/>
                </a:lnTo>
                <a:lnTo>
                  <a:pt x="2502" y="265"/>
                </a:lnTo>
                <a:lnTo>
                  <a:pt x="2502" y="277"/>
                </a:lnTo>
                <a:lnTo>
                  <a:pt x="2502" y="295"/>
                </a:lnTo>
                <a:lnTo>
                  <a:pt x="2502" y="313"/>
                </a:lnTo>
                <a:lnTo>
                  <a:pt x="2502" y="331"/>
                </a:lnTo>
                <a:lnTo>
                  <a:pt x="2508" y="349"/>
                </a:lnTo>
                <a:lnTo>
                  <a:pt x="2508" y="367"/>
                </a:lnTo>
                <a:lnTo>
                  <a:pt x="2508" y="385"/>
                </a:lnTo>
                <a:lnTo>
                  <a:pt x="2508" y="397"/>
                </a:lnTo>
                <a:lnTo>
                  <a:pt x="2508" y="415"/>
                </a:lnTo>
                <a:lnTo>
                  <a:pt x="2514" y="427"/>
                </a:lnTo>
                <a:lnTo>
                  <a:pt x="2514" y="445"/>
                </a:lnTo>
                <a:lnTo>
                  <a:pt x="2514" y="457"/>
                </a:lnTo>
                <a:lnTo>
                  <a:pt x="2514" y="469"/>
                </a:lnTo>
                <a:lnTo>
                  <a:pt x="2520" y="481"/>
                </a:lnTo>
                <a:lnTo>
                  <a:pt x="2520" y="493"/>
                </a:lnTo>
                <a:lnTo>
                  <a:pt x="2520" y="505"/>
                </a:lnTo>
                <a:lnTo>
                  <a:pt x="2520" y="517"/>
                </a:lnTo>
                <a:lnTo>
                  <a:pt x="2520" y="523"/>
                </a:lnTo>
                <a:lnTo>
                  <a:pt x="2526" y="535"/>
                </a:lnTo>
                <a:lnTo>
                  <a:pt x="2526" y="541"/>
                </a:lnTo>
                <a:lnTo>
                  <a:pt x="2526" y="547"/>
                </a:lnTo>
                <a:lnTo>
                  <a:pt x="2532" y="553"/>
                </a:lnTo>
                <a:lnTo>
                  <a:pt x="2538" y="559"/>
                </a:lnTo>
                <a:lnTo>
                  <a:pt x="2538" y="553"/>
                </a:lnTo>
                <a:lnTo>
                  <a:pt x="2538" y="547"/>
                </a:lnTo>
                <a:lnTo>
                  <a:pt x="2538" y="541"/>
                </a:lnTo>
                <a:lnTo>
                  <a:pt x="2544" y="535"/>
                </a:lnTo>
                <a:lnTo>
                  <a:pt x="2544" y="523"/>
                </a:lnTo>
                <a:lnTo>
                  <a:pt x="2544" y="517"/>
                </a:lnTo>
                <a:lnTo>
                  <a:pt x="2544" y="505"/>
                </a:lnTo>
                <a:lnTo>
                  <a:pt x="2550" y="493"/>
                </a:lnTo>
                <a:lnTo>
                  <a:pt x="2550" y="481"/>
                </a:lnTo>
                <a:lnTo>
                  <a:pt x="2550" y="469"/>
                </a:lnTo>
                <a:lnTo>
                  <a:pt x="2550" y="457"/>
                </a:lnTo>
                <a:lnTo>
                  <a:pt x="2550" y="445"/>
                </a:lnTo>
                <a:lnTo>
                  <a:pt x="2556" y="427"/>
                </a:lnTo>
                <a:lnTo>
                  <a:pt x="2556" y="415"/>
                </a:lnTo>
                <a:lnTo>
                  <a:pt x="2556" y="397"/>
                </a:lnTo>
                <a:lnTo>
                  <a:pt x="2556" y="385"/>
                </a:lnTo>
                <a:lnTo>
                  <a:pt x="2562" y="367"/>
                </a:lnTo>
                <a:lnTo>
                  <a:pt x="2562" y="349"/>
                </a:lnTo>
                <a:lnTo>
                  <a:pt x="2562" y="331"/>
                </a:lnTo>
                <a:lnTo>
                  <a:pt x="2562" y="313"/>
                </a:lnTo>
                <a:lnTo>
                  <a:pt x="2562" y="295"/>
                </a:lnTo>
                <a:lnTo>
                  <a:pt x="2568" y="283"/>
                </a:lnTo>
                <a:lnTo>
                  <a:pt x="2568" y="265"/>
                </a:lnTo>
                <a:lnTo>
                  <a:pt x="2568" y="247"/>
                </a:lnTo>
                <a:lnTo>
                  <a:pt x="2568" y="229"/>
                </a:lnTo>
                <a:lnTo>
                  <a:pt x="2568" y="211"/>
                </a:lnTo>
                <a:lnTo>
                  <a:pt x="2574" y="193"/>
                </a:lnTo>
                <a:lnTo>
                  <a:pt x="2574" y="175"/>
                </a:lnTo>
                <a:lnTo>
                  <a:pt x="2574" y="163"/>
                </a:lnTo>
                <a:lnTo>
                  <a:pt x="2574" y="145"/>
                </a:lnTo>
                <a:lnTo>
                  <a:pt x="2580" y="133"/>
                </a:lnTo>
                <a:lnTo>
                  <a:pt x="2580" y="115"/>
                </a:lnTo>
                <a:lnTo>
                  <a:pt x="2580" y="103"/>
                </a:lnTo>
                <a:lnTo>
                  <a:pt x="2580" y="91"/>
                </a:lnTo>
                <a:lnTo>
                  <a:pt x="2580" y="79"/>
                </a:lnTo>
                <a:lnTo>
                  <a:pt x="2586" y="67"/>
                </a:lnTo>
                <a:lnTo>
                  <a:pt x="2586" y="55"/>
                </a:lnTo>
                <a:lnTo>
                  <a:pt x="2586" y="43"/>
                </a:lnTo>
                <a:lnTo>
                  <a:pt x="2586" y="37"/>
                </a:lnTo>
                <a:lnTo>
                  <a:pt x="2586" y="25"/>
                </a:lnTo>
                <a:lnTo>
                  <a:pt x="2592" y="19"/>
                </a:lnTo>
                <a:lnTo>
                  <a:pt x="2592" y="13"/>
                </a:lnTo>
                <a:lnTo>
                  <a:pt x="2592" y="7"/>
                </a:lnTo>
                <a:lnTo>
                  <a:pt x="2598" y="0"/>
                </a:lnTo>
              </a:path>
            </a:pathLst>
          </a:custGeom>
          <a:noFill/>
          <a:ln w="19050" cmpd="sng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utoShape 10"/>
          <p:cNvSpPr>
            <a:spLocks noChangeArrowheads="1"/>
          </p:cNvSpPr>
          <p:nvPr/>
        </p:nvSpPr>
        <p:spPr bwMode="auto">
          <a:xfrm>
            <a:off x="5068888" y="3179763"/>
            <a:ext cx="200025" cy="442912"/>
          </a:xfrm>
          <a:prstGeom prst="downArrow">
            <a:avLst>
              <a:gd name="adj1" fmla="val 50000"/>
              <a:gd name="adj2" fmla="val 72993"/>
            </a:avLst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83077" tIns="43200" rIns="83077" bIns="4320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pt-BR" altLang="pt-BR" sz="1846"/>
          </a:p>
        </p:txBody>
      </p:sp>
      <p:sp>
        <p:nvSpPr>
          <p:cNvPr id="9225" name="Freeform 5"/>
          <p:cNvSpPr>
            <a:spLocks/>
          </p:cNvSpPr>
          <p:nvPr/>
        </p:nvSpPr>
        <p:spPr bwMode="auto">
          <a:xfrm>
            <a:off x="4217988" y="989013"/>
            <a:ext cx="1701800" cy="363537"/>
          </a:xfrm>
          <a:custGeom>
            <a:avLst/>
            <a:gdLst>
              <a:gd name="T0" fmla="*/ 0 w 1392"/>
              <a:gd name="T1" fmla="*/ 2147483646 h 192"/>
              <a:gd name="T2" fmla="*/ 0 w 1392"/>
              <a:gd name="T3" fmla="*/ 0 h 192"/>
              <a:gd name="T4" fmla="*/ 2147483646 w 1392"/>
              <a:gd name="T5" fmla="*/ 0 h 192"/>
              <a:gd name="T6" fmla="*/ 2147483646 w 1392"/>
              <a:gd name="T7" fmla="*/ 2147483646 h 192"/>
              <a:gd name="T8" fmla="*/ 2147483646 w 1392"/>
              <a:gd name="T9" fmla="*/ 2147483646 h 192"/>
              <a:gd name="T10" fmla="*/ 2147483646 w 1392"/>
              <a:gd name="T11" fmla="*/ 0 h 192"/>
              <a:gd name="T12" fmla="*/ 2147483646 w 1392"/>
              <a:gd name="T13" fmla="*/ 0 h 192"/>
              <a:gd name="T14" fmla="*/ 2147483646 w 1392"/>
              <a:gd name="T15" fmla="*/ 2147483646 h 192"/>
              <a:gd name="T16" fmla="*/ 2147483646 w 1392"/>
              <a:gd name="T17" fmla="*/ 2147483646 h 192"/>
              <a:gd name="T18" fmla="*/ 2147483646 w 1392"/>
              <a:gd name="T19" fmla="*/ 0 h 192"/>
              <a:gd name="T20" fmla="*/ 2147483646 w 1392"/>
              <a:gd name="T21" fmla="*/ 0 h 192"/>
              <a:gd name="T22" fmla="*/ 2147483646 w 1392"/>
              <a:gd name="T23" fmla="*/ 2147483646 h 192"/>
              <a:gd name="T24" fmla="*/ 2147483646 w 1392"/>
              <a:gd name="T25" fmla="*/ 2147483646 h 192"/>
              <a:gd name="T26" fmla="*/ 2147483646 w 1392"/>
              <a:gd name="T27" fmla="*/ 0 h 192"/>
              <a:gd name="T28" fmla="*/ 2147483646 w 1392"/>
              <a:gd name="T29" fmla="*/ 0 h 192"/>
              <a:gd name="T30" fmla="*/ 2147483646 w 1392"/>
              <a:gd name="T31" fmla="*/ 2147483646 h 192"/>
              <a:gd name="T32" fmla="*/ 2147483646 w 1392"/>
              <a:gd name="T33" fmla="*/ 2147483646 h 192"/>
              <a:gd name="T34" fmla="*/ 2147483646 w 1392"/>
              <a:gd name="T35" fmla="*/ 0 h 192"/>
              <a:gd name="T36" fmla="*/ 2147483646 w 1392"/>
              <a:gd name="T37" fmla="*/ 0 h 192"/>
              <a:gd name="T38" fmla="*/ 2147483646 w 1392"/>
              <a:gd name="T39" fmla="*/ 2147483646 h 192"/>
              <a:gd name="T40" fmla="*/ 2147483646 w 1392"/>
              <a:gd name="T41" fmla="*/ 2147483646 h 1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92"/>
              <a:gd name="T64" fmla="*/ 0 h 192"/>
              <a:gd name="T65" fmla="*/ 1392 w 1392"/>
              <a:gd name="T66" fmla="*/ 192 h 1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92" h="192">
                <a:moveTo>
                  <a:pt x="0" y="192"/>
                </a:moveTo>
                <a:lnTo>
                  <a:pt x="0" y="0"/>
                </a:lnTo>
                <a:lnTo>
                  <a:pt x="96" y="0"/>
                </a:lnTo>
                <a:lnTo>
                  <a:pt x="96" y="192"/>
                </a:lnTo>
                <a:lnTo>
                  <a:pt x="240" y="192"/>
                </a:lnTo>
                <a:lnTo>
                  <a:pt x="240" y="0"/>
                </a:lnTo>
                <a:lnTo>
                  <a:pt x="336" y="0"/>
                </a:lnTo>
                <a:lnTo>
                  <a:pt x="336" y="192"/>
                </a:lnTo>
                <a:lnTo>
                  <a:pt x="432" y="192"/>
                </a:lnTo>
                <a:lnTo>
                  <a:pt x="432" y="0"/>
                </a:lnTo>
                <a:lnTo>
                  <a:pt x="528" y="0"/>
                </a:lnTo>
                <a:lnTo>
                  <a:pt x="528" y="192"/>
                </a:lnTo>
                <a:lnTo>
                  <a:pt x="912" y="192"/>
                </a:lnTo>
                <a:lnTo>
                  <a:pt x="912" y="0"/>
                </a:lnTo>
                <a:lnTo>
                  <a:pt x="1008" y="0"/>
                </a:lnTo>
                <a:lnTo>
                  <a:pt x="1008" y="192"/>
                </a:lnTo>
                <a:lnTo>
                  <a:pt x="1152" y="192"/>
                </a:lnTo>
                <a:lnTo>
                  <a:pt x="1152" y="0"/>
                </a:lnTo>
                <a:lnTo>
                  <a:pt x="1248" y="0"/>
                </a:lnTo>
                <a:lnTo>
                  <a:pt x="1248" y="192"/>
                </a:lnTo>
                <a:lnTo>
                  <a:pt x="1392" y="192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3077" tIns="43200" rIns="83077" bIns="43200" anchor="ctr">
            <a:spAutoFit/>
          </a:bodyPr>
          <a:lstStyle/>
          <a:p>
            <a:endParaRPr lang="en-US"/>
          </a:p>
        </p:txBody>
      </p:sp>
      <p:sp>
        <p:nvSpPr>
          <p:cNvPr id="9226" name="Retângulo 17"/>
          <p:cNvSpPr>
            <a:spLocks noChangeArrowheads="1"/>
          </p:cNvSpPr>
          <p:nvPr/>
        </p:nvSpPr>
        <p:spPr bwMode="auto">
          <a:xfrm>
            <a:off x="2752725" y="5610225"/>
            <a:ext cx="844550" cy="8429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t-BR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800"/>
              <a:t>  </a:t>
            </a:r>
            <a:r>
              <a:rPr lang="pt-BR" altLang="en-US" sz="1800" b="1"/>
              <a:t>ADC</a:t>
            </a:r>
            <a:endParaRPr lang="en-US" altLang="en-US" sz="1800" b="1"/>
          </a:p>
        </p:txBody>
      </p:sp>
      <p:sp>
        <p:nvSpPr>
          <p:cNvPr id="9227" name="Retângulo 18"/>
          <p:cNvSpPr>
            <a:spLocks noChangeArrowheads="1"/>
          </p:cNvSpPr>
          <p:nvPr/>
        </p:nvSpPr>
        <p:spPr bwMode="auto">
          <a:xfrm>
            <a:off x="4181475" y="5616575"/>
            <a:ext cx="842963" cy="8445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200" b="1"/>
              <a:t>Digital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200" b="1"/>
              <a:t>Signal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200" b="1"/>
              <a:t>Processing</a:t>
            </a:r>
            <a:endParaRPr lang="en-US" altLang="en-US" sz="1200" b="1"/>
          </a:p>
        </p:txBody>
      </p:sp>
      <p:sp>
        <p:nvSpPr>
          <p:cNvPr id="9228" name="Retângulo 19"/>
          <p:cNvSpPr>
            <a:spLocks noChangeArrowheads="1"/>
          </p:cNvSpPr>
          <p:nvPr/>
        </p:nvSpPr>
        <p:spPr bwMode="auto">
          <a:xfrm>
            <a:off x="5599113" y="5610225"/>
            <a:ext cx="844550" cy="8429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grpSp>
        <p:nvGrpSpPr>
          <p:cNvPr id="9229" name="Grupo 21"/>
          <p:cNvGrpSpPr>
            <a:grpSpLocks/>
          </p:cNvGrpSpPr>
          <p:nvPr/>
        </p:nvGrpSpPr>
        <p:grpSpPr bwMode="auto">
          <a:xfrm>
            <a:off x="138113" y="5006975"/>
            <a:ext cx="2043112" cy="1454150"/>
            <a:chOff x="148933" y="5138896"/>
            <a:chExt cx="2212811" cy="1574585"/>
          </a:xfrm>
        </p:grpSpPr>
        <p:sp>
          <p:nvSpPr>
            <p:cNvPr id="9241" name="Retângulo 5"/>
            <p:cNvSpPr>
              <a:spLocks noChangeArrowheads="1"/>
            </p:cNvSpPr>
            <p:nvPr/>
          </p:nvSpPr>
          <p:spPr bwMode="auto">
            <a:xfrm>
              <a:off x="1173442" y="5772915"/>
              <a:ext cx="1188302" cy="940566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/>
                <a:t>Processamento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/>
                <a:t>Da Portadora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200"/>
                <a:t>Analógica</a:t>
              </a:r>
              <a:endParaRPr lang="en-US" altLang="en-US" sz="1200"/>
            </a:p>
          </p:txBody>
        </p:sp>
        <p:cxnSp>
          <p:nvCxnSpPr>
            <p:cNvPr id="9242" name="Conector reto 7"/>
            <p:cNvCxnSpPr>
              <a:cxnSpLocks noChangeShapeType="1"/>
            </p:cNvCxnSpPr>
            <p:nvPr/>
          </p:nvCxnSpPr>
          <p:spPr bwMode="auto">
            <a:xfrm flipH="1" flipV="1">
              <a:off x="776536" y="5608984"/>
              <a:ext cx="360040" cy="432048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43" name="CaixaDeTexto 16"/>
            <p:cNvSpPr txBox="1">
              <a:spLocks noChangeArrowheads="1"/>
            </p:cNvSpPr>
            <p:nvPr/>
          </p:nvSpPr>
          <p:spPr bwMode="auto">
            <a:xfrm>
              <a:off x="148933" y="5138896"/>
              <a:ext cx="991864" cy="4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>
                  <a:solidFill>
                    <a:srgbClr val="FF0000"/>
                  </a:solidFill>
                </a:rPr>
                <a:t>Antena</a:t>
              </a:r>
              <a:endParaRPr lang="en-US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9230" name="Retângulo 26"/>
          <p:cNvSpPr>
            <a:spLocks noChangeArrowheads="1"/>
          </p:cNvSpPr>
          <p:nvPr/>
        </p:nvSpPr>
        <p:spPr bwMode="auto">
          <a:xfrm>
            <a:off x="7056438" y="5637213"/>
            <a:ext cx="1096962" cy="868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200"/>
              <a:t>Processamento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200"/>
              <a:t>Da Portadora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en-US" sz="1200"/>
              <a:t>Analógica</a:t>
            </a:r>
            <a:endParaRPr lang="en-US" altLang="en-US" sz="1200"/>
          </a:p>
        </p:txBody>
      </p:sp>
      <p:cxnSp>
        <p:nvCxnSpPr>
          <p:cNvPr id="9231" name="Conector reto 27"/>
          <p:cNvCxnSpPr>
            <a:cxnSpLocks noChangeShapeType="1"/>
          </p:cNvCxnSpPr>
          <p:nvPr/>
        </p:nvCxnSpPr>
        <p:spPr bwMode="auto">
          <a:xfrm rot="5400000" flipH="1" flipV="1">
            <a:off x="8194675" y="5389563"/>
            <a:ext cx="333375" cy="40005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2" name="CaixaDeTexto 28"/>
          <p:cNvSpPr txBox="1">
            <a:spLocks noChangeArrowheads="1"/>
          </p:cNvSpPr>
          <p:nvPr/>
        </p:nvSpPr>
        <p:spPr bwMode="auto">
          <a:xfrm>
            <a:off x="8180388" y="5033963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solidFill>
                  <a:srgbClr val="FF0000"/>
                </a:solidFill>
              </a:rPr>
              <a:t>Antena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2305" name="CaixaDeTexto 22"/>
          <p:cNvSpPr txBox="1">
            <a:spLocks noChangeArrowheads="1"/>
          </p:cNvSpPr>
          <p:nvPr/>
        </p:nvSpPr>
        <p:spPr bwMode="auto">
          <a:xfrm>
            <a:off x="6234113" y="969963"/>
            <a:ext cx="26828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en-US" sz="2215"/>
              <a:t>Bits no Transmissor</a:t>
            </a:r>
            <a:endParaRPr lang="en-US" altLang="en-US" sz="2215"/>
          </a:p>
        </p:txBody>
      </p:sp>
      <p:sp>
        <p:nvSpPr>
          <p:cNvPr id="12306" name="CaixaDeTexto 30"/>
          <p:cNvSpPr txBox="1">
            <a:spLocks noChangeArrowheads="1"/>
          </p:cNvSpPr>
          <p:nvPr/>
        </p:nvSpPr>
        <p:spPr bwMode="auto">
          <a:xfrm>
            <a:off x="6299200" y="4000500"/>
            <a:ext cx="22875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en-US" sz="2215"/>
              <a:t>Bits no Receptor</a:t>
            </a:r>
            <a:endParaRPr lang="en-US" altLang="en-US" sz="2215"/>
          </a:p>
        </p:txBody>
      </p:sp>
      <p:sp>
        <p:nvSpPr>
          <p:cNvPr id="12307" name="CaixaDeTexto 31"/>
          <p:cNvSpPr txBox="1">
            <a:spLocks noChangeArrowheads="1"/>
          </p:cNvSpPr>
          <p:nvPr/>
        </p:nvSpPr>
        <p:spPr bwMode="auto">
          <a:xfrm>
            <a:off x="6367463" y="2470150"/>
            <a:ext cx="27479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en-US" sz="2215"/>
              <a:t>Portadora Analógica</a:t>
            </a:r>
            <a:endParaRPr lang="en-US" altLang="en-US" sz="2215"/>
          </a:p>
        </p:txBody>
      </p:sp>
      <p:cxnSp>
        <p:nvCxnSpPr>
          <p:cNvPr id="9236" name="Conector de seta reta 24"/>
          <p:cNvCxnSpPr>
            <a:cxnSpLocks noChangeShapeType="1"/>
            <a:stCxn id="9241" idx="3"/>
            <a:endCxn id="9226" idx="1"/>
          </p:cNvCxnSpPr>
          <p:nvPr/>
        </p:nvCxnSpPr>
        <p:spPr bwMode="auto">
          <a:xfrm>
            <a:off x="2181225" y="6027738"/>
            <a:ext cx="571500" cy="317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Conector de seta reta 34"/>
          <p:cNvCxnSpPr>
            <a:cxnSpLocks noChangeShapeType="1"/>
          </p:cNvCxnSpPr>
          <p:nvPr/>
        </p:nvCxnSpPr>
        <p:spPr bwMode="auto">
          <a:xfrm>
            <a:off x="3608388" y="6027738"/>
            <a:ext cx="573087" cy="317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Conector de seta reta 35"/>
          <p:cNvCxnSpPr>
            <a:cxnSpLocks noChangeShapeType="1"/>
          </p:cNvCxnSpPr>
          <p:nvPr/>
        </p:nvCxnSpPr>
        <p:spPr bwMode="auto">
          <a:xfrm>
            <a:off x="5033963" y="6048375"/>
            <a:ext cx="574675" cy="317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Conector de seta reta 36"/>
          <p:cNvCxnSpPr>
            <a:cxnSpLocks noChangeShapeType="1"/>
          </p:cNvCxnSpPr>
          <p:nvPr/>
        </p:nvCxnSpPr>
        <p:spPr bwMode="auto">
          <a:xfrm>
            <a:off x="6486525" y="6062663"/>
            <a:ext cx="571500" cy="476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0" name="Retângulo 29"/>
          <p:cNvSpPr>
            <a:spLocks noChangeArrowheads="1"/>
          </p:cNvSpPr>
          <p:nvPr/>
        </p:nvSpPr>
        <p:spPr bwMode="auto">
          <a:xfrm>
            <a:off x="5680075" y="5878513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800" b="1"/>
              <a:t>DAC</a:t>
            </a:r>
            <a:endParaRPr lang="en-US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11267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CC48DB-958F-4C69-BB4B-E0D0E2E8BCC8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1268" name="Rectangle 201"/>
          <p:cNvSpPr>
            <a:spLocks noChangeArrowheads="1"/>
          </p:cNvSpPr>
          <p:nvPr/>
        </p:nvSpPr>
        <p:spPr bwMode="auto">
          <a:xfrm>
            <a:off x="5386388" y="2400300"/>
            <a:ext cx="2873375" cy="39084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1269" name="Text Box 173"/>
          <p:cNvSpPr txBox="1">
            <a:spLocks noChangeArrowheads="1"/>
          </p:cNvSpPr>
          <p:nvPr/>
        </p:nvSpPr>
        <p:spPr bwMode="auto">
          <a:xfrm>
            <a:off x="1346200" y="3962400"/>
            <a:ext cx="29622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b="1" i="1"/>
              <a:t>Modulação por Amplitude dos Pulsos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b="1" i="1"/>
              <a:t>( PAM )</a:t>
            </a:r>
            <a:endParaRPr lang="pt-BR" altLang="en-US"/>
          </a:p>
        </p:txBody>
      </p:sp>
      <p:sp>
        <p:nvSpPr>
          <p:cNvPr id="11270" name="Rectangle 174"/>
          <p:cNvSpPr>
            <a:spLocks noChangeArrowheads="1"/>
          </p:cNvSpPr>
          <p:nvPr/>
        </p:nvSpPr>
        <p:spPr bwMode="auto">
          <a:xfrm>
            <a:off x="11113" y="-6350"/>
            <a:ext cx="8462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b="1">
                <a:solidFill>
                  <a:schemeClr val="accent2"/>
                </a:solidFill>
              </a:rPr>
              <a:t>1.2.  Amostragem Natural (Modulação por Amplitude dos Pulsos)</a:t>
            </a:r>
          </a:p>
        </p:txBody>
      </p:sp>
      <p:grpSp>
        <p:nvGrpSpPr>
          <p:cNvPr id="11271" name="Group 184"/>
          <p:cNvGrpSpPr>
            <a:grpSpLocks/>
          </p:cNvGrpSpPr>
          <p:nvPr/>
        </p:nvGrpSpPr>
        <p:grpSpPr bwMode="auto">
          <a:xfrm>
            <a:off x="5432425" y="2400300"/>
            <a:ext cx="2771775" cy="3827463"/>
            <a:chOff x="2345" y="1202"/>
            <a:chExt cx="1746" cy="2411"/>
          </a:xfrm>
        </p:grpSpPr>
        <p:grpSp>
          <p:nvGrpSpPr>
            <p:cNvPr id="11286" name="Group 161"/>
            <p:cNvGrpSpPr>
              <a:grpSpLocks/>
            </p:cNvGrpSpPr>
            <p:nvPr/>
          </p:nvGrpSpPr>
          <p:grpSpPr bwMode="auto">
            <a:xfrm>
              <a:off x="2346" y="2912"/>
              <a:ext cx="1739" cy="701"/>
              <a:chOff x="934" y="2231"/>
              <a:chExt cx="3476" cy="1003"/>
            </a:xfrm>
          </p:grpSpPr>
          <p:grpSp>
            <p:nvGrpSpPr>
              <p:cNvPr id="11306" name="Group 160"/>
              <p:cNvGrpSpPr>
                <a:grpSpLocks/>
              </p:cNvGrpSpPr>
              <p:nvPr/>
            </p:nvGrpSpPr>
            <p:grpSpPr bwMode="auto">
              <a:xfrm>
                <a:off x="1552" y="2511"/>
                <a:ext cx="538" cy="331"/>
                <a:chOff x="1552" y="2431"/>
                <a:chExt cx="538" cy="331"/>
              </a:xfrm>
            </p:grpSpPr>
            <p:sp>
              <p:nvSpPr>
                <p:cNvPr id="11337" name="Freeform 121"/>
                <p:cNvSpPr>
                  <a:spLocks/>
                </p:cNvSpPr>
                <p:nvPr/>
              </p:nvSpPr>
              <p:spPr bwMode="auto">
                <a:xfrm>
                  <a:off x="1552" y="2431"/>
                  <a:ext cx="124" cy="41"/>
                </a:xfrm>
                <a:custGeom>
                  <a:avLst/>
                  <a:gdLst>
                    <a:gd name="T0" fmla="*/ 0 w 124"/>
                    <a:gd name="T1" fmla="*/ 0 h 41"/>
                    <a:gd name="T2" fmla="*/ 124 w 124"/>
                    <a:gd name="T3" fmla="*/ 41 h 41"/>
                    <a:gd name="T4" fmla="*/ 0 60000 65536"/>
                    <a:gd name="T5" fmla="*/ 0 60000 65536"/>
                    <a:gd name="T6" fmla="*/ 0 w 124"/>
                    <a:gd name="T7" fmla="*/ 0 h 41"/>
                    <a:gd name="T8" fmla="*/ 124 w 124"/>
                    <a:gd name="T9" fmla="*/ 41 h 4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4" h="41">
                      <a:moveTo>
                        <a:pt x="0" y="0"/>
                      </a:moveTo>
                      <a:cubicBezTo>
                        <a:pt x="52" y="17"/>
                        <a:pt x="105" y="34"/>
                        <a:pt x="124" y="41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38" name="Freeform 123"/>
                <p:cNvSpPr>
                  <a:spLocks/>
                </p:cNvSpPr>
                <p:nvPr/>
              </p:nvSpPr>
              <p:spPr bwMode="auto">
                <a:xfrm>
                  <a:off x="1976" y="2679"/>
                  <a:ext cx="114" cy="83"/>
                </a:xfrm>
                <a:custGeom>
                  <a:avLst/>
                  <a:gdLst>
                    <a:gd name="T0" fmla="*/ 0 w 114"/>
                    <a:gd name="T1" fmla="*/ 0 h 83"/>
                    <a:gd name="T2" fmla="*/ 114 w 114"/>
                    <a:gd name="T3" fmla="*/ 83 h 83"/>
                    <a:gd name="T4" fmla="*/ 0 60000 65536"/>
                    <a:gd name="T5" fmla="*/ 0 60000 65536"/>
                    <a:gd name="T6" fmla="*/ 0 w 114"/>
                    <a:gd name="T7" fmla="*/ 0 h 83"/>
                    <a:gd name="T8" fmla="*/ 114 w 114"/>
                    <a:gd name="T9" fmla="*/ 83 h 8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4" h="83">
                      <a:moveTo>
                        <a:pt x="0" y="0"/>
                      </a:moveTo>
                      <a:cubicBezTo>
                        <a:pt x="0" y="0"/>
                        <a:pt x="57" y="41"/>
                        <a:pt x="114" y="83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07" name="Group 139"/>
              <p:cNvGrpSpPr>
                <a:grpSpLocks/>
              </p:cNvGrpSpPr>
              <p:nvPr/>
            </p:nvGrpSpPr>
            <p:grpSpPr bwMode="auto">
              <a:xfrm>
                <a:off x="934" y="2231"/>
                <a:ext cx="3476" cy="1003"/>
                <a:chOff x="924" y="2141"/>
                <a:chExt cx="3476" cy="1003"/>
              </a:xfrm>
            </p:grpSpPr>
            <p:sp>
              <p:nvSpPr>
                <p:cNvPr id="11308" name="Line 82"/>
                <p:cNvSpPr>
                  <a:spLocks noChangeShapeType="1"/>
                </p:cNvSpPr>
                <p:nvPr/>
              </p:nvSpPr>
              <p:spPr bwMode="auto">
                <a:xfrm>
                  <a:off x="924" y="2869"/>
                  <a:ext cx="34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09" name="Freeform 97"/>
                <p:cNvSpPr>
                  <a:spLocks/>
                </p:cNvSpPr>
                <p:nvPr/>
              </p:nvSpPr>
              <p:spPr bwMode="auto">
                <a:xfrm>
                  <a:off x="962" y="2332"/>
                  <a:ext cx="3248" cy="794"/>
                </a:xfrm>
                <a:custGeom>
                  <a:avLst/>
                  <a:gdLst>
                    <a:gd name="T0" fmla="*/ 0 w 3248"/>
                    <a:gd name="T1" fmla="*/ 543 h 794"/>
                    <a:gd name="T2" fmla="*/ 372 w 3248"/>
                    <a:gd name="T3" fmla="*/ 130 h 794"/>
                    <a:gd name="T4" fmla="*/ 714 w 3248"/>
                    <a:gd name="T5" fmla="*/ 130 h 794"/>
                    <a:gd name="T6" fmla="*/ 983 w 3248"/>
                    <a:gd name="T7" fmla="*/ 326 h 794"/>
                    <a:gd name="T8" fmla="*/ 1386 w 3248"/>
                    <a:gd name="T9" fmla="*/ 657 h 794"/>
                    <a:gd name="T10" fmla="*/ 1810 w 3248"/>
                    <a:gd name="T11" fmla="*/ 792 h 794"/>
                    <a:gd name="T12" fmla="*/ 2131 w 3248"/>
                    <a:gd name="T13" fmla="*/ 668 h 794"/>
                    <a:gd name="T14" fmla="*/ 2441 w 3248"/>
                    <a:gd name="T15" fmla="*/ 368 h 794"/>
                    <a:gd name="T16" fmla="*/ 2710 w 3248"/>
                    <a:gd name="T17" fmla="*/ 16 h 794"/>
                    <a:gd name="T18" fmla="*/ 2989 w 3248"/>
                    <a:gd name="T19" fmla="*/ 461 h 794"/>
                    <a:gd name="T20" fmla="*/ 3248 w 3248"/>
                    <a:gd name="T21" fmla="*/ 585 h 7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48"/>
                    <a:gd name="T34" fmla="*/ 0 h 794"/>
                    <a:gd name="T35" fmla="*/ 3248 w 3248"/>
                    <a:gd name="T36" fmla="*/ 794 h 79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48" h="794">
                      <a:moveTo>
                        <a:pt x="0" y="543"/>
                      </a:moveTo>
                      <a:cubicBezTo>
                        <a:pt x="126" y="371"/>
                        <a:pt x="253" y="199"/>
                        <a:pt x="372" y="130"/>
                      </a:cubicBezTo>
                      <a:cubicBezTo>
                        <a:pt x="491" y="61"/>
                        <a:pt x="612" y="97"/>
                        <a:pt x="714" y="130"/>
                      </a:cubicBezTo>
                      <a:cubicBezTo>
                        <a:pt x="816" y="163"/>
                        <a:pt x="871" y="238"/>
                        <a:pt x="983" y="326"/>
                      </a:cubicBezTo>
                      <a:cubicBezTo>
                        <a:pt x="1095" y="414"/>
                        <a:pt x="1248" y="579"/>
                        <a:pt x="1386" y="657"/>
                      </a:cubicBezTo>
                      <a:cubicBezTo>
                        <a:pt x="1524" y="735"/>
                        <a:pt x="1686" y="790"/>
                        <a:pt x="1810" y="792"/>
                      </a:cubicBezTo>
                      <a:cubicBezTo>
                        <a:pt x="1934" y="794"/>
                        <a:pt x="2026" y="739"/>
                        <a:pt x="2131" y="668"/>
                      </a:cubicBezTo>
                      <a:cubicBezTo>
                        <a:pt x="2236" y="597"/>
                        <a:pt x="2345" y="477"/>
                        <a:pt x="2441" y="368"/>
                      </a:cubicBezTo>
                      <a:cubicBezTo>
                        <a:pt x="2537" y="259"/>
                        <a:pt x="2619" y="0"/>
                        <a:pt x="2710" y="16"/>
                      </a:cubicBezTo>
                      <a:cubicBezTo>
                        <a:pt x="2801" y="32"/>
                        <a:pt x="2899" y="366"/>
                        <a:pt x="2989" y="461"/>
                      </a:cubicBezTo>
                      <a:cubicBezTo>
                        <a:pt x="3079" y="556"/>
                        <a:pt x="3200" y="564"/>
                        <a:pt x="3248" y="585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lg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310" name="Group 122"/>
                <p:cNvGrpSpPr>
                  <a:grpSpLocks/>
                </p:cNvGrpSpPr>
                <p:nvPr/>
              </p:nvGrpSpPr>
              <p:grpSpPr bwMode="auto">
                <a:xfrm>
                  <a:off x="1552" y="2417"/>
                  <a:ext cx="114" cy="444"/>
                  <a:chOff x="1552" y="2417"/>
                  <a:chExt cx="114" cy="444"/>
                </a:xfrm>
              </p:grpSpPr>
              <p:sp>
                <p:nvSpPr>
                  <p:cNvPr id="11335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52" y="2417"/>
                    <a:ext cx="0" cy="4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6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6" y="2437"/>
                    <a:ext cx="0" cy="42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1" name="Group 124"/>
                <p:cNvGrpSpPr>
                  <a:grpSpLocks/>
                </p:cNvGrpSpPr>
                <p:nvPr/>
              </p:nvGrpSpPr>
              <p:grpSpPr bwMode="auto">
                <a:xfrm>
                  <a:off x="1978" y="2692"/>
                  <a:ext cx="115" cy="173"/>
                  <a:chOff x="1978" y="2692"/>
                  <a:chExt cx="115" cy="173"/>
                </a:xfrm>
              </p:grpSpPr>
              <p:sp>
                <p:nvSpPr>
                  <p:cNvPr id="11333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78" y="2692"/>
                    <a:ext cx="0" cy="1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4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92" y="2743"/>
                    <a:ext cx="1" cy="12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2" name="Group 120"/>
                <p:cNvGrpSpPr>
                  <a:grpSpLocks/>
                </p:cNvGrpSpPr>
                <p:nvPr/>
              </p:nvGrpSpPr>
              <p:grpSpPr bwMode="auto">
                <a:xfrm>
                  <a:off x="1096" y="2565"/>
                  <a:ext cx="114" cy="300"/>
                  <a:chOff x="1096" y="2565"/>
                  <a:chExt cx="114" cy="300"/>
                </a:xfrm>
              </p:grpSpPr>
              <p:sp>
                <p:nvSpPr>
                  <p:cNvPr id="11330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6" y="2700"/>
                    <a:ext cx="0" cy="1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1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10" y="2565"/>
                    <a:ext cx="0" cy="3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2" name="Freeform 119"/>
                  <p:cNvSpPr>
                    <a:spLocks/>
                  </p:cNvSpPr>
                  <p:nvPr/>
                </p:nvSpPr>
                <p:spPr bwMode="auto">
                  <a:xfrm>
                    <a:off x="1096" y="2565"/>
                    <a:ext cx="114" cy="135"/>
                  </a:xfrm>
                  <a:custGeom>
                    <a:avLst/>
                    <a:gdLst>
                      <a:gd name="T0" fmla="*/ 0 w 114"/>
                      <a:gd name="T1" fmla="*/ 135 h 135"/>
                      <a:gd name="T2" fmla="*/ 114 w 114"/>
                      <a:gd name="T3" fmla="*/ 0 h 135"/>
                      <a:gd name="T4" fmla="*/ 0 60000 65536"/>
                      <a:gd name="T5" fmla="*/ 0 60000 65536"/>
                      <a:gd name="T6" fmla="*/ 0 w 114"/>
                      <a:gd name="T7" fmla="*/ 0 h 135"/>
                      <a:gd name="T8" fmla="*/ 114 w 114"/>
                      <a:gd name="T9" fmla="*/ 135 h 13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14" h="135">
                        <a:moveTo>
                          <a:pt x="0" y="135"/>
                        </a:moveTo>
                        <a:cubicBezTo>
                          <a:pt x="47" y="78"/>
                          <a:pt x="95" y="22"/>
                          <a:pt x="114" y="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3" name="Group 126"/>
                <p:cNvGrpSpPr>
                  <a:grpSpLocks/>
                </p:cNvGrpSpPr>
                <p:nvPr/>
              </p:nvGrpSpPr>
              <p:grpSpPr bwMode="auto">
                <a:xfrm>
                  <a:off x="2429" y="2862"/>
                  <a:ext cx="116" cy="231"/>
                  <a:chOff x="2429" y="2862"/>
                  <a:chExt cx="116" cy="231"/>
                </a:xfrm>
              </p:grpSpPr>
              <p:sp>
                <p:nvSpPr>
                  <p:cNvPr id="11327" name="Line 1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29" y="2867"/>
                    <a:ext cx="0" cy="1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8" name="Line 1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3" y="2862"/>
                    <a:ext cx="0" cy="20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9" name="Freeform 125"/>
                  <p:cNvSpPr>
                    <a:spLocks/>
                  </p:cNvSpPr>
                  <p:nvPr/>
                </p:nvSpPr>
                <p:spPr bwMode="auto">
                  <a:xfrm>
                    <a:off x="2431" y="3020"/>
                    <a:ext cx="114" cy="73"/>
                  </a:xfrm>
                  <a:custGeom>
                    <a:avLst/>
                    <a:gdLst>
                      <a:gd name="T0" fmla="*/ 0 w 114"/>
                      <a:gd name="T1" fmla="*/ 0 h 73"/>
                      <a:gd name="T2" fmla="*/ 114 w 114"/>
                      <a:gd name="T3" fmla="*/ 73 h 73"/>
                      <a:gd name="T4" fmla="*/ 0 60000 65536"/>
                      <a:gd name="T5" fmla="*/ 0 60000 65536"/>
                      <a:gd name="T6" fmla="*/ 0 w 114"/>
                      <a:gd name="T7" fmla="*/ 0 h 73"/>
                      <a:gd name="T8" fmla="*/ 114 w 114"/>
                      <a:gd name="T9" fmla="*/ 73 h 73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14" h="73">
                        <a:moveTo>
                          <a:pt x="0" y="0"/>
                        </a:moveTo>
                        <a:cubicBezTo>
                          <a:pt x="47" y="30"/>
                          <a:pt x="95" y="61"/>
                          <a:pt x="114" y="73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4" name="Group 128"/>
                <p:cNvGrpSpPr>
                  <a:grpSpLocks/>
                </p:cNvGrpSpPr>
                <p:nvPr/>
              </p:nvGrpSpPr>
              <p:grpSpPr bwMode="auto">
                <a:xfrm>
                  <a:off x="2876" y="2862"/>
                  <a:ext cx="116" cy="241"/>
                  <a:chOff x="2876" y="2862"/>
                  <a:chExt cx="116" cy="241"/>
                </a:xfrm>
              </p:grpSpPr>
              <p:sp>
                <p:nvSpPr>
                  <p:cNvPr id="11324" name="Line 1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8" y="2862"/>
                    <a:ext cx="0" cy="23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5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92" y="2867"/>
                    <a:ext cx="0" cy="18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6" name="Freeform 127"/>
                  <p:cNvSpPr>
                    <a:spLocks/>
                  </p:cNvSpPr>
                  <p:nvPr/>
                </p:nvSpPr>
                <p:spPr bwMode="auto">
                  <a:xfrm>
                    <a:off x="2876" y="3062"/>
                    <a:ext cx="113" cy="41"/>
                  </a:xfrm>
                  <a:custGeom>
                    <a:avLst/>
                    <a:gdLst>
                      <a:gd name="T0" fmla="*/ 0 w 113"/>
                      <a:gd name="T1" fmla="*/ 41 h 41"/>
                      <a:gd name="T2" fmla="*/ 113 w 113"/>
                      <a:gd name="T3" fmla="*/ 0 h 41"/>
                      <a:gd name="T4" fmla="*/ 0 60000 65536"/>
                      <a:gd name="T5" fmla="*/ 0 60000 65536"/>
                      <a:gd name="T6" fmla="*/ 0 w 113"/>
                      <a:gd name="T7" fmla="*/ 0 h 41"/>
                      <a:gd name="T8" fmla="*/ 113 w 113"/>
                      <a:gd name="T9" fmla="*/ 41 h 41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13" h="41">
                        <a:moveTo>
                          <a:pt x="0" y="41"/>
                        </a:moveTo>
                        <a:cubicBezTo>
                          <a:pt x="47" y="24"/>
                          <a:pt x="94" y="7"/>
                          <a:pt x="113" y="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5" name="Group 130"/>
                <p:cNvGrpSpPr>
                  <a:grpSpLocks/>
                </p:cNvGrpSpPr>
                <p:nvPr/>
              </p:nvGrpSpPr>
              <p:grpSpPr bwMode="auto">
                <a:xfrm>
                  <a:off x="3357" y="2560"/>
                  <a:ext cx="119" cy="304"/>
                  <a:chOff x="3357" y="2560"/>
                  <a:chExt cx="119" cy="304"/>
                </a:xfrm>
              </p:grpSpPr>
              <p:sp>
                <p:nvSpPr>
                  <p:cNvPr id="11321" name="Line 1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7" y="2705"/>
                    <a:ext cx="0" cy="15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2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71" y="2560"/>
                    <a:ext cx="0" cy="3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3" name="Freeform 129"/>
                  <p:cNvSpPr>
                    <a:spLocks/>
                  </p:cNvSpPr>
                  <p:nvPr/>
                </p:nvSpPr>
                <p:spPr bwMode="auto">
                  <a:xfrm>
                    <a:off x="3362" y="2596"/>
                    <a:ext cx="114" cy="145"/>
                  </a:xfrm>
                  <a:custGeom>
                    <a:avLst/>
                    <a:gdLst>
                      <a:gd name="T0" fmla="*/ 0 w 114"/>
                      <a:gd name="T1" fmla="*/ 145 h 145"/>
                      <a:gd name="T2" fmla="*/ 114 w 114"/>
                      <a:gd name="T3" fmla="*/ 0 h 145"/>
                      <a:gd name="T4" fmla="*/ 0 60000 65536"/>
                      <a:gd name="T5" fmla="*/ 0 60000 65536"/>
                      <a:gd name="T6" fmla="*/ 0 w 114"/>
                      <a:gd name="T7" fmla="*/ 0 h 145"/>
                      <a:gd name="T8" fmla="*/ 114 w 114"/>
                      <a:gd name="T9" fmla="*/ 145 h 145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14" h="145">
                        <a:moveTo>
                          <a:pt x="0" y="145"/>
                        </a:moveTo>
                        <a:cubicBezTo>
                          <a:pt x="47" y="84"/>
                          <a:pt x="95" y="24"/>
                          <a:pt x="114" y="0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16" name="Group 132"/>
                <p:cNvGrpSpPr>
                  <a:grpSpLocks/>
                </p:cNvGrpSpPr>
                <p:nvPr/>
              </p:nvGrpSpPr>
              <p:grpSpPr bwMode="auto">
                <a:xfrm>
                  <a:off x="3786" y="2493"/>
                  <a:ext cx="116" cy="374"/>
                  <a:chOff x="3786" y="2493"/>
                  <a:chExt cx="116" cy="374"/>
                </a:xfrm>
              </p:grpSpPr>
              <p:sp>
                <p:nvSpPr>
                  <p:cNvPr id="11318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88" y="2495"/>
                    <a:ext cx="0" cy="3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9" name="Line 1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01" y="2712"/>
                    <a:ext cx="1" cy="1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0" name="Freeform 131"/>
                  <p:cNvSpPr>
                    <a:spLocks/>
                  </p:cNvSpPr>
                  <p:nvPr/>
                </p:nvSpPr>
                <p:spPr bwMode="auto">
                  <a:xfrm>
                    <a:off x="3786" y="2493"/>
                    <a:ext cx="114" cy="238"/>
                  </a:xfrm>
                  <a:custGeom>
                    <a:avLst/>
                    <a:gdLst>
                      <a:gd name="T0" fmla="*/ 0 w 114"/>
                      <a:gd name="T1" fmla="*/ 0 h 238"/>
                      <a:gd name="T2" fmla="*/ 114 w 114"/>
                      <a:gd name="T3" fmla="*/ 238 h 238"/>
                      <a:gd name="T4" fmla="*/ 0 60000 65536"/>
                      <a:gd name="T5" fmla="*/ 0 60000 65536"/>
                      <a:gd name="T6" fmla="*/ 0 w 114"/>
                      <a:gd name="T7" fmla="*/ 0 h 238"/>
                      <a:gd name="T8" fmla="*/ 114 w 114"/>
                      <a:gd name="T9" fmla="*/ 238 h 23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14" h="238">
                        <a:moveTo>
                          <a:pt x="0" y="0"/>
                        </a:moveTo>
                        <a:cubicBezTo>
                          <a:pt x="47" y="99"/>
                          <a:pt x="95" y="198"/>
                          <a:pt x="114" y="238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lg" len="lg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17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976" y="2141"/>
                  <a:ext cx="0" cy="100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triangle" w="lg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87" name="Group 138"/>
            <p:cNvGrpSpPr>
              <a:grpSpLocks/>
            </p:cNvGrpSpPr>
            <p:nvPr/>
          </p:nvGrpSpPr>
          <p:grpSpPr bwMode="auto">
            <a:xfrm>
              <a:off x="2352" y="2226"/>
              <a:ext cx="1739" cy="554"/>
              <a:chOff x="1031" y="122"/>
              <a:chExt cx="3476" cy="794"/>
            </a:xfrm>
          </p:grpSpPr>
          <p:sp>
            <p:nvSpPr>
              <p:cNvPr id="11304" name="Line 134"/>
              <p:cNvSpPr>
                <a:spLocks noChangeShapeType="1"/>
              </p:cNvSpPr>
              <p:nvPr/>
            </p:nvSpPr>
            <p:spPr bwMode="auto">
              <a:xfrm>
                <a:off x="1031" y="659"/>
                <a:ext cx="3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5" name="Freeform 135"/>
              <p:cNvSpPr>
                <a:spLocks/>
              </p:cNvSpPr>
              <p:nvPr/>
            </p:nvSpPr>
            <p:spPr bwMode="auto">
              <a:xfrm>
                <a:off x="1069" y="122"/>
                <a:ext cx="3248" cy="794"/>
              </a:xfrm>
              <a:custGeom>
                <a:avLst/>
                <a:gdLst>
                  <a:gd name="T0" fmla="*/ 0 w 3248"/>
                  <a:gd name="T1" fmla="*/ 543 h 794"/>
                  <a:gd name="T2" fmla="*/ 372 w 3248"/>
                  <a:gd name="T3" fmla="*/ 130 h 794"/>
                  <a:gd name="T4" fmla="*/ 714 w 3248"/>
                  <a:gd name="T5" fmla="*/ 130 h 794"/>
                  <a:gd name="T6" fmla="*/ 983 w 3248"/>
                  <a:gd name="T7" fmla="*/ 326 h 794"/>
                  <a:gd name="T8" fmla="*/ 1386 w 3248"/>
                  <a:gd name="T9" fmla="*/ 657 h 794"/>
                  <a:gd name="T10" fmla="*/ 1810 w 3248"/>
                  <a:gd name="T11" fmla="*/ 792 h 794"/>
                  <a:gd name="T12" fmla="*/ 2131 w 3248"/>
                  <a:gd name="T13" fmla="*/ 668 h 794"/>
                  <a:gd name="T14" fmla="*/ 2441 w 3248"/>
                  <a:gd name="T15" fmla="*/ 368 h 794"/>
                  <a:gd name="T16" fmla="*/ 2710 w 3248"/>
                  <a:gd name="T17" fmla="*/ 16 h 794"/>
                  <a:gd name="T18" fmla="*/ 2989 w 3248"/>
                  <a:gd name="T19" fmla="*/ 461 h 794"/>
                  <a:gd name="T20" fmla="*/ 3248 w 3248"/>
                  <a:gd name="T21" fmla="*/ 585 h 79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48"/>
                  <a:gd name="T34" fmla="*/ 0 h 794"/>
                  <a:gd name="T35" fmla="*/ 3248 w 3248"/>
                  <a:gd name="T36" fmla="*/ 794 h 79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48" h="794">
                    <a:moveTo>
                      <a:pt x="0" y="543"/>
                    </a:moveTo>
                    <a:cubicBezTo>
                      <a:pt x="126" y="371"/>
                      <a:pt x="253" y="199"/>
                      <a:pt x="372" y="130"/>
                    </a:cubicBezTo>
                    <a:cubicBezTo>
                      <a:pt x="491" y="61"/>
                      <a:pt x="612" y="97"/>
                      <a:pt x="714" y="130"/>
                    </a:cubicBezTo>
                    <a:cubicBezTo>
                      <a:pt x="816" y="163"/>
                      <a:pt x="871" y="238"/>
                      <a:pt x="983" y="326"/>
                    </a:cubicBezTo>
                    <a:cubicBezTo>
                      <a:pt x="1095" y="414"/>
                      <a:pt x="1248" y="579"/>
                      <a:pt x="1386" y="657"/>
                    </a:cubicBezTo>
                    <a:cubicBezTo>
                      <a:pt x="1524" y="735"/>
                      <a:pt x="1686" y="790"/>
                      <a:pt x="1810" y="792"/>
                    </a:cubicBezTo>
                    <a:cubicBezTo>
                      <a:pt x="1934" y="794"/>
                      <a:pt x="2026" y="739"/>
                      <a:pt x="2131" y="668"/>
                    </a:cubicBezTo>
                    <a:cubicBezTo>
                      <a:pt x="2236" y="597"/>
                      <a:pt x="2345" y="477"/>
                      <a:pt x="2441" y="368"/>
                    </a:cubicBezTo>
                    <a:cubicBezTo>
                      <a:pt x="2537" y="259"/>
                      <a:pt x="2619" y="0"/>
                      <a:pt x="2710" y="16"/>
                    </a:cubicBezTo>
                    <a:cubicBezTo>
                      <a:pt x="2801" y="32"/>
                      <a:pt x="2899" y="366"/>
                      <a:pt x="2989" y="461"/>
                    </a:cubicBezTo>
                    <a:cubicBezTo>
                      <a:pt x="3079" y="556"/>
                      <a:pt x="3200" y="564"/>
                      <a:pt x="3248" y="585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8" name="Line 137"/>
            <p:cNvSpPr>
              <a:spLocks noChangeShapeType="1"/>
            </p:cNvSpPr>
            <p:nvPr/>
          </p:nvSpPr>
          <p:spPr bwMode="auto">
            <a:xfrm flipV="1">
              <a:off x="2874" y="2080"/>
              <a:ext cx="0" cy="7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Line 143"/>
            <p:cNvSpPr>
              <a:spLocks noChangeShapeType="1"/>
            </p:cNvSpPr>
            <p:nvPr/>
          </p:nvSpPr>
          <p:spPr bwMode="auto">
            <a:xfrm>
              <a:off x="2345" y="1789"/>
              <a:ext cx="17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Line 145"/>
            <p:cNvSpPr>
              <a:spLocks noChangeShapeType="1"/>
            </p:cNvSpPr>
            <p:nvPr/>
          </p:nvSpPr>
          <p:spPr bwMode="auto">
            <a:xfrm flipV="1">
              <a:off x="2867" y="1238"/>
              <a:ext cx="0" cy="7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Freeform 147"/>
            <p:cNvSpPr>
              <a:spLocks/>
            </p:cNvSpPr>
            <p:nvPr/>
          </p:nvSpPr>
          <p:spPr bwMode="auto">
            <a:xfrm>
              <a:off x="2869" y="1495"/>
              <a:ext cx="62" cy="297"/>
            </a:xfrm>
            <a:custGeom>
              <a:avLst/>
              <a:gdLst>
                <a:gd name="T0" fmla="*/ 0 w 145"/>
                <a:gd name="T1" fmla="*/ 208 h 425"/>
                <a:gd name="T2" fmla="*/ 0 w 145"/>
                <a:gd name="T3" fmla="*/ 0 h 425"/>
                <a:gd name="T4" fmla="*/ 27 w 145"/>
                <a:gd name="T5" fmla="*/ 0 h 425"/>
                <a:gd name="T6" fmla="*/ 27 w 145"/>
                <a:gd name="T7" fmla="*/ 208 h 4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425"/>
                <a:gd name="T14" fmla="*/ 145 w 145"/>
                <a:gd name="T15" fmla="*/ 425 h 4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425">
                  <a:moveTo>
                    <a:pt x="0" y="425"/>
                  </a:moveTo>
                  <a:lnTo>
                    <a:pt x="0" y="0"/>
                  </a:lnTo>
                  <a:lnTo>
                    <a:pt x="145" y="0"/>
                  </a:lnTo>
                  <a:lnTo>
                    <a:pt x="145" y="42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Freeform 155"/>
            <p:cNvSpPr>
              <a:spLocks/>
            </p:cNvSpPr>
            <p:nvPr/>
          </p:nvSpPr>
          <p:spPr bwMode="auto">
            <a:xfrm>
              <a:off x="3098" y="1497"/>
              <a:ext cx="62" cy="297"/>
            </a:xfrm>
            <a:custGeom>
              <a:avLst/>
              <a:gdLst>
                <a:gd name="T0" fmla="*/ 0 w 145"/>
                <a:gd name="T1" fmla="*/ 208 h 425"/>
                <a:gd name="T2" fmla="*/ 0 w 145"/>
                <a:gd name="T3" fmla="*/ 0 h 425"/>
                <a:gd name="T4" fmla="*/ 27 w 145"/>
                <a:gd name="T5" fmla="*/ 0 h 425"/>
                <a:gd name="T6" fmla="*/ 27 w 145"/>
                <a:gd name="T7" fmla="*/ 208 h 4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425"/>
                <a:gd name="T14" fmla="*/ 145 w 145"/>
                <a:gd name="T15" fmla="*/ 425 h 4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425">
                  <a:moveTo>
                    <a:pt x="0" y="425"/>
                  </a:moveTo>
                  <a:lnTo>
                    <a:pt x="0" y="0"/>
                  </a:lnTo>
                  <a:lnTo>
                    <a:pt x="145" y="0"/>
                  </a:lnTo>
                  <a:lnTo>
                    <a:pt x="145" y="42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Freeform 156"/>
            <p:cNvSpPr>
              <a:spLocks/>
            </p:cNvSpPr>
            <p:nvPr/>
          </p:nvSpPr>
          <p:spPr bwMode="auto">
            <a:xfrm>
              <a:off x="3318" y="1499"/>
              <a:ext cx="62" cy="298"/>
            </a:xfrm>
            <a:custGeom>
              <a:avLst/>
              <a:gdLst>
                <a:gd name="T0" fmla="*/ 0 w 145"/>
                <a:gd name="T1" fmla="*/ 209 h 425"/>
                <a:gd name="T2" fmla="*/ 0 w 145"/>
                <a:gd name="T3" fmla="*/ 0 h 425"/>
                <a:gd name="T4" fmla="*/ 27 w 145"/>
                <a:gd name="T5" fmla="*/ 0 h 425"/>
                <a:gd name="T6" fmla="*/ 27 w 145"/>
                <a:gd name="T7" fmla="*/ 209 h 4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425"/>
                <a:gd name="T14" fmla="*/ 145 w 145"/>
                <a:gd name="T15" fmla="*/ 425 h 4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425">
                  <a:moveTo>
                    <a:pt x="0" y="425"/>
                  </a:moveTo>
                  <a:lnTo>
                    <a:pt x="0" y="0"/>
                  </a:lnTo>
                  <a:lnTo>
                    <a:pt x="145" y="0"/>
                  </a:lnTo>
                  <a:lnTo>
                    <a:pt x="145" y="42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Freeform 157"/>
            <p:cNvSpPr>
              <a:spLocks/>
            </p:cNvSpPr>
            <p:nvPr/>
          </p:nvSpPr>
          <p:spPr bwMode="auto">
            <a:xfrm>
              <a:off x="3544" y="1495"/>
              <a:ext cx="62" cy="297"/>
            </a:xfrm>
            <a:custGeom>
              <a:avLst/>
              <a:gdLst>
                <a:gd name="T0" fmla="*/ 0 w 145"/>
                <a:gd name="T1" fmla="*/ 208 h 425"/>
                <a:gd name="T2" fmla="*/ 0 w 145"/>
                <a:gd name="T3" fmla="*/ 0 h 425"/>
                <a:gd name="T4" fmla="*/ 27 w 145"/>
                <a:gd name="T5" fmla="*/ 0 h 425"/>
                <a:gd name="T6" fmla="*/ 27 w 145"/>
                <a:gd name="T7" fmla="*/ 208 h 4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425"/>
                <a:gd name="T14" fmla="*/ 145 w 145"/>
                <a:gd name="T15" fmla="*/ 425 h 4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425">
                  <a:moveTo>
                    <a:pt x="0" y="425"/>
                  </a:moveTo>
                  <a:lnTo>
                    <a:pt x="0" y="0"/>
                  </a:lnTo>
                  <a:lnTo>
                    <a:pt x="145" y="0"/>
                  </a:lnTo>
                  <a:lnTo>
                    <a:pt x="145" y="42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Freeform 158"/>
            <p:cNvSpPr>
              <a:spLocks/>
            </p:cNvSpPr>
            <p:nvPr/>
          </p:nvSpPr>
          <p:spPr bwMode="auto">
            <a:xfrm>
              <a:off x="2643" y="1497"/>
              <a:ext cx="62" cy="297"/>
            </a:xfrm>
            <a:custGeom>
              <a:avLst/>
              <a:gdLst>
                <a:gd name="T0" fmla="*/ 0 w 145"/>
                <a:gd name="T1" fmla="*/ 208 h 425"/>
                <a:gd name="T2" fmla="*/ 0 w 145"/>
                <a:gd name="T3" fmla="*/ 0 h 425"/>
                <a:gd name="T4" fmla="*/ 27 w 145"/>
                <a:gd name="T5" fmla="*/ 0 h 425"/>
                <a:gd name="T6" fmla="*/ 27 w 145"/>
                <a:gd name="T7" fmla="*/ 208 h 4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"/>
                <a:gd name="T13" fmla="*/ 0 h 425"/>
                <a:gd name="T14" fmla="*/ 145 w 145"/>
                <a:gd name="T15" fmla="*/ 425 h 4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5" h="425">
                  <a:moveTo>
                    <a:pt x="0" y="425"/>
                  </a:moveTo>
                  <a:lnTo>
                    <a:pt x="0" y="0"/>
                  </a:lnTo>
                  <a:lnTo>
                    <a:pt x="145" y="0"/>
                  </a:lnTo>
                  <a:lnTo>
                    <a:pt x="145" y="42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Line 176"/>
            <p:cNvSpPr>
              <a:spLocks noChangeShapeType="1"/>
            </p:cNvSpPr>
            <p:nvPr/>
          </p:nvSpPr>
          <p:spPr bwMode="auto">
            <a:xfrm>
              <a:off x="3402" y="1437"/>
              <a:ext cx="1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297" name="Line 177"/>
            <p:cNvSpPr>
              <a:spLocks noChangeShapeType="1"/>
            </p:cNvSpPr>
            <p:nvPr/>
          </p:nvSpPr>
          <p:spPr bwMode="auto">
            <a:xfrm flipH="1">
              <a:off x="3633" y="1451"/>
              <a:ext cx="1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298" name="Line 178"/>
            <p:cNvSpPr>
              <a:spLocks noChangeShapeType="1"/>
            </p:cNvSpPr>
            <p:nvPr/>
          </p:nvSpPr>
          <p:spPr bwMode="auto">
            <a:xfrm>
              <a:off x="2880" y="1882"/>
              <a:ext cx="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299" name="Text Box 179"/>
            <p:cNvSpPr txBox="1">
              <a:spLocks noChangeArrowheads="1"/>
            </p:cNvSpPr>
            <p:nvPr/>
          </p:nvSpPr>
          <p:spPr bwMode="auto">
            <a:xfrm>
              <a:off x="3471" y="1222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>
                  <a:latin typeface="Times New Roman" panose="02020603050405020304" pitchFamily="18" charset="0"/>
                  <a:sym typeface="Symbol" panose="05050102010706020507" pitchFamily="18" charset="2"/>
                </a:rPr>
                <a:t></a:t>
              </a:r>
              <a:endParaRPr lang="pt-BR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1300" name="Text Box 180"/>
            <p:cNvSpPr txBox="1">
              <a:spLocks noChangeArrowheads="1"/>
            </p:cNvSpPr>
            <p:nvPr/>
          </p:nvSpPr>
          <p:spPr bwMode="auto">
            <a:xfrm>
              <a:off x="2899" y="1202"/>
              <a:ext cx="3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p(t)</a:t>
              </a:r>
              <a:endParaRPr lang="pt-BR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11301" name="Text Box 181"/>
            <p:cNvSpPr txBox="1">
              <a:spLocks noChangeArrowheads="1"/>
            </p:cNvSpPr>
            <p:nvPr/>
          </p:nvSpPr>
          <p:spPr bwMode="auto">
            <a:xfrm>
              <a:off x="2936" y="2020"/>
              <a:ext cx="3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m(t)</a:t>
              </a:r>
              <a:endParaRPr lang="pt-BR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11302" name="Text Box 182"/>
            <p:cNvSpPr txBox="1">
              <a:spLocks noChangeArrowheads="1"/>
            </p:cNvSpPr>
            <p:nvPr/>
          </p:nvSpPr>
          <p:spPr bwMode="auto">
            <a:xfrm>
              <a:off x="2956" y="2853"/>
              <a:ext cx="7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s(t)=PAM</a:t>
              </a:r>
              <a:endParaRPr lang="pt-BR" altLang="en-US" sz="1800" b="1">
                <a:latin typeface="Times New Roman" panose="02020603050405020304" pitchFamily="18" charset="0"/>
              </a:endParaRPr>
            </a:p>
          </p:txBody>
        </p:sp>
        <p:sp>
          <p:nvSpPr>
            <p:cNvPr id="11303" name="Text Box 183"/>
            <p:cNvSpPr txBox="1">
              <a:spLocks noChangeArrowheads="1"/>
            </p:cNvSpPr>
            <p:nvPr/>
          </p:nvSpPr>
          <p:spPr bwMode="auto">
            <a:xfrm>
              <a:off x="3075" y="1784"/>
              <a:ext cx="2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T</a:t>
              </a:r>
              <a:r>
                <a:rPr lang="pt-BR" altLang="en-US" sz="1800" b="1" i="1" baseline="-25000">
                  <a:latin typeface="Times New Roman" panose="02020603050405020304" pitchFamily="18" charset="0"/>
                </a:rPr>
                <a:t>a</a:t>
              </a:r>
              <a:endParaRPr lang="pt-BR" altLang="en-US" sz="1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1272" name="Rectangle 195"/>
          <p:cNvSpPr>
            <a:spLocks noChangeArrowheads="1"/>
          </p:cNvSpPr>
          <p:nvPr/>
        </p:nvSpPr>
        <p:spPr bwMode="auto">
          <a:xfrm>
            <a:off x="881063" y="2411413"/>
            <a:ext cx="4025900" cy="12811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1273" name="Line 187"/>
          <p:cNvSpPr>
            <a:spLocks noChangeShapeType="1"/>
          </p:cNvSpPr>
          <p:nvPr/>
        </p:nvSpPr>
        <p:spPr bwMode="auto">
          <a:xfrm>
            <a:off x="1074738" y="284797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88"/>
          <p:cNvSpPr>
            <a:spLocks noChangeShapeType="1"/>
          </p:cNvSpPr>
          <p:nvPr/>
        </p:nvSpPr>
        <p:spPr bwMode="auto">
          <a:xfrm flipV="1">
            <a:off x="2794000" y="3028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89"/>
          <p:cNvSpPr>
            <a:spLocks noChangeShapeType="1"/>
          </p:cNvSpPr>
          <p:nvPr/>
        </p:nvSpPr>
        <p:spPr bwMode="auto">
          <a:xfrm>
            <a:off x="3009900" y="28448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Text Box 190"/>
          <p:cNvSpPr txBox="1">
            <a:spLocks noChangeArrowheads="1"/>
          </p:cNvSpPr>
          <p:nvPr/>
        </p:nvSpPr>
        <p:spPr bwMode="auto">
          <a:xfrm>
            <a:off x="2109788" y="2449513"/>
            <a:ext cx="638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latin typeface="Comic Sans MS" panose="030F0702030302020204" pitchFamily="66" charset="0"/>
              </a:rPr>
              <a:t>m(t)</a:t>
            </a:r>
            <a:endParaRPr lang="pt-BR" altLang="en-US">
              <a:latin typeface="Comic Sans MS" panose="030F0702030302020204" pitchFamily="66" charset="0"/>
            </a:endParaRPr>
          </a:p>
        </p:txBody>
      </p:sp>
      <p:sp>
        <p:nvSpPr>
          <p:cNvPr id="11277" name="Text Box 191"/>
          <p:cNvSpPr txBox="1">
            <a:spLocks noChangeArrowheads="1"/>
          </p:cNvSpPr>
          <p:nvPr/>
        </p:nvSpPr>
        <p:spPr bwMode="auto">
          <a:xfrm>
            <a:off x="2503488" y="3302000"/>
            <a:ext cx="582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latin typeface="Comic Sans MS" panose="030F0702030302020204" pitchFamily="66" charset="0"/>
              </a:rPr>
              <a:t>p(t)</a:t>
            </a:r>
            <a:endParaRPr lang="pt-BR" altLang="en-US">
              <a:latin typeface="Comic Sans MS" panose="030F0702030302020204" pitchFamily="66" charset="0"/>
            </a:endParaRPr>
          </a:p>
        </p:txBody>
      </p:sp>
      <p:sp>
        <p:nvSpPr>
          <p:cNvPr id="11278" name="Text Box 192"/>
          <p:cNvSpPr txBox="1">
            <a:spLocks noChangeArrowheads="1"/>
          </p:cNvSpPr>
          <p:nvPr/>
        </p:nvSpPr>
        <p:spPr bwMode="auto">
          <a:xfrm>
            <a:off x="3178175" y="2654300"/>
            <a:ext cx="1801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latin typeface="Comic Sans MS" panose="030F0702030302020204" pitchFamily="66" charset="0"/>
              </a:rPr>
              <a:t>   s(t)=m(t).p(t)</a:t>
            </a:r>
            <a:endParaRPr lang="pt-BR" altLang="en-US">
              <a:latin typeface="Comic Sans MS" panose="030F0702030302020204" pitchFamily="66" charset="0"/>
            </a:endParaRPr>
          </a:p>
        </p:txBody>
      </p:sp>
      <p:sp>
        <p:nvSpPr>
          <p:cNvPr id="11279" name="Text Box 193"/>
          <p:cNvSpPr txBox="1">
            <a:spLocks noChangeArrowheads="1"/>
          </p:cNvSpPr>
          <p:nvPr/>
        </p:nvSpPr>
        <p:spPr bwMode="auto">
          <a:xfrm>
            <a:off x="2490788" y="2468563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4400">
                <a:latin typeface="Comic Sans MS" panose="030F0702030302020204" pitchFamily="66" charset="0"/>
                <a:sym typeface="Symbol" panose="05050102010706020507" pitchFamily="18" charset="2"/>
              </a:rPr>
              <a:t></a:t>
            </a:r>
            <a:endParaRPr lang="pt-BR" altLang="en-US" sz="3600">
              <a:latin typeface="Comic Sans MS" panose="030F0702030302020204" pitchFamily="66" charset="0"/>
            </a:endParaRPr>
          </a:p>
        </p:txBody>
      </p:sp>
      <p:sp>
        <p:nvSpPr>
          <p:cNvPr id="11280" name="Text Box 197"/>
          <p:cNvSpPr txBox="1">
            <a:spLocks noChangeArrowheads="1"/>
          </p:cNvSpPr>
          <p:nvPr/>
        </p:nvSpPr>
        <p:spPr bwMode="auto">
          <a:xfrm>
            <a:off x="1395413" y="2660650"/>
            <a:ext cx="736600" cy="3857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t-BR" altLang="en-US" sz="1800">
                <a:latin typeface="Comic Sans MS" panose="030F0702030302020204" pitchFamily="66" charset="0"/>
              </a:rPr>
              <a:t>FPBx</a:t>
            </a:r>
          </a:p>
        </p:txBody>
      </p:sp>
      <p:sp>
        <p:nvSpPr>
          <p:cNvPr id="11281" name="Line 198"/>
          <p:cNvSpPr>
            <a:spLocks noChangeShapeType="1"/>
          </p:cNvSpPr>
          <p:nvPr/>
        </p:nvSpPr>
        <p:spPr bwMode="auto">
          <a:xfrm>
            <a:off x="2141538" y="2854325"/>
            <a:ext cx="460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1282" name="Text Box 200"/>
          <p:cNvSpPr txBox="1">
            <a:spLocks noChangeArrowheads="1"/>
          </p:cNvSpPr>
          <p:nvPr/>
        </p:nvSpPr>
        <p:spPr bwMode="auto">
          <a:xfrm>
            <a:off x="561975" y="539750"/>
            <a:ext cx="85820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 </a:t>
            </a:r>
            <a:r>
              <a:rPr lang="pt-BR" altLang="en-US">
                <a:sym typeface="Monotype Sorts" pitchFamily="2" charset="2"/>
              </a:rPr>
              <a:t>A amostragem é obtida multiplicando o sinal por um trem de pulsos de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>
                <a:sym typeface="Monotype Sorts" pitchFamily="2" charset="2"/>
              </a:rPr>
              <a:t>     largura </a:t>
            </a:r>
            <a:r>
              <a:rPr lang="pt-BR" altLang="en-US">
                <a:sym typeface="Symbol" panose="05050102010706020507" pitchFamily="18" charset="2"/>
              </a:rPr>
              <a:t> e regularmente espaçados.</a:t>
            </a:r>
            <a:endParaRPr lang="pt-BR" altLang="en-US">
              <a:solidFill>
                <a:srgbClr val="000099"/>
              </a:solidFill>
              <a:sym typeface="Monotype Sorts" pitchFamily="2" charset="2"/>
            </a:endParaRP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ym typeface="Monotype Sorts" pitchFamily="2" charset="2"/>
              </a:rPr>
              <a:t>  As amplitudes dos trem de pulsos são variadas de acordo com o sinal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>
                <a:sym typeface="Monotype Sorts" pitchFamily="2" charset="2"/>
              </a:rPr>
              <a:t>     m(t) (PAM).</a:t>
            </a:r>
            <a:endParaRPr lang="pt-BR" altLang="en-US"/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lang="pt-BR" altLang="en-US">
                <a:solidFill>
                  <a:srgbClr val="000099"/>
                </a:solidFill>
                <a:sym typeface="Monotype Sorts" pitchFamily="2" charset="2"/>
              </a:rPr>
              <a:t>  </a:t>
            </a:r>
            <a:r>
              <a:rPr lang="pt-BR" altLang="en-US">
                <a:sym typeface="Monotype Sorts" pitchFamily="2" charset="2"/>
              </a:rPr>
              <a:t>Este processo é conhecido como amostragem natural.</a:t>
            </a:r>
            <a:r>
              <a:rPr lang="pt-BR" altLang="en-US">
                <a:sym typeface="Symbol" panose="05050102010706020507" pitchFamily="18" charset="2"/>
              </a:rPr>
              <a:t>.</a:t>
            </a:r>
          </a:p>
        </p:txBody>
      </p:sp>
      <p:grpSp>
        <p:nvGrpSpPr>
          <p:cNvPr id="11283" name="Group 208"/>
          <p:cNvGrpSpPr>
            <a:grpSpLocks/>
          </p:cNvGrpSpPr>
          <p:nvPr/>
        </p:nvGrpSpPr>
        <p:grpSpPr bwMode="auto">
          <a:xfrm>
            <a:off x="2747963" y="5000625"/>
            <a:ext cx="2235200" cy="1090613"/>
            <a:chOff x="1861" y="2814"/>
            <a:chExt cx="1408" cy="537"/>
          </a:xfrm>
        </p:grpSpPr>
        <p:sp>
          <p:nvSpPr>
            <p:cNvPr id="11284" name="AutoShape 204"/>
            <p:cNvSpPr>
              <a:spLocks noChangeArrowheads="1"/>
            </p:cNvSpPr>
            <p:nvPr/>
          </p:nvSpPr>
          <p:spPr bwMode="auto">
            <a:xfrm>
              <a:off x="1862" y="3185"/>
              <a:ext cx="1407" cy="166"/>
            </a:xfrm>
            <a:prstGeom prst="rightArrow">
              <a:avLst>
                <a:gd name="adj1" fmla="val 50000"/>
                <a:gd name="adj2" fmla="val 21189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1285" name="Rectangle 207"/>
            <p:cNvSpPr>
              <a:spLocks noChangeArrowheads="1"/>
            </p:cNvSpPr>
            <p:nvPr/>
          </p:nvSpPr>
          <p:spPr bwMode="auto">
            <a:xfrm>
              <a:off x="1861" y="2814"/>
              <a:ext cx="83" cy="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Rodapé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BR" altLang="en-US" sz="1600" smtClean="0">
                <a:latin typeface="Times New Roman" panose="02020603050405020304" pitchFamily="18" charset="0"/>
              </a:rPr>
              <a:t>Marcelo B. Joaquim e M.A. Romero</a:t>
            </a:r>
          </a:p>
        </p:txBody>
      </p:sp>
      <p:sp>
        <p:nvSpPr>
          <p:cNvPr id="12291" name="Espaço Reservado para Número de Slide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CD63B20-FCCB-490C-A8BB-EF9EBA589D2A}" type="slidenum">
              <a:rPr lang="pt-BR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t-BR" altLang="en-US" sz="1400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490538" y="466725"/>
          <a:ext cx="711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ção" r:id="rId3" imgW="3556000" imgH="228600" progId="Equation.3">
                  <p:embed/>
                </p:oleObj>
              </mc:Choice>
              <mc:Fallback>
                <p:oleObj name="Equação" r:id="rId3" imgW="35560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466725"/>
                        <a:ext cx="7112000" cy="457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AEAEA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519113" y="1123950"/>
          <a:ext cx="44116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ção" r:id="rId5" imgW="2451100" imgH="228600" progId="Equation.3">
                  <p:embed/>
                </p:oleObj>
              </mc:Choice>
              <mc:Fallback>
                <p:oleObj name="Equação" r:id="rId5" imgW="24511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1123950"/>
                        <a:ext cx="4411662" cy="411163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AEAEA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0"/>
          <p:cNvGraphicFramePr>
            <a:graphicFrameLocks noChangeAspect="1"/>
          </p:cNvGraphicFramePr>
          <p:nvPr/>
        </p:nvGraphicFramePr>
        <p:xfrm>
          <a:off x="517525" y="2168525"/>
          <a:ext cx="731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ção" r:id="rId7" imgW="3657600" imgH="457200" progId="Equation.3">
                  <p:embed/>
                </p:oleObj>
              </mc:Choice>
              <mc:Fallback>
                <p:oleObj name="Equação" r:id="rId7" imgW="36576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168525"/>
                        <a:ext cx="7315200" cy="914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AEAEA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1"/>
          <p:cNvGraphicFramePr>
            <a:graphicFrameLocks noChangeAspect="1"/>
          </p:cNvGraphicFramePr>
          <p:nvPr/>
        </p:nvGraphicFramePr>
        <p:xfrm>
          <a:off x="563563" y="3673475"/>
          <a:ext cx="670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ção" r:id="rId9" imgW="3352800" imgH="228600" progId="Equation.3">
                  <p:embed/>
                </p:oleObj>
              </mc:Choice>
              <mc:Fallback>
                <p:oleObj name="Equação" r:id="rId9" imgW="33528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3673475"/>
                        <a:ext cx="6705600" cy="457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FFFFFF"/>
                          </a:gs>
                          <a:gs pos="100000">
                            <a:srgbClr val="EAEAEA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26"/>
          <p:cNvSpPr txBox="1">
            <a:spLocks noChangeArrowheads="1"/>
          </p:cNvSpPr>
          <p:nvPr/>
        </p:nvSpPr>
        <p:spPr bwMode="auto">
          <a:xfrm>
            <a:off x="9525" y="3178175"/>
            <a:ext cx="518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>
                <a:solidFill>
                  <a:srgbClr val="3333FF"/>
                </a:solidFill>
              </a:rPr>
              <a:t>  </a:t>
            </a:r>
            <a:r>
              <a:rPr lang="pt-BR" altLang="en-US" b="1">
                <a:solidFill>
                  <a:srgbClr val="3333FF"/>
                </a:solidFill>
              </a:rPr>
              <a:t>Calculando a Transformada de Fourier</a:t>
            </a:r>
            <a:endParaRPr lang="pt-BR" altLang="en-US">
              <a:solidFill>
                <a:srgbClr val="3333FF"/>
              </a:solidFill>
            </a:endParaRPr>
          </a:p>
        </p:txBody>
      </p:sp>
      <p:sp>
        <p:nvSpPr>
          <p:cNvPr id="12297" name="Text Box 27"/>
          <p:cNvSpPr txBox="1">
            <a:spLocks noChangeArrowheads="1"/>
          </p:cNvSpPr>
          <p:nvPr/>
        </p:nvSpPr>
        <p:spPr bwMode="auto">
          <a:xfrm>
            <a:off x="22225" y="7938"/>
            <a:ext cx="354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 b="1">
                <a:solidFill>
                  <a:srgbClr val="3333FF"/>
                </a:solidFill>
                <a:sym typeface="Monotype Sorts" pitchFamily="2" charset="2"/>
              </a:rPr>
              <a:t>   p( t ) em série de Fourier</a:t>
            </a:r>
            <a:endParaRPr lang="pt-BR" altLang="en-US">
              <a:solidFill>
                <a:srgbClr val="3333FF"/>
              </a:solidFill>
            </a:endParaRPr>
          </a:p>
        </p:txBody>
      </p:sp>
      <p:sp>
        <p:nvSpPr>
          <p:cNvPr id="12298" name="Text Box 29"/>
          <p:cNvSpPr txBox="1">
            <a:spLocks noChangeArrowheads="1"/>
          </p:cNvSpPr>
          <p:nvPr/>
        </p:nvSpPr>
        <p:spPr bwMode="auto">
          <a:xfrm>
            <a:off x="-9525" y="1655763"/>
            <a:ext cx="5102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000099"/>
              </a:buClr>
              <a:buFont typeface="Monotype Sorts" pitchFamily="2" charset="2"/>
              <a:buChar char="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Char char="å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Ø"/>
            </a:pPr>
            <a:r>
              <a:rPr lang="pt-BR" altLang="en-US" b="1">
                <a:solidFill>
                  <a:srgbClr val="3333FF"/>
                </a:solidFill>
                <a:sym typeface="Monotype Sorts" pitchFamily="2" charset="2"/>
              </a:rPr>
              <a:t>   Portanto s( t ) pode ser escrito como:</a:t>
            </a:r>
            <a:endParaRPr lang="pt-BR" altLang="en-US">
              <a:solidFill>
                <a:srgbClr val="3333FF"/>
              </a:solidFill>
            </a:endParaRPr>
          </a:p>
        </p:txBody>
      </p:sp>
      <p:grpSp>
        <p:nvGrpSpPr>
          <p:cNvPr id="12299" name="Group 80"/>
          <p:cNvGrpSpPr>
            <a:grpSpLocks/>
          </p:cNvGrpSpPr>
          <p:nvPr/>
        </p:nvGrpSpPr>
        <p:grpSpPr bwMode="auto">
          <a:xfrm>
            <a:off x="3324225" y="4297363"/>
            <a:ext cx="5413375" cy="1279525"/>
            <a:chOff x="2094" y="2613"/>
            <a:chExt cx="3410" cy="806"/>
          </a:xfrm>
        </p:grpSpPr>
        <p:sp>
          <p:nvSpPr>
            <p:cNvPr id="12312" name="Rectangle 32"/>
            <p:cNvSpPr>
              <a:spLocks noChangeAspect="1" noChangeArrowheads="1"/>
            </p:cNvSpPr>
            <p:nvPr/>
          </p:nvSpPr>
          <p:spPr bwMode="auto">
            <a:xfrm>
              <a:off x="2094" y="2617"/>
              <a:ext cx="3410" cy="802"/>
            </a:xfrm>
            <a:prstGeom prst="rect">
              <a:avLst/>
            </a:prstGeom>
            <a:solidFill>
              <a:srgbClr val="CCFFCC"/>
            </a:solidFill>
            <a:ln w="12700">
              <a:solidFill>
                <a:srgbClr val="EAEAEA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2313" name="Text Box 34"/>
            <p:cNvSpPr txBox="1">
              <a:spLocks noChangeAspect="1" noChangeArrowheads="1"/>
            </p:cNvSpPr>
            <p:nvPr/>
          </p:nvSpPr>
          <p:spPr bwMode="auto">
            <a:xfrm>
              <a:off x="5325" y="3055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f</a:t>
              </a:r>
              <a:endParaRPr lang="pt-BR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12314" name="Text Box 35"/>
            <p:cNvSpPr txBox="1">
              <a:spLocks noChangeAspect="1" noChangeArrowheads="1"/>
            </p:cNvSpPr>
            <p:nvPr/>
          </p:nvSpPr>
          <p:spPr bwMode="auto">
            <a:xfrm>
              <a:off x="3960" y="3180"/>
              <a:ext cx="340" cy="2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lIns="54000" rIns="540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f</a:t>
              </a:r>
              <a:r>
                <a:rPr lang="pt-BR" altLang="en-US" sz="1800" b="1" i="1" baseline="-25000">
                  <a:latin typeface="Times New Roman" panose="02020603050405020304" pitchFamily="18" charset="0"/>
                </a:rPr>
                <a:t>a</a:t>
              </a:r>
              <a:r>
                <a:rPr lang="pt-BR" altLang="en-US" sz="1800" b="1" i="1">
                  <a:latin typeface="Times New Roman" panose="02020603050405020304" pitchFamily="18" charset="0"/>
                </a:rPr>
                <a:t>-W</a:t>
              </a:r>
              <a:endParaRPr lang="pt-BR" altLang="en-US" sz="1800" b="1" i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2315" name="Text Box 36"/>
            <p:cNvSpPr txBox="1">
              <a:spLocks noChangeAspect="1" noChangeArrowheads="1"/>
            </p:cNvSpPr>
            <p:nvPr/>
          </p:nvSpPr>
          <p:spPr bwMode="auto">
            <a:xfrm>
              <a:off x="4468" y="3175"/>
              <a:ext cx="38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lIns="54000" rIns="540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f</a:t>
              </a:r>
              <a:r>
                <a:rPr lang="pt-BR" altLang="en-US" sz="1800" b="1" i="1" baseline="-25000">
                  <a:latin typeface="Times New Roman" panose="02020603050405020304" pitchFamily="18" charset="0"/>
                </a:rPr>
                <a:t>a</a:t>
              </a:r>
              <a:r>
                <a:rPr lang="pt-BR" altLang="en-US" sz="1800" b="1" i="1">
                  <a:latin typeface="Times New Roman" panose="02020603050405020304" pitchFamily="18" charset="0"/>
                </a:rPr>
                <a:t>+W</a:t>
              </a:r>
              <a:endParaRPr lang="pt-BR" altLang="en-US" sz="1600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12316" name="Text Box 37"/>
            <p:cNvSpPr txBox="1">
              <a:spLocks noChangeAspect="1" noChangeArrowheads="1"/>
            </p:cNvSpPr>
            <p:nvPr/>
          </p:nvSpPr>
          <p:spPr bwMode="auto">
            <a:xfrm>
              <a:off x="3688" y="3168"/>
              <a:ext cx="2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W</a:t>
              </a:r>
              <a:endParaRPr lang="pt-B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317" name="Text Box 38"/>
            <p:cNvSpPr txBox="1">
              <a:spLocks noChangeAspect="1" noChangeArrowheads="1"/>
            </p:cNvSpPr>
            <p:nvPr/>
          </p:nvSpPr>
          <p:spPr bwMode="auto">
            <a:xfrm>
              <a:off x="2838" y="317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-f</a:t>
              </a:r>
              <a:r>
                <a:rPr lang="pt-BR" altLang="en-US" sz="1800" b="1" i="1" baseline="-25000">
                  <a:latin typeface="Times New Roman" panose="02020603050405020304" pitchFamily="18" charset="0"/>
                </a:rPr>
                <a:t>a</a:t>
              </a:r>
              <a:endParaRPr lang="pt-BR" altLang="en-US" sz="1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318" name="Text Box 39"/>
            <p:cNvSpPr txBox="1">
              <a:spLocks noChangeAspect="1" noChangeArrowheads="1"/>
            </p:cNvSpPr>
            <p:nvPr/>
          </p:nvSpPr>
          <p:spPr bwMode="auto">
            <a:xfrm>
              <a:off x="4309" y="3177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lIns="54000" rIns="54000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f</a:t>
              </a:r>
              <a:r>
                <a:rPr lang="pt-BR" altLang="en-US" sz="1800" b="1" i="1" baseline="-25000">
                  <a:latin typeface="Times New Roman" panose="02020603050405020304" pitchFamily="18" charset="0"/>
                </a:rPr>
                <a:t>a</a:t>
              </a:r>
              <a:endParaRPr lang="pt-B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319" name="Text Box 40"/>
            <p:cNvSpPr txBox="1">
              <a:spLocks noChangeAspect="1" noChangeArrowheads="1"/>
            </p:cNvSpPr>
            <p:nvPr/>
          </p:nvSpPr>
          <p:spPr bwMode="auto">
            <a:xfrm>
              <a:off x="4871" y="3173"/>
              <a:ext cx="2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2f</a:t>
              </a:r>
              <a:r>
                <a:rPr lang="pt-BR" altLang="en-US" sz="1800" b="1" i="1" baseline="-25000">
                  <a:latin typeface="Times New Roman" panose="02020603050405020304" pitchFamily="18" charset="0"/>
                </a:rPr>
                <a:t>a</a:t>
              </a:r>
              <a:endParaRPr lang="pt-B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320" name="Line 42"/>
            <p:cNvSpPr>
              <a:spLocks noChangeAspect="1" noChangeShapeType="1"/>
            </p:cNvSpPr>
            <p:nvPr/>
          </p:nvSpPr>
          <p:spPr bwMode="auto">
            <a:xfrm>
              <a:off x="2143" y="3186"/>
              <a:ext cx="3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43"/>
            <p:cNvSpPr>
              <a:spLocks noChangeAspect="1" noChangeShapeType="1"/>
            </p:cNvSpPr>
            <p:nvPr/>
          </p:nvSpPr>
          <p:spPr bwMode="auto">
            <a:xfrm flipH="1" flipV="1">
              <a:off x="3666" y="2731"/>
              <a:ext cx="0" cy="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Freeform 44"/>
            <p:cNvSpPr>
              <a:spLocks noChangeAspect="1"/>
            </p:cNvSpPr>
            <p:nvPr/>
          </p:nvSpPr>
          <p:spPr bwMode="auto">
            <a:xfrm>
              <a:off x="3361" y="2858"/>
              <a:ext cx="614" cy="327"/>
            </a:xfrm>
            <a:custGeom>
              <a:avLst/>
              <a:gdLst>
                <a:gd name="T0" fmla="*/ 0 w 569"/>
                <a:gd name="T1" fmla="*/ 314 h 341"/>
                <a:gd name="T2" fmla="*/ 0 w 569"/>
                <a:gd name="T3" fmla="*/ 0 h 341"/>
                <a:gd name="T4" fmla="*/ 663 w 569"/>
                <a:gd name="T5" fmla="*/ 0 h 341"/>
                <a:gd name="T6" fmla="*/ 663 w 569"/>
                <a:gd name="T7" fmla="*/ 314 h 3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341"/>
                <a:gd name="T14" fmla="*/ 569 w 569"/>
                <a:gd name="T15" fmla="*/ 341 h 3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341">
                  <a:moveTo>
                    <a:pt x="0" y="341"/>
                  </a:moveTo>
                  <a:lnTo>
                    <a:pt x="0" y="0"/>
                  </a:lnTo>
                  <a:lnTo>
                    <a:pt x="569" y="0"/>
                  </a:lnTo>
                  <a:lnTo>
                    <a:pt x="569" y="341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ysDot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23" name="Group 45"/>
            <p:cNvGrpSpPr>
              <a:grpSpLocks noChangeAspect="1"/>
            </p:cNvGrpSpPr>
            <p:nvPr/>
          </p:nvGrpSpPr>
          <p:grpSpPr bwMode="auto">
            <a:xfrm>
              <a:off x="4178" y="2915"/>
              <a:ext cx="389" cy="274"/>
              <a:chOff x="3416" y="600"/>
              <a:chExt cx="391" cy="378"/>
            </a:xfrm>
          </p:grpSpPr>
          <p:sp>
            <p:nvSpPr>
              <p:cNvPr id="12342" name="Freeform 46"/>
              <p:cNvSpPr>
                <a:spLocks noChangeAspect="1"/>
              </p:cNvSpPr>
              <p:nvPr/>
            </p:nvSpPr>
            <p:spPr bwMode="auto">
              <a:xfrm>
                <a:off x="3610" y="600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3" name="Freeform 47"/>
              <p:cNvSpPr>
                <a:spLocks noChangeAspect="1"/>
              </p:cNvSpPr>
              <p:nvPr/>
            </p:nvSpPr>
            <p:spPr bwMode="auto">
              <a:xfrm flipH="1">
                <a:off x="3416" y="606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24" name="Group 48"/>
            <p:cNvGrpSpPr>
              <a:grpSpLocks noChangeAspect="1"/>
            </p:cNvGrpSpPr>
            <p:nvPr/>
          </p:nvGrpSpPr>
          <p:grpSpPr bwMode="auto">
            <a:xfrm>
              <a:off x="2200" y="2981"/>
              <a:ext cx="389" cy="204"/>
              <a:chOff x="3416" y="600"/>
              <a:chExt cx="391" cy="378"/>
            </a:xfrm>
          </p:grpSpPr>
          <p:sp>
            <p:nvSpPr>
              <p:cNvPr id="12340" name="Freeform 49"/>
              <p:cNvSpPr>
                <a:spLocks noChangeAspect="1"/>
              </p:cNvSpPr>
              <p:nvPr/>
            </p:nvSpPr>
            <p:spPr bwMode="auto">
              <a:xfrm>
                <a:off x="3610" y="600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1" name="Freeform 50"/>
              <p:cNvSpPr>
                <a:spLocks noChangeAspect="1"/>
              </p:cNvSpPr>
              <p:nvPr/>
            </p:nvSpPr>
            <p:spPr bwMode="auto">
              <a:xfrm flipH="1">
                <a:off x="3416" y="606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25" name="Group 51"/>
            <p:cNvGrpSpPr>
              <a:grpSpLocks noChangeAspect="1"/>
            </p:cNvGrpSpPr>
            <p:nvPr/>
          </p:nvGrpSpPr>
          <p:grpSpPr bwMode="auto">
            <a:xfrm>
              <a:off x="2792" y="2910"/>
              <a:ext cx="389" cy="275"/>
              <a:chOff x="3416" y="600"/>
              <a:chExt cx="391" cy="378"/>
            </a:xfrm>
          </p:grpSpPr>
          <p:sp>
            <p:nvSpPr>
              <p:cNvPr id="12338" name="Freeform 52"/>
              <p:cNvSpPr>
                <a:spLocks noChangeAspect="1"/>
              </p:cNvSpPr>
              <p:nvPr/>
            </p:nvSpPr>
            <p:spPr bwMode="auto">
              <a:xfrm>
                <a:off x="3610" y="600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9" name="Freeform 53"/>
              <p:cNvSpPr>
                <a:spLocks noChangeAspect="1"/>
              </p:cNvSpPr>
              <p:nvPr/>
            </p:nvSpPr>
            <p:spPr bwMode="auto">
              <a:xfrm flipH="1">
                <a:off x="3416" y="606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26" name="Group 54"/>
            <p:cNvGrpSpPr>
              <a:grpSpLocks noChangeAspect="1"/>
            </p:cNvGrpSpPr>
            <p:nvPr/>
          </p:nvGrpSpPr>
          <p:grpSpPr bwMode="auto">
            <a:xfrm>
              <a:off x="4807" y="2977"/>
              <a:ext cx="389" cy="205"/>
              <a:chOff x="3416" y="600"/>
              <a:chExt cx="391" cy="378"/>
            </a:xfrm>
          </p:grpSpPr>
          <p:sp>
            <p:nvSpPr>
              <p:cNvPr id="12336" name="Freeform 55"/>
              <p:cNvSpPr>
                <a:spLocks noChangeAspect="1"/>
              </p:cNvSpPr>
              <p:nvPr/>
            </p:nvSpPr>
            <p:spPr bwMode="auto">
              <a:xfrm>
                <a:off x="3610" y="600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7" name="Freeform 56"/>
              <p:cNvSpPr>
                <a:spLocks noChangeAspect="1"/>
              </p:cNvSpPr>
              <p:nvPr/>
            </p:nvSpPr>
            <p:spPr bwMode="auto">
              <a:xfrm flipH="1">
                <a:off x="3416" y="606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27" name="Group 57"/>
            <p:cNvGrpSpPr>
              <a:grpSpLocks noChangeAspect="1"/>
            </p:cNvGrpSpPr>
            <p:nvPr/>
          </p:nvGrpSpPr>
          <p:grpSpPr bwMode="auto">
            <a:xfrm>
              <a:off x="3465" y="2855"/>
              <a:ext cx="389" cy="340"/>
              <a:chOff x="3416" y="600"/>
              <a:chExt cx="391" cy="378"/>
            </a:xfrm>
          </p:grpSpPr>
          <p:sp>
            <p:nvSpPr>
              <p:cNvPr id="12334" name="Freeform 58"/>
              <p:cNvSpPr>
                <a:spLocks noChangeAspect="1"/>
              </p:cNvSpPr>
              <p:nvPr/>
            </p:nvSpPr>
            <p:spPr bwMode="auto">
              <a:xfrm>
                <a:off x="3610" y="600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5" name="Freeform 59"/>
              <p:cNvSpPr>
                <a:spLocks noChangeAspect="1"/>
              </p:cNvSpPr>
              <p:nvPr/>
            </p:nvSpPr>
            <p:spPr bwMode="auto">
              <a:xfrm flipH="1">
                <a:off x="3416" y="606"/>
                <a:ext cx="197" cy="372"/>
              </a:xfrm>
              <a:custGeom>
                <a:avLst/>
                <a:gdLst>
                  <a:gd name="T0" fmla="*/ 0 w 197"/>
                  <a:gd name="T1" fmla="*/ 0 h 372"/>
                  <a:gd name="T2" fmla="*/ 73 w 197"/>
                  <a:gd name="T3" fmla="*/ 207 h 372"/>
                  <a:gd name="T4" fmla="*/ 197 w 197"/>
                  <a:gd name="T5" fmla="*/ 372 h 372"/>
                  <a:gd name="T6" fmla="*/ 0 60000 65536"/>
                  <a:gd name="T7" fmla="*/ 0 60000 65536"/>
                  <a:gd name="T8" fmla="*/ 0 60000 65536"/>
                  <a:gd name="T9" fmla="*/ 0 w 197"/>
                  <a:gd name="T10" fmla="*/ 0 h 372"/>
                  <a:gd name="T11" fmla="*/ 197 w 197"/>
                  <a:gd name="T12" fmla="*/ 372 h 3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7" h="372">
                    <a:moveTo>
                      <a:pt x="0" y="0"/>
                    </a:moveTo>
                    <a:cubicBezTo>
                      <a:pt x="20" y="72"/>
                      <a:pt x="40" y="145"/>
                      <a:pt x="73" y="207"/>
                    </a:cubicBezTo>
                    <a:cubicBezTo>
                      <a:pt x="106" y="269"/>
                      <a:pt x="176" y="344"/>
                      <a:pt x="197" y="372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28" name="Line 60"/>
            <p:cNvSpPr>
              <a:spLocks noChangeAspect="1" noChangeShapeType="1"/>
            </p:cNvSpPr>
            <p:nvPr/>
          </p:nvSpPr>
          <p:spPr bwMode="auto">
            <a:xfrm>
              <a:off x="2393" y="3130"/>
              <a:ext cx="0" cy="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9" name="Line 61"/>
            <p:cNvSpPr>
              <a:spLocks noChangeAspect="1" noChangeShapeType="1"/>
            </p:cNvSpPr>
            <p:nvPr/>
          </p:nvSpPr>
          <p:spPr bwMode="auto">
            <a:xfrm>
              <a:off x="2986" y="3132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0" name="Line 62"/>
            <p:cNvSpPr>
              <a:spLocks noChangeAspect="1" noChangeShapeType="1"/>
            </p:cNvSpPr>
            <p:nvPr/>
          </p:nvSpPr>
          <p:spPr bwMode="auto">
            <a:xfrm>
              <a:off x="4372" y="3125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1" name="Line 63"/>
            <p:cNvSpPr>
              <a:spLocks noChangeAspect="1" noChangeShapeType="1"/>
            </p:cNvSpPr>
            <p:nvPr/>
          </p:nvSpPr>
          <p:spPr bwMode="auto">
            <a:xfrm>
              <a:off x="5006" y="3127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2" name="Text Box 64"/>
            <p:cNvSpPr txBox="1">
              <a:spLocks noChangeAspect="1" noChangeArrowheads="1"/>
            </p:cNvSpPr>
            <p:nvPr/>
          </p:nvSpPr>
          <p:spPr bwMode="auto">
            <a:xfrm>
              <a:off x="2219" y="3174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-2f</a:t>
              </a:r>
              <a:r>
                <a:rPr lang="pt-BR" altLang="en-US" sz="1800" b="1" i="1" baseline="-25000">
                  <a:latin typeface="Times New Roman" panose="02020603050405020304" pitchFamily="18" charset="0"/>
                </a:rPr>
                <a:t>a</a:t>
              </a:r>
              <a:endParaRPr lang="pt-BR" altLang="en-US" sz="1800" b="1" i="1">
                <a:latin typeface="Times New Roman" panose="02020603050405020304" pitchFamily="18" charset="0"/>
              </a:endParaRPr>
            </a:p>
          </p:txBody>
        </p:sp>
        <p:sp>
          <p:nvSpPr>
            <p:cNvPr id="12333" name="Text Box 65"/>
            <p:cNvSpPr txBox="1">
              <a:spLocks noChangeAspect="1" noChangeArrowheads="1"/>
            </p:cNvSpPr>
            <p:nvPr/>
          </p:nvSpPr>
          <p:spPr bwMode="auto">
            <a:xfrm>
              <a:off x="3664" y="2613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S(f)</a:t>
              </a:r>
              <a:endParaRPr lang="pt-BR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2300" name="Group 79"/>
          <p:cNvGrpSpPr>
            <a:grpSpLocks/>
          </p:cNvGrpSpPr>
          <p:nvPr/>
        </p:nvGrpSpPr>
        <p:grpSpPr bwMode="auto">
          <a:xfrm>
            <a:off x="593725" y="4271963"/>
            <a:ext cx="1905000" cy="1300162"/>
            <a:chOff x="-10" y="2679"/>
            <a:chExt cx="1200" cy="819"/>
          </a:xfrm>
        </p:grpSpPr>
        <p:sp>
          <p:nvSpPr>
            <p:cNvPr id="12303" name="Rectangle 67"/>
            <p:cNvSpPr>
              <a:spLocks noChangeArrowheads="1"/>
            </p:cNvSpPr>
            <p:nvPr/>
          </p:nvSpPr>
          <p:spPr bwMode="auto">
            <a:xfrm>
              <a:off x="-10" y="2720"/>
              <a:ext cx="1200" cy="77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12304" name="Line 69"/>
            <p:cNvSpPr>
              <a:spLocks noChangeShapeType="1"/>
            </p:cNvSpPr>
            <p:nvPr/>
          </p:nvSpPr>
          <p:spPr bwMode="auto">
            <a:xfrm flipV="1">
              <a:off x="580" y="2743"/>
              <a:ext cx="2" cy="6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Line 70"/>
            <p:cNvSpPr>
              <a:spLocks noChangeShapeType="1"/>
            </p:cNvSpPr>
            <p:nvPr/>
          </p:nvSpPr>
          <p:spPr bwMode="auto">
            <a:xfrm>
              <a:off x="58" y="3281"/>
              <a:ext cx="104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Text Box 71"/>
            <p:cNvSpPr txBox="1">
              <a:spLocks noChangeArrowheads="1"/>
            </p:cNvSpPr>
            <p:nvPr/>
          </p:nvSpPr>
          <p:spPr bwMode="auto">
            <a:xfrm>
              <a:off x="229" y="3267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-W</a:t>
              </a:r>
              <a:endParaRPr lang="pt-B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307" name="Text Box 72"/>
            <p:cNvSpPr txBox="1">
              <a:spLocks noChangeArrowheads="1"/>
            </p:cNvSpPr>
            <p:nvPr/>
          </p:nvSpPr>
          <p:spPr bwMode="auto">
            <a:xfrm>
              <a:off x="672" y="3266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12308" name="Freeform 74"/>
            <p:cNvSpPr>
              <a:spLocks/>
            </p:cNvSpPr>
            <p:nvPr/>
          </p:nvSpPr>
          <p:spPr bwMode="auto">
            <a:xfrm>
              <a:off x="578" y="2907"/>
              <a:ext cx="218" cy="372"/>
            </a:xfrm>
            <a:custGeom>
              <a:avLst/>
              <a:gdLst>
                <a:gd name="T0" fmla="*/ 0 w 197"/>
                <a:gd name="T1" fmla="*/ 0 h 372"/>
                <a:gd name="T2" fmla="*/ 90 w 197"/>
                <a:gd name="T3" fmla="*/ 207 h 372"/>
                <a:gd name="T4" fmla="*/ 241 w 197"/>
                <a:gd name="T5" fmla="*/ 372 h 372"/>
                <a:gd name="T6" fmla="*/ 0 60000 65536"/>
                <a:gd name="T7" fmla="*/ 0 60000 65536"/>
                <a:gd name="T8" fmla="*/ 0 60000 65536"/>
                <a:gd name="T9" fmla="*/ 0 w 197"/>
                <a:gd name="T10" fmla="*/ 0 h 372"/>
                <a:gd name="T11" fmla="*/ 197 w 197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372">
                  <a:moveTo>
                    <a:pt x="0" y="0"/>
                  </a:moveTo>
                  <a:cubicBezTo>
                    <a:pt x="20" y="72"/>
                    <a:pt x="40" y="145"/>
                    <a:pt x="73" y="207"/>
                  </a:cubicBezTo>
                  <a:cubicBezTo>
                    <a:pt x="106" y="269"/>
                    <a:pt x="176" y="344"/>
                    <a:pt x="197" y="37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Freeform 75"/>
            <p:cNvSpPr>
              <a:spLocks/>
            </p:cNvSpPr>
            <p:nvPr/>
          </p:nvSpPr>
          <p:spPr bwMode="auto">
            <a:xfrm flipH="1">
              <a:off x="364" y="2913"/>
              <a:ext cx="218" cy="372"/>
            </a:xfrm>
            <a:custGeom>
              <a:avLst/>
              <a:gdLst>
                <a:gd name="T0" fmla="*/ 0 w 197"/>
                <a:gd name="T1" fmla="*/ 0 h 372"/>
                <a:gd name="T2" fmla="*/ 90 w 197"/>
                <a:gd name="T3" fmla="*/ 207 h 372"/>
                <a:gd name="T4" fmla="*/ 241 w 197"/>
                <a:gd name="T5" fmla="*/ 372 h 372"/>
                <a:gd name="T6" fmla="*/ 0 60000 65536"/>
                <a:gd name="T7" fmla="*/ 0 60000 65536"/>
                <a:gd name="T8" fmla="*/ 0 60000 65536"/>
                <a:gd name="T9" fmla="*/ 0 w 197"/>
                <a:gd name="T10" fmla="*/ 0 h 372"/>
                <a:gd name="T11" fmla="*/ 197 w 197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" h="372">
                  <a:moveTo>
                    <a:pt x="0" y="0"/>
                  </a:moveTo>
                  <a:cubicBezTo>
                    <a:pt x="20" y="72"/>
                    <a:pt x="40" y="145"/>
                    <a:pt x="73" y="207"/>
                  </a:cubicBezTo>
                  <a:cubicBezTo>
                    <a:pt x="106" y="269"/>
                    <a:pt x="176" y="344"/>
                    <a:pt x="197" y="37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Text Box 76"/>
            <p:cNvSpPr txBox="1">
              <a:spLocks noChangeArrowheads="1"/>
            </p:cNvSpPr>
            <p:nvPr/>
          </p:nvSpPr>
          <p:spPr bwMode="auto">
            <a:xfrm>
              <a:off x="627" y="2679"/>
              <a:ext cx="3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M(f)</a:t>
              </a:r>
              <a:endParaRPr lang="pt-BR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311" name="Text Box 77"/>
            <p:cNvSpPr txBox="1">
              <a:spLocks noChangeArrowheads="1"/>
            </p:cNvSpPr>
            <p:nvPr/>
          </p:nvSpPr>
          <p:spPr bwMode="auto">
            <a:xfrm>
              <a:off x="973" y="3030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lg" len="lg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rgbClr val="000099"/>
                </a:buClr>
                <a:buFont typeface="Monotype Sorts" pitchFamily="2" charset="2"/>
                <a:buChar char="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onotype Sorts" pitchFamily="2" charset="2"/>
                <a:buChar char="å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pt-BR" altLang="en-US" sz="1800" b="1" i="1">
                  <a:latin typeface="Times New Roman" panose="02020603050405020304" pitchFamily="18" charset="0"/>
                </a:rPr>
                <a:t>f</a:t>
              </a:r>
              <a:endParaRPr lang="pt-BR" altLang="en-US" sz="160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12301" name="Object 81"/>
          <p:cNvGraphicFramePr>
            <a:graphicFrameLocks noChangeAspect="1"/>
          </p:cNvGraphicFramePr>
          <p:nvPr/>
        </p:nvGraphicFramePr>
        <p:xfrm>
          <a:off x="2913063" y="5803900"/>
          <a:ext cx="337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ção" r:id="rId11" imgW="1689100" imgH="228600" progId="Equation.3">
                  <p:embed/>
                </p:oleObj>
              </mc:Choice>
              <mc:Fallback>
                <p:oleObj name="Equação" r:id="rId11" imgW="1689100" imgH="228600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5803900"/>
                        <a:ext cx="3378200" cy="4572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99FFCC"/>
                          </a:gs>
                          <a:gs pos="100000">
                            <a:srgbClr val="EDFFF6"/>
                          </a:gs>
                        </a:gsLst>
                        <a:lin ang="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2" name="AutoShape 82"/>
          <p:cNvSpPr>
            <a:spLocks noChangeArrowheads="1"/>
          </p:cNvSpPr>
          <p:nvPr/>
        </p:nvSpPr>
        <p:spPr bwMode="auto">
          <a:xfrm>
            <a:off x="1609725" y="5822950"/>
            <a:ext cx="919163" cy="377825"/>
          </a:xfrm>
          <a:custGeom>
            <a:avLst/>
            <a:gdLst>
              <a:gd name="T0" fmla="*/ 1248335185 w 21600"/>
              <a:gd name="T1" fmla="*/ 0 h 21600"/>
              <a:gd name="T2" fmla="*/ 0 w 21600"/>
              <a:gd name="T3" fmla="*/ 57800736 h 21600"/>
              <a:gd name="T4" fmla="*/ 1248335185 w 21600"/>
              <a:gd name="T5" fmla="*/ 115601786 h 21600"/>
              <a:gd name="T6" fmla="*/ 1664447510 w 21600"/>
              <a:gd name="T7" fmla="*/ 5780073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C:\MSOffice\Modelos\Apresentação em Branco.pot</Template>
  <TotalTime>2856</TotalTime>
  <Words>1233</Words>
  <Application>Microsoft Office PowerPoint</Application>
  <PresentationFormat>Apresentação na tela (4:3)</PresentationFormat>
  <Paragraphs>239</Paragraphs>
  <Slides>14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Times New Roman</vt:lpstr>
      <vt:lpstr>Arial</vt:lpstr>
      <vt:lpstr>Monotype Sorts</vt:lpstr>
      <vt:lpstr>Wingdings</vt:lpstr>
      <vt:lpstr>Symbol</vt:lpstr>
      <vt:lpstr>Arial Black</vt:lpstr>
      <vt:lpstr>Comic Sans MS</vt:lpstr>
      <vt:lpstr>Apresentação em Branco</vt:lpstr>
      <vt:lpstr>Microsoft Equation 3.0</vt:lpstr>
      <vt:lpstr>Apresentação do PowerPoint</vt:lpstr>
      <vt:lpstr>1.  O Processo de Amostragem</vt:lpstr>
      <vt:lpstr>1.1.  Amostragem Ideal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  Multiplexação por Divisão do Tempo - TDM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TRANSFORMADA DISCRETA DE FOURIER</dc:title>
  <dc:creator>Murilo</dc:creator>
  <cp:lastModifiedBy>Murilo Romero</cp:lastModifiedBy>
  <cp:revision>95</cp:revision>
  <cp:lastPrinted>1999-03-01T17:09:32Z</cp:lastPrinted>
  <dcterms:created xsi:type="dcterms:W3CDTF">1995-06-17T23:31:02Z</dcterms:created>
  <dcterms:modified xsi:type="dcterms:W3CDTF">2022-08-25T01:52:38Z</dcterms:modified>
</cp:coreProperties>
</file>