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6"/>
    <p:restoredTop sz="95946"/>
  </p:normalViewPr>
  <p:slideViewPr>
    <p:cSldViewPr snapToGrid="0" snapToObjects="1">
      <p:cViewPr varScale="1">
        <p:scale>
          <a:sx n="89" d="100"/>
          <a:sy n="89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ianbrasil.org.br/wp-content/uploads/2017/02/Rumo-%C3%A0-realiza%C3%A7%C3%A3o-plena-do-DHANA_Flavio-Valente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Grupo_de_press%C3%A3o" TargetMode="External"/><Relationship Id="rId2" Type="http://schemas.openxmlformats.org/officeDocument/2006/relationships/hyperlink" Target="https://pt.wikipedia.org/wiki/Pol%C3%ADt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Recursos_p%C3%BAblicos" TargetMode="External"/><Relationship Id="rId5" Type="http://schemas.openxmlformats.org/officeDocument/2006/relationships/hyperlink" Target="https://pt.wikipedia.org/wiki/Pol%C3%ADticas_p%C3%BAblicas" TargetMode="External"/><Relationship Id="rId4" Type="http://schemas.openxmlformats.org/officeDocument/2006/relationships/hyperlink" Target="https://pt.wikipedia.org/wiki/Institui%C3%A7%C3%B5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BBC5A-EE3D-C841-8B87-058433699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/>
              <a:t>Direito Humano à Alimentação e à Nutrição Adequada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A10ED7-D1DE-4040-92A3-C9E6DBBF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79"/>
            <a:ext cx="10338707" cy="1739167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50000"/>
              </a:lnSpc>
            </a:pPr>
            <a:r>
              <a:rPr lang="pt-BR" dirty="0"/>
              <a:t>Baseado no artigo </a:t>
            </a:r>
          </a:p>
          <a:p>
            <a:pPr algn="r">
              <a:lnSpc>
                <a:spcPct val="150000"/>
              </a:lnSpc>
            </a:pPr>
            <a:r>
              <a:rPr lang="pt-BR" dirty="0"/>
              <a:t>Valente, </a:t>
            </a:r>
            <a:r>
              <a:rPr lang="pt-BR" dirty="0" err="1"/>
              <a:t>F</a:t>
            </a:r>
            <a:r>
              <a:rPr lang="pt-BR" dirty="0"/>
              <a:t> </a:t>
            </a:r>
            <a:r>
              <a:rPr lang="pt-BR" dirty="0" err="1"/>
              <a:t>Towards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full</a:t>
            </a:r>
            <a:r>
              <a:rPr lang="pt-BR" dirty="0"/>
              <a:t> </a:t>
            </a:r>
            <a:r>
              <a:rPr lang="pt-BR" dirty="0" err="1"/>
              <a:t>realization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right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adequate</a:t>
            </a:r>
            <a:r>
              <a:rPr lang="pt-BR" dirty="0"/>
              <a:t> </a:t>
            </a:r>
            <a:r>
              <a:rPr lang="pt-BR" dirty="0" err="1"/>
              <a:t>food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nutrition</a:t>
            </a:r>
            <a:r>
              <a:rPr lang="pt-BR" dirty="0"/>
              <a:t> - </a:t>
            </a:r>
            <a:r>
              <a:rPr lang="pt-BR" dirty="0" err="1"/>
              <a:t>Development</a:t>
            </a:r>
            <a:r>
              <a:rPr lang="pt-BR" dirty="0"/>
              <a:t> 57 (2), p. 155-170, 2014. (versão em português </a:t>
            </a:r>
            <a:r>
              <a:rPr lang="pt-BR" dirty="0">
                <a:hlinkClick r:id="rId2"/>
              </a:rPr>
              <a:t>https://fianbrasil.org.br/wp-content/uploads/2017/02/Rumo-%C3%A0-realiza%C3%A7%C3%A3o-plena-do-DHANA_Flavio-Valente.pdf</a:t>
            </a:r>
            <a:r>
              <a:rPr lang="pt-BR" dirty="0"/>
              <a:t>)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1402D1-AD63-FA44-BE6A-364492151373}"/>
              </a:ext>
            </a:extLst>
          </p:cNvPr>
          <p:cNvSpPr txBox="1"/>
          <p:nvPr/>
        </p:nvSpPr>
        <p:spPr>
          <a:xfrm>
            <a:off x="738266" y="428263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EDUCAÇÃO ALIMENTAR E NUTRICIONAL E MUDANÇAS ALIMENTARES</a:t>
            </a:r>
          </a:p>
          <a:p>
            <a:r>
              <a:rPr lang="pt-BR" dirty="0">
                <a:solidFill>
                  <a:srgbClr val="FF0000"/>
                </a:solidFill>
              </a:rPr>
              <a:t>RNM 4304 – CNM FMRP USP</a:t>
            </a:r>
          </a:p>
        </p:txBody>
      </p:sp>
    </p:spTree>
    <p:extLst>
      <p:ext uri="{BB962C8B-B14F-4D97-AF65-F5344CB8AC3E}">
        <p14:creationId xmlns:p14="http://schemas.microsoft.com/office/powerpoint/2010/main" val="207157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356745" y="1740321"/>
            <a:ext cx="10205038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O processo da alimentação: transformando natureza em pessoas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D46A1E-5488-C54D-949B-6ED5EE41C014}"/>
              </a:ext>
            </a:extLst>
          </p:cNvPr>
          <p:cNvSpPr txBox="1"/>
          <p:nvPr/>
        </p:nvSpPr>
        <p:spPr>
          <a:xfrm>
            <a:off x="356745" y="2362238"/>
            <a:ext cx="10882272" cy="33636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ato de comer e de nutrir-se é muito mais que um ato instintivo movido pela sensação de fome. Seres humanos não se alimentam com ferro, proteínas e vitaminas. Nós nos alimentamos com refeições, que são socialmente produzidas desde o momento de semeadura e colheita de culturas alimentares diversificadas, até o momento do preparo e da partilha. Seres humanos, ao longo de sua evolução, desenvolveram uma relação complexa com o processo alimentar, transformando-o em um ritual rico de criatividade, partilha, amor, solidariedade e comunhão entre seres humanos e com a natureza, permeado pelas características culturais de cada comunidade e agrupamento humano.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7709E9-673B-AA4F-B54D-FCE774EC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259135" cy="751050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DHANA</a:t>
            </a:r>
          </a:p>
        </p:txBody>
      </p:sp>
    </p:spTree>
    <p:extLst>
      <p:ext uri="{BB962C8B-B14F-4D97-AF65-F5344CB8AC3E}">
        <p14:creationId xmlns:p14="http://schemas.microsoft.com/office/powerpoint/2010/main" val="40054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356745" y="1740321"/>
            <a:ext cx="1087348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A centralidade da promoção plena dos direitos humanos das mulheres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D46A1E-5488-C54D-949B-6ED5EE41C014}"/>
              </a:ext>
            </a:extLst>
          </p:cNvPr>
          <p:cNvSpPr txBox="1"/>
          <p:nvPr/>
        </p:nvSpPr>
        <p:spPr>
          <a:xfrm>
            <a:off x="356745" y="2362238"/>
            <a:ext cx="10882272" cy="8706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realização plena dos direitos humanos das mulheres é central para a realização completa do direito à alimentação e à nutrição adequadas para todos e todas.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7709E9-673B-AA4F-B54D-FCE774EC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259135" cy="751050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DHANA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141BD9-2B13-2448-B61E-28FD7AF8C393}"/>
              </a:ext>
            </a:extLst>
          </p:cNvPr>
          <p:cNvSpPr txBox="1"/>
          <p:nvPr/>
        </p:nvSpPr>
        <p:spPr>
          <a:xfrm>
            <a:off x="480709" y="3995678"/>
            <a:ext cx="10625560" cy="253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São sistematicamente reduzidas a seus papéis como mães e provedoras primárias da segurança alimentar e nutricional.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Em documentos de políticas públicas, até meninas são tratadas como “futuras mães” ao invés de mulheres que têm o direito a desenvolver-se, estudar e decidir as vidas que planejam para si mesmas – inclusive a decisão, no momento apropriado para elas, se elas querem ter relações sexuais e se reproduzirem.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825034-FBDE-5D46-B8C7-E2BEBA2607EC}"/>
              </a:ext>
            </a:extLst>
          </p:cNvPr>
          <p:cNvSpPr txBox="1"/>
          <p:nvPr/>
        </p:nvSpPr>
        <p:spPr>
          <a:xfrm>
            <a:off x="486137" y="3483980"/>
            <a:ext cx="945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Ainda vivemos em uma sociedade que discrimina e é violenta com as mulheres</a:t>
            </a:r>
          </a:p>
        </p:txBody>
      </p:sp>
    </p:spTree>
    <p:extLst>
      <p:ext uri="{BB962C8B-B14F-4D97-AF65-F5344CB8AC3E}">
        <p14:creationId xmlns:p14="http://schemas.microsoft.com/office/powerpoint/2010/main" val="378300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356746" y="1498780"/>
            <a:ext cx="1100959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Limites do quadro de referência da segurança alimentar e nutricional e o valor agregado pela soberania alimentar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7709E9-673B-AA4F-B54D-FCE774EC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259135" cy="751050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DHANA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141BD9-2B13-2448-B61E-28FD7AF8C393}"/>
              </a:ext>
            </a:extLst>
          </p:cNvPr>
          <p:cNvSpPr txBox="1"/>
          <p:nvPr/>
        </p:nvSpPr>
        <p:spPr>
          <a:xfrm>
            <a:off x="356746" y="2333379"/>
            <a:ext cx="10625560" cy="8706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Conceituar o direito à alimentação adequada somente como segurança alimentar nacional, limita esse direito à disponibilidade, acesso, utilização e estabilidade de alimentos.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9160EB-2EBC-A942-9A15-F31041C14E46}"/>
              </a:ext>
            </a:extLst>
          </p:cNvPr>
          <p:cNvSpPr txBox="1"/>
          <p:nvPr/>
        </p:nvSpPr>
        <p:spPr>
          <a:xfrm>
            <a:off x="356746" y="3204002"/>
            <a:ext cx="11493660" cy="17016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quadro de referência da soberania alimentar centraliza a dimensão do poder, identificando quem deve controlar os recursos produtivos e naturais e o uso deles, quem deve definir políticas relacionadas à alimentação e à nutrição, e quem deve regular atores poderosos econômicos e políticos, incluindo aqueles agindo no nível internacional - principalmente transnacionais.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B73F08-7D5A-EC4D-89F4-234EFF580ABC}"/>
              </a:ext>
            </a:extLst>
          </p:cNvPr>
          <p:cNvSpPr txBox="1"/>
          <p:nvPr/>
        </p:nvSpPr>
        <p:spPr>
          <a:xfrm>
            <a:off x="356746" y="5129914"/>
            <a:ext cx="1121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definição de soberania alimentar adotada na Declaração de </a:t>
            </a:r>
            <a:r>
              <a:rPr lang="pt-BR" dirty="0" err="1"/>
              <a:t>Nyéleni</a:t>
            </a:r>
            <a:r>
              <a:rPr lang="pt-BR" dirty="0"/>
              <a:t> (2007) claramente evidencia isso: “</a:t>
            </a:r>
          </a:p>
        </p:txBody>
      </p:sp>
    </p:spTree>
    <p:extLst>
      <p:ext uri="{BB962C8B-B14F-4D97-AF65-F5344CB8AC3E}">
        <p14:creationId xmlns:p14="http://schemas.microsoft.com/office/powerpoint/2010/main" val="421547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2938934" y="412744"/>
            <a:ext cx="698056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Limites do quadro de referência da segurança alimentar e nutricional e o valor agregado pela soberania alimentar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7709E9-673B-AA4F-B54D-FCE774EC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1981342" cy="566384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sz="3600" dirty="0"/>
              <a:t>DHANA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B73F08-7D5A-EC4D-89F4-234EFF580ABC}"/>
              </a:ext>
            </a:extLst>
          </p:cNvPr>
          <p:cNvSpPr txBox="1"/>
          <p:nvPr/>
        </p:nvSpPr>
        <p:spPr>
          <a:xfrm>
            <a:off x="172586" y="1279540"/>
            <a:ext cx="1121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definição de </a:t>
            </a:r>
            <a:r>
              <a:rPr lang="pt-BR" b="1" dirty="0">
                <a:solidFill>
                  <a:schemeClr val="accent3"/>
                </a:solidFill>
              </a:rPr>
              <a:t>soberania alimentar </a:t>
            </a:r>
            <a:r>
              <a:rPr lang="pt-BR" dirty="0"/>
              <a:t>adotada na </a:t>
            </a:r>
            <a:r>
              <a:rPr lang="pt-BR" b="1" dirty="0"/>
              <a:t>Declaração de </a:t>
            </a:r>
            <a:r>
              <a:rPr lang="pt-BR" b="1" dirty="0" err="1"/>
              <a:t>Nyéleni</a:t>
            </a:r>
            <a:r>
              <a:rPr lang="pt-BR" b="1" dirty="0"/>
              <a:t> </a:t>
            </a:r>
            <a:r>
              <a:rPr lang="pt-BR" dirty="0"/>
              <a:t>(2007) claramente evidencia isso: “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4C809C-3991-BE44-8EE2-A1B6EF50C907}"/>
              </a:ext>
            </a:extLst>
          </p:cNvPr>
          <p:cNvSpPr txBox="1"/>
          <p:nvPr/>
        </p:nvSpPr>
        <p:spPr>
          <a:xfrm>
            <a:off x="172586" y="2146336"/>
            <a:ext cx="11784062" cy="41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“Soberania alimentar é um </a:t>
            </a:r>
            <a:r>
              <a:rPr lang="pt-BR" sz="1600" b="1" dirty="0">
                <a:solidFill>
                  <a:schemeClr val="accent3"/>
                </a:solidFill>
              </a:rPr>
              <a:t>direito dos povos a alimentos saudáveis e culturalmente adequados</a:t>
            </a:r>
            <a:r>
              <a:rPr lang="pt-BR" sz="1600" dirty="0"/>
              <a:t>, produzidos por </a:t>
            </a:r>
            <a:r>
              <a:rPr lang="pt-BR" sz="1600" b="1" dirty="0">
                <a:solidFill>
                  <a:schemeClr val="accent3"/>
                </a:solidFill>
              </a:rPr>
              <a:t>métodos ecologicamente seguros e sustentáveis</a:t>
            </a:r>
            <a:r>
              <a:rPr lang="pt-BR" sz="1600" dirty="0"/>
              <a:t>, e abrange o </a:t>
            </a:r>
            <a:r>
              <a:rPr lang="pt-BR" sz="1600" b="1" dirty="0">
                <a:solidFill>
                  <a:schemeClr val="accent3"/>
                </a:solidFill>
              </a:rPr>
              <a:t>direito dos povos a decidir sobre os próprios sistemas alimentares e agrícolas</a:t>
            </a:r>
            <a:r>
              <a:rPr lang="pt-BR" sz="1600" dirty="0">
                <a:solidFill>
                  <a:schemeClr val="accent3"/>
                </a:solidFill>
              </a:rPr>
              <a:t>.</a:t>
            </a:r>
            <a:r>
              <a:rPr lang="pt-BR" sz="1600" dirty="0"/>
              <a:t> Ela coloca as </a:t>
            </a:r>
            <a:r>
              <a:rPr lang="pt-BR" sz="1600" b="1" dirty="0">
                <a:solidFill>
                  <a:schemeClr val="accent3"/>
                </a:solidFill>
              </a:rPr>
              <a:t>aspirações e necessidades daqueles e daquelas que produzem, distribuem e consomem alimentos no coração de políticas e sistemas de alimentos, em vez das demandas de mercados e corporações</a:t>
            </a:r>
            <a:r>
              <a:rPr lang="pt-BR" sz="1600" b="1" dirty="0"/>
              <a:t>. </a:t>
            </a:r>
            <a:r>
              <a:rPr lang="pt-BR" sz="1600" b="1" dirty="0">
                <a:solidFill>
                  <a:schemeClr val="accent3"/>
                </a:solidFill>
              </a:rPr>
              <a:t>Ela defende os interesses e a inclusão da próxima geração</a:t>
            </a:r>
            <a:r>
              <a:rPr lang="pt-BR" sz="1600" dirty="0"/>
              <a:t>. A soberania alimentar oferece uma estratégia para </a:t>
            </a:r>
            <a:r>
              <a:rPr lang="pt-BR" sz="1600" b="1" dirty="0">
                <a:solidFill>
                  <a:schemeClr val="accent3"/>
                </a:solidFill>
              </a:rPr>
              <a:t>resistir a e desmantelar o atual regime corporativo de comércio e alimentos</a:t>
            </a:r>
            <a:r>
              <a:rPr lang="pt-BR" sz="1600" dirty="0"/>
              <a:t>, e aponta para sistemas alimentares, agrícolas, pesqueiros e pastorais determinados por produtores e usuários locais. Ela prioriza as economias e </a:t>
            </a:r>
            <a:r>
              <a:rPr lang="pt-BR" sz="1600" b="1" dirty="0">
                <a:solidFill>
                  <a:schemeClr val="accent3"/>
                </a:solidFill>
              </a:rPr>
              <a:t>mercados locais e nacionais e </a:t>
            </a:r>
            <a:r>
              <a:rPr lang="pt-BR" sz="1600" b="1" dirty="0" err="1">
                <a:solidFill>
                  <a:schemeClr val="accent3"/>
                </a:solidFill>
              </a:rPr>
              <a:t>empodera</a:t>
            </a:r>
            <a:r>
              <a:rPr lang="pt-BR" sz="1600" b="1" dirty="0">
                <a:solidFill>
                  <a:schemeClr val="accent3"/>
                </a:solidFill>
              </a:rPr>
              <a:t> camponeses e a agricultura familiar</a:t>
            </a:r>
            <a:r>
              <a:rPr lang="pt-BR" sz="1600" dirty="0"/>
              <a:t>, </a:t>
            </a:r>
            <a:r>
              <a:rPr lang="pt-BR" sz="1600" b="1" dirty="0">
                <a:solidFill>
                  <a:schemeClr val="accent3"/>
                </a:solidFill>
              </a:rPr>
              <a:t>a pesca artesanal, o pastoreio tradicional e a produção, distribuição e consumo de alimentos baseados na sustentabilidade ambiental, social e econômica. </a:t>
            </a:r>
            <a:r>
              <a:rPr lang="pt-BR" sz="1600" dirty="0"/>
              <a:t>A soberania alimentar promove o comércio transparente que </a:t>
            </a:r>
            <a:r>
              <a:rPr lang="pt-BR" sz="1600" b="1" dirty="0">
                <a:solidFill>
                  <a:schemeClr val="accent3"/>
                </a:solidFill>
              </a:rPr>
              <a:t>garante rendas justas </a:t>
            </a:r>
            <a:r>
              <a:rPr lang="pt-BR" sz="1600" dirty="0"/>
              <a:t>para todas as pessoas, assim como os direitos de consumidores de controlar sua alimentação e nutrição. Ela assegura</a:t>
            </a:r>
          </a:p>
        </p:txBody>
      </p:sp>
    </p:spTree>
    <p:extLst>
      <p:ext uri="{BB962C8B-B14F-4D97-AF65-F5344CB8AC3E}">
        <p14:creationId xmlns:p14="http://schemas.microsoft.com/office/powerpoint/2010/main" val="41144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2938934" y="412744"/>
            <a:ext cx="698056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Limites do quadro de referência da segurança alimentar e nutricional e o valor agregado pela soberania alimentar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7709E9-673B-AA4F-B54D-FCE774EC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1981342" cy="566384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sz="3600" dirty="0"/>
              <a:t>DHANA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B73F08-7D5A-EC4D-89F4-234EFF580ABC}"/>
              </a:ext>
            </a:extLst>
          </p:cNvPr>
          <p:cNvSpPr txBox="1"/>
          <p:nvPr/>
        </p:nvSpPr>
        <p:spPr>
          <a:xfrm>
            <a:off x="172586" y="1279540"/>
            <a:ext cx="1121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definição de </a:t>
            </a:r>
            <a:r>
              <a:rPr lang="pt-BR" b="1" dirty="0">
                <a:solidFill>
                  <a:schemeClr val="accent3"/>
                </a:solidFill>
              </a:rPr>
              <a:t>soberania alimentar </a:t>
            </a:r>
            <a:r>
              <a:rPr lang="pt-BR" dirty="0"/>
              <a:t>adotada na </a:t>
            </a:r>
            <a:r>
              <a:rPr lang="pt-BR" b="1" dirty="0"/>
              <a:t>Declaração de </a:t>
            </a:r>
            <a:r>
              <a:rPr lang="pt-BR" b="1" dirty="0" err="1"/>
              <a:t>Nyéleni</a:t>
            </a:r>
            <a:r>
              <a:rPr lang="pt-BR" b="1" dirty="0"/>
              <a:t> </a:t>
            </a:r>
            <a:r>
              <a:rPr lang="pt-BR" dirty="0"/>
              <a:t>(2007) claramente evidencia isso: “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4C809C-3991-BE44-8EE2-A1B6EF50C907}"/>
              </a:ext>
            </a:extLst>
          </p:cNvPr>
          <p:cNvSpPr txBox="1"/>
          <p:nvPr/>
        </p:nvSpPr>
        <p:spPr>
          <a:xfrm>
            <a:off x="172586" y="2146336"/>
            <a:ext cx="11784062" cy="15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“Soberania alimentar .....Ela assegura que </a:t>
            </a:r>
            <a:r>
              <a:rPr lang="pt-BR" sz="1600" b="1" dirty="0">
                <a:solidFill>
                  <a:schemeClr val="accent3"/>
                </a:solidFill>
              </a:rPr>
              <a:t>os direitos ao uso e manejo da terra, territórios, águas, sementes, animais de criação e da biodiversidade estejam nas mãos daqueles e daquelas de nós que produzem alimentos</a:t>
            </a:r>
            <a:r>
              <a:rPr lang="pt-BR" sz="1600" dirty="0"/>
              <a:t>. A soberania alimentar implica em novas relações sociais livres da opressão e da desigualdade entre mulheres e homens, povos, grupos sociais, classes sociais e econômicas e gerações.”</a:t>
            </a:r>
          </a:p>
        </p:txBody>
      </p:sp>
    </p:spTree>
    <p:extLst>
      <p:ext uri="{BB962C8B-B14F-4D97-AF65-F5344CB8AC3E}">
        <p14:creationId xmlns:p14="http://schemas.microsoft.com/office/powerpoint/2010/main" val="31369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889F4-D840-ED44-8166-1A77DAA4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Declaração de </a:t>
            </a:r>
            <a:r>
              <a:rPr lang="pt-BR" dirty="0" err="1"/>
              <a:t>Nyélény</a:t>
            </a:r>
            <a:r>
              <a:rPr lang="pt-BR" dirty="0"/>
              <a:t>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A6AD8FF-9951-9B4D-A420-AFCB8E517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842" y="1300282"/>
            <a:ext cx="7961224" cy="497576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4075D9-C3D4-374D-BBCB-CEA55BFE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07" y="2309498"/>
            <a:ext cx="4731731" cy="29573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9B8A023-3B18-8748-9922-1BBEBD034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09555"/>
            <a:ext cx="338328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310034" y="1370006"/>
            <a:ext cx="1140571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Aplicando o novo quadro de referência: o desafio de superar a fragmentação de políticas de organizações e agências da ONU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7709E9-673B-AA4F-B54D-FCE774EC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1981342" cy="566384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sz="3600" dirty="0"/>
              <a:t>DHANA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AFF83-E9BE-1247-BAD7-4DBBE30B33B5}"/>
              </a:ext>
            </a:extLst>
          </p:cNvPr>
          <p:cNvSpPr txBox="1"/>
          <p:nvPr/>
        </p:nvSpPr>
        <p:spPr>
          <a:xfrm>
            <a:off x="310034" y="2275222"/>
            <a:ext cx="1140571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Um exemplo de fragmentação: o processo preparatório da ICN2 (Conferência Internacional sobre Nutrição, FAO e OMS) – desafios e resultados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B204D7-9A95-E04E-B318-9D7B68E3B7AD}"/>
              </a:ext>
            </a:extLst>
          </p:cNvPr>
          <p:cNvSpPr txBox="1"/>
          <p:nvPr/>
        </p:nvSpPr>
        <p:spPr>
          <a:xfrm>
            <a:off x="4283061" y="5211525"/>
            <a:ext cx="4657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Quais são os desafios?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0C1D02-DCD7-744A-9260-0C1E723CE2E4}"/>
              </a:ext>
            </a:extLst>
          </p:cNvPr>
          <p:cNvSpPr txBox="1"/>
          <p:nvPr/>
        </p:nvSpPr>
        <p:spPr>
          <a:xfrm>
            <a:off x="310034" y="3217047"/>
            <a:ext cx="1140571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O que está em jogo na ICN2?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3B16F6-5B10-5A4B-9C90-BFB10F1ED89D}"/>
              </a:ext>
            </a:extLst>
          </p:cNvPr>
          <p:cNvSpPr txBox="1"/>
          <p:nvPr/>
        </p:nvSpPr>
        <p:spPr>
          <a:xfrm>
            <a:off x="310034" y="3881873"/>
            <a:ext cx="1140571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Qual o papel de </a:t>
            </a:r>
            <a:r>
              <a:rPr lang="pt-BR" dirty="0" err="1"/>
              <a:t>OSCs</a:t>
            </a:r>
            <a:r>
              <a:rPr lang="pt-BR" dirty="0"/>
              <a:t> e de movimentos sociais?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0259FD8-7AF4-194B-9A65-449BE362D997}"/>
              </a:ext>
            </a:extLst>
          </p:cNvPr>
          <p:cNvSpPr txBox="1"/>
          <p:nvPr/>
        </p:nvSpPr>
        <p:spPr>
          <a:xfrm>
            <a:off x="310034" y="4546699"/>
            <a:ext cx="1140571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O caminho à frente na ICN2 e além dela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E52A78-0ACD-3945-8A1D-48C05485D68A}"/>
              </a:ext>
            </a:extLst>
          </p:cNvPr>
          <p:cNvSpPr txBox="1"/>
          <p:nvPr/>
        </p:nvSpPr>
        <p:spPr>
          <a:xfrm>
            <a:off x="1636783" y="5211525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TAREFA :</a:t>
            </a:r>
          </a:p>
        </p:txBody>
      </p:sp>
    </p:spTree>
    <p:extLst>
      <p:ext uri="{BB962C8B-B14F-4D97-AF65-F5344CB8AC3E}">
        <p14:creationId xmlns:p14="http://schemas.microsoft.com/office/powerpoint/2010/main" val="379105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9E62-CC71-2D4D-A90B-92E7D9D3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123831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AD3B6-7EEE-194E-B653-1B583601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Processo de construção social </a:t>
            </a:r>
            <a:br>
              <a:rPr lang="pt-BR" dirty="0"/>
            </a:br>
            <a:r>
              <a:rPr lang="pt-BR" dirty="0"/>
              <a:t>do direito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273190-2336-CA49-B8A5-12AEB768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direito à alimentação está no contexto da Declaração Universal dos Direitos Humanos (DUDH) (incluído no Artigo 25): direito “a um padrão de vida capaz de assegurar-lhe, e a sua família, saúde e bem-estar” (Assembleia das Nações Unidas, 1948). </a:t>
            </a:r>
          </a:p>
          <a:p>
            <a:r>
              <a:rPr lang="pt-BR" dirty="0"/>
              <a:t>Porém, a disputa evoluiu à medida que governos responderam às crises e às demandas da sociedade civil e à medida que os instrumentos do sistema de direitos humanos foram fortalecidos</a:t>
            </a:r>
          </a:p>
          <a:p>
            <a:r>
              <a:rPr lang="pt-BR" dirty="0"/>
              <a:t>Fronteiras conceituais, com inspiração nas lutas de diferentes movimentos sociais, como os movimentos em defesa da soberania alimentar, dos direitos das mulheres, da nutrição e da saúde. A</a:t>
            </a:r>
          </a:p>
        </p:txBody>
      </p:sp>
    </p:spTree>
    <p:extLst>
      <p:ext uri="{BB962C8B-B14F-4D97-AF65-F5344CB8AC3E}">
        <p14:creationId xmlns:p14="http://schemas.microsoft.com/office/powerpoint/2010/main" val="376201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FF7D23-5764-4741-9621-1F326F39B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162" y="716586"/>
            <a:ext cx="3379807" cy="179512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714EB-753C-BF45-ABEF-0A6CF12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9" y="1180618"/>
            <a:ext cx="3912243" cy="5521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1800" dirty="0"/>
              <a:t>Fome e a má nutrição podem ser resolvidas pela liberalização completa do comércio internacional. </a:t>
            </a:r>
          </a:p>
          <a:p>
            <a:pPr marL="0" indent="0">
              <a:buNone/>
            </a:pPr>
            <a:r>
              <a:rPr lang="pt-BR" sz="1800" dirty="0"/>
              <a:t>Redução do direito à alimentação ao “direito a calorias”, auxílio e assistência com alimentos ou doações.</a:t>
            </a:r>
          </a:p>
          <a:p>
            <a:pPr marL="0" indent="0">
              <a:buNone/>
            </a:pPr>
            <a:r>
              <a:rPr lang="pt-BR" sz="1800" dirty="0"/>
              <a:t>Recusa dos segmentos produtivos de reconhecer obrigações  sob a lei internacional dos direitos humanos. </a:t>
            </a:r>
          </a:p>
          <a:p>
            <a:pPr marL="0" indent="0">
              <a:buNone/>
            </a:pPr>
            <a:r>
              <a:rPr lang="pt-BR" sz="1800" dirty="0"/>
              <a:t>Defendem o acesso a suplementos alimentares e à fortificação de alimentos como formas de promover “nutrição”, desconsiderando o acesso a recursos produtivos e a mercados e a promoção de dietas diversificadas, saudáveis e localmente produzidas.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905D1E-A93A-D649-BB01-1D20F897ACAA}"/>
              </a:ext>
            </a:extLst>
          </p:cNvPr>
          <p:cNvSpPr txBox="1"/>
          <p:nvPr/>
        </p:nvSpPr>
        <p:spPr>
          <a:xfrm>
            <a:off x="834967" y="347254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Paradigma neoliberal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4803CB-07E4-C44F-850B-AAAFAC7EA33D}"/>
              </a:ext>
            </a:extLst>
          </p:cNvPr>
          <p:cNvSpPr txBox="1"/>
          <p:nvPr/>
        </p:nvSpPr>
        <p:spPr>
          <a:xfrm>
            <a:off x="7756967" y="811286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Movimentos sociais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80FC05-09E6-9143-9D24-4903CDBD0B07}"/>
              </a:ext>
            </a:extLst>
          </p:cNvPr>
          <p:cNvSpPr txBox="1"/>
          <p:nvPr/>
        </p:nvSpPr>
        <p:spPr>
          <a:xfrm>
            <a:off x="7756967" y="1244814"/>
            <a:ext cx="4130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00"/>
                </a:solidFill>
              </a:rPr>
              <a:t>Organizações: da sociedade civil (</a:t>
            </a:r>
            <a:r>
              <a:rPr lang="pt-BR" sz="1600" dirty="0" err="1">
                <a:solidFill>
                  <a:srgbClr val="FFFF00"/>
                </a:solidFill>
              </a:rPr>
              <a:t>OSCs</a:t>
            </a:r>
            <a:r>
              <a:rPr lang="pt-BR" sz="1600" dirty="0">
                <a:solidFill>
                  <a:srgbClr val="FFFF00"/>
                </a:solidFill>
              </a:rPr>
              <a:t>), acadêmicas, algumas agências da ONU (em particular, o sistema de direitos humanos) e alguns governos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72FDA7C-BD0E-734D-89F4-462C04D54C37}"/>
              </a:ext>
            </a:extLst>
          </p:cNvPr>
          <p:cNvSpPr txBox="1"/>
          <p:nvPr/>
        </p:nvSpPr>
        <p:spPr>
          <a:xfrm>
            <a:off x="567159" y="76393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Grandes corporações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CD5125-5671-5A40-A421-F871D7847E6E}"/>
              </a:ext>
            </a:extLst>
          </p:cNvPr>
          <p:cNvSpPr txBox="1"/>
          <p:nvPr/>
        </p:nvSpPr>
        <p:spPr>
          <a:xfrm>
            <a:off x="7756967" y="2893671"/>
            <a:ext cx="3840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Resistência a essas forças globais hegemônicas.</a:t>
            </a:r>
          </a:p>
          <a:p>
            <a:endParaRPr lang="pt-BR" dirty="0"/>
          </a:p>
          <a:p>
            <a:r>
              <a:rPr lang="pt-BR" dirty="0"/>
              <a:t>Defendem um paradigma alternativo que compreende o ato de alimentar a si mesmo, a sua família e a sua comunidade como um processo social de transformação da natureza e dos alimentos em bem-estar humano.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82698FF-D887-F34C-9EC9-C94229FA8144}"/>
              </a:ext>
            </a:extLst>
          </p:cNvPr>
          <p:cNvSpPr txBox="1"/>
          <p:nvPr/>
        </p:nvSpPr>
        <p:spPr>
          <a:xfrm>
            <a:off x="4832429" y="3360229"/>
            <a:ext cx="1979271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Grupos que estão entre essas duas perspectivas</a:t>
            </a:r>
          </a:p>
        </p:txBody>
      </p:sp>
    </p:spTree>
    <p:extLst>
      <p:ext uri="{BB962C8B-B14F-4D97-AF65-F5344CB8AC3E}">
        <p14:creationId xmlns:p14="http://schemas.microsoft.com/office/powerpoint/2010/main" val="382582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20EDF-158A-8E44-8EE5-12E9AA81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que lados estamos? </a:t>
            </a:r>
            <a:br>
              <a:rPr lang="pt-BR" dirty="0"/>
            </a:br>
            <a:r>
              <a:rPr lang="pt-BR" dirty="0"/>
              <a:t>Quem defendemos?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898D77-84D4-DA43-B478-FE0D90196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78" y="1853248"/>
            <a:ext cx="11050106" cy="4582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Confronto entre Políticas Públicas  e  a  hegemonia política e econômica massiva do sistema alimentar global agroindustrial gera consequências muito negativas para uma grande proporção da população mundial em termos de: </a:t>
            </a:r>
          </a:p>
          <a:p>
            <a:pPr>
              <a:buClr>
                <a:srgbClr val="FFFF00"/>
              </a:buClr>
              <a:buSzPct val="116000"/>
              <a:buFont typeface="Wingdings" pitchFamily="2" charset="2"/>
              <a:buChar char="Ø"/>
            </a:pPr>
            <a:r>
              <a:rPr lang="pt-BR" dirty="0"/>
              <a:t>acesso a recursos, renda e condições de trabalho; </a:t>
            </a:r>
          </a:p>
          <a:p>
            <a:pPr>
              <a:buClr>
                <a:srgbClr val="FFFF00"/>
              </a:buClr>
              <a:buSzPct val="116000"/>
              <a:buFont typeface="Wingdings" pitchFamily="2" charset="2"/>
              <a:buChar char="Ø"/>
            </a:pPr>
            <a:r>
              <a:rPr lang="pt-BR" dirty="0"/>
              <a:t>volatilidade dos preços de alimentos; </a:t>
            </a:r>
          </a:p>
          <a:p>
            <a:pPr>
              <a:buClr>
                <a:srgbClr val="FFFF00"/>
              </a:buClr>
              <a:buSzPct val="116000"/>
              <a:buFont typeface="Wingdings" pitchFamily="2" charset="2"/>
              <a:buChar char="Ø"/>
            </a:pPr>
            <a:r>
              <a:rPr lang="pt-BR" dirty="0"/>
              <a:t>desigualdades sociais; </a:t>
            </a:r>
          </a:p>
          <a:p>
            <a:pPr>
              <a:buClr>
                <a:srgbClr val="FFFF00"/>
              </a:buClr>
              <a:buSzPct val="116000"/>
              <a:buFont typeface="Wingdings" pitchFamily="2" charset="2"/>
              <a:buChar char="Ø"/>
            </a:pPr>
            <a:r>
              <a:rPr lang="pt-BR" dirty="0"/>
              <a:t>redução da biodiversidade, mudanças climáticas e contaminação de solos, água e alimentos; </a:t>
            </a:r>
          </a:p>
          <a:p>
            <a:pPr>
              <a:buClr>
                <a:srgbClr val="FFFF00"/>
              </a:buClr>
              <a:buSzPct val="116000"/>
              <a:buFont typeface="Wingdings" pitchFamily="2" charset="2"/>
              <a:buChar char="Ø"/>
            </a:pPr>
            <a:r>
              <a:rPr lang="pt-BR" dirty="0"/>
              <a:t>redução da diversidade de dietas pela expansão do </a:t>
            </a:r>
            <a:r>
              <a:rPr lang="pt-BR" i="1" dirty="0" err="1"/>
              <a:t>junk</a:t>
            </a:r>
            <a:r>
              <a:rPr lang="pt-BR" i="1" dirty="0"/>
              <a:t> </a:t>
            </a:r>
            <a:r>
              <a:rPr lang="pt-BR" i="1" dirty="0" err="1"/>
              <a:t>food</a:t>
            </a:r>
            <a:r>
              <a:rPr lang="pt-BR" dirty="0"/>
              <a:t> e de produtos ultra processados; </a:t>
            </a:r>
          </a:p>
          <a:p>
            <a:pPr>
              <a:buClr>
                <a:srgbClr val="FFFF00"/>
              </a:buClr>
              <a:buSzPct val="116000"/>
              <a:buFont typeface="Wingdings" pitchFamily="2" charset="2"/>
              <a:buChar char="Ø"/>
            </a:pPr>
            <a:r>
              <a:rPr lang="pt-BR" dirty="0"/>
              <a:t>fome e má nutrição em todas as formas (tanto subnutrição como obesidade); </a:t>
            </a:r>
          </a:p>
          <a:p>
            <a:pPr>
              <a:buClr>
                <a:srgbClr val="FFFF00"/>
              </a:buClr>
              <a:buSzPct val="116000"/>
              <a:buFont typeface="Wingdings" pitchFamily="2" charset="2"/>
              <a:buChar char="Ø"/>
            </a:pPr>
            <a:r>
              <a:rPr lang="pt-BR" dirty="0"/>
              <a:t>e saúde debilitada, diminuição da expectativa de vida e redução da qualidade de vida. </a:t>
            </a:r>
          </a:p>
        </p:txBody>
      </p:sp>
    </p:spTree>
    <p:extLst>
      <p:ext uri="{BB962C8B-B14F-4D97-AF65-F5344CB8AC3E}">
        <p14:creationId xmlns:p14="http://schemas.microsoft.com/office/powerpoint/2010/main" val="139661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95C574-B63E-3D44-BA41-B84B27F62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84" y="525060"/>
            <a:ext cx="11015381" cy="2287588"/>
          </a:xfrm>
          <a:solidFill>
            <a:schemeClr val="accent5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pt-BR" sz="2400" b="1" dirty="0"/>
              <a:t>Como as ferramentas e o quadro analítico dos direitos humanos poderiam </a:t>
            </a:r>
            <a:r>
              <a:rPr lang="pt-BR" sz="2400" b="1" dirty="0">
                <a:solidFill>
                  <a:schemeClr val="accent3"/>
                </a:solidFill>
              </a:rPr>
              <a:t>melhor apoiar as lutas de pessoas por sua dignidade humana </a:t>
            </a:r>
            <a:r>
              <a:rPr lang="pt-BR" sz="2400" b="1" dirty="0"/>
              <a:t>e </a:t>
            </a:r>
            <a:r>
              <a:rPr lang="pt-BR" sz="2400" b="1" dirty="0">
                <a:solidFill>
                  <a:schemeClr val="accent3"/>
                </a:solidFill>
              </a:rPr>
              <a:t>redirecionar o pêndulo rumo a um modelo social e a um sistema alimentar sustentáveis e igualitários? </a:t>
            </a:r>
          </a:p>
          <a:p>
            <a:pPr marL="0" indent="0" algn="ctr">
              <a:lnSpc>
                <a:spcPct val="160000"/>
              </a:lnSpc>
              <a:buNone/>
            </a:pPr>
            <a:endParaRPr lang="pt-BR" sz="24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DED7D8-E652-4349-A64C-D51A69435B07}"/>
              </a:ext>
            </a:extLst>
          </p:cNvPr>
          <p:cNvSpPr txBox="1"/>
          <p:nvPr/>
        </p:nvSpPr>
        <p:spPr>
          <a:xfrm>
            <a:off x="6169304" y="4167546"/>
            <a:ext cx="5370655" cy="25787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 err="1">
                <a:solidFill>
                  <a:schemeClr val="accent3"/>
                </a:solidFill>
              </a:rPr>
              <a:t>Advocacy</a:t>
            </a:r>
            <a:r>
              <a:rPr lang="pt-BR" i="1" dirty="0">
                <a:solidFill>
                  <a:schemeClr val="accent3"/>
                </a:solidFill>
              </a:rPr>
              <a:t> é uma prática </a:t>
            </a:r>
            <a:r>
              <a:rPr lang="pt-BR" i="1" dirty="0">
                <a:solidFill>
                  <a:schemeClr val="accent3"/>
                </a:solidFill>
                <a:hlinkClick r:id="rId2" tooltip="Polít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política</a:t>
            </a:r>
            <a:r>
              <a:rPr lang="pt-BR" i="1" dirty="0">
                <a:solidFill>
                  <a:schemeClr val="accent3"/>
                </a:solidFill>
              </a:rPr>
              <a:t> levada a cabo por </a:t>
            </a:r>
            <a:r>
              <a:rPr lang="pt-BR" sz="2000" i="1" dirty="0">
                <a:solidFill>
                  <a:schemeClr val="accent3"/>
                </a:solidFill>
              </a:rPr>
              <a:t>indivíduo</a:t>
            </a:r>
            <a:r>
              <a:rPr lang="pt-BR" i="1" dirty="0">
                <a:solidFill>
                  <a:schemeClr val="accent3"/>
                </a:solidFill>
              </a:rPr>
              <a:t>, organização ou </a:t>
            </a:r>
            <a:r>
              <a:rPr lang="pt-BR" i="1" dirty="0">
                <a:solidFill>
                  <a:schemeClr val="accent3"/>
                </a:solidFill>
                <a:hlinkClick r:id="rId3" tooltip="Grupo de pressã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grupo de pressão</a:t>
            </a:r>
            <a:r>
              <a:rPr lang="pt-BR" i="1" dirty="0">
                <a:solidFill>
                  <a:schemeClr val="accent3"/>
                </a:solidFill>
              </a:rPr>
              <a:t>, no interior das </a:t>
            </a:r>
            <a:r>
              <a:rPr lang="pt-BR" i="1" dirty="0">
                <a:solidFill>
                  <a:schemeClr val="accent3"/>
                </a:solidFill>
                <a:hlinkClick r:id="rId4" tooltip="Instituiçõ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instituições</a:t>
            </a:r>
            <a:r>
              <a:rPr lang="pt-BR" i="1" dirty="0">
                <a:solidFill>
                  <a:schemeClr val="accent3"/>
                </a:solidFill>
              </a:rPr>
              <a:t> do sistema político, com a finalidade influenciar a formulação de </a:t>
            </a:r>
            <a:r>
              <a:rPr lang="pt-BR" i="1" dirty="0">
                <a:solidFill>
                  <a:schemeClr val="accent3"/>
                </a:solidFill>
                <a:hlinkClick r:id="rId5" tooltip="Políticas públic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políticas</a:t>
            </a:r>
            <a:r>
              <a:rPr lang="pt-BR" i="1" dirty="0">
                <a:solidFill>
                  <a:schemeClr val="accent3"/>
                </a:solidFill>
              </a:rPr>
              <a:t> e a alocação de </a:t>
            </a:r>
            <a:r>
              <a:rPr lang="pt-BR" i="1" dirty="0">
                <a:solidFill>
                  <a:schemeClr val="accent3"/>
                </a:solidFill>
                <a:hlinkClick r:id="rId6" tooltip="Recursos públic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recursos públicos</a:t>
            </a:r>
            <a:r>
              <a:rPr lang="pt-BR" i="1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2956D5-F980-3240-8BE2-9E78E938B973}"/>
              </a:ext>
            </a:extLst>
          </p:cNvPr>
          <p:cNvSpPr txBox="1"/>
          <p:nvPr/>
        </p:nvSpPr>
        <p:spPr>
          <a:xfrm>
            <a:off x="1369575" y="2986588"/>
            <a:ext cx="7244291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Resistência contínua de movimentos populares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84710E-ABBA-5240-A950-BDE6544589CE}"/>
              </a:ext>
            </a:extLst>
          </p:cNvPr>
          <p:cNvSpPr txBox="1"/>
          <p:nvPr/>
        </p:nvSpPr>
        <p:spPr>
          <a:xfrm>
            <a:off x="1369575" y="3645023"/>
            <a:ext cx="392767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Estratégias de </a:t>
            </a:r>
            <a:r>
              <a:rPr lang="pt-BR" sz="2400" b="1" i="1" dirty="0" err="1"/>
              <a:t>advocacy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204128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F3120-28F3-154B-A67F-CC2823D8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824400" cy="2105287"/>
          </a:xfrm>
        </p:spPr>
        <p:txBody>
          <a:bodyPr/>
          <a:lstStyle/>
          <a:p>
            <a:r>
              <a:rPr lang="pt-BR" dirty="0"/>
              <a:t>O DHANA deve ser </a:t>
            </a:r>
            <a:r>
              <a:rPr lang="pt-BR" dirty="0" err="1"/>
              <a:t>reconceituada</a:t>
            </a:r>
            <a:r>
              <a:rPr lang="pt-BR" dirty="0"/>
              <a:t> nas referências da soberania alimentar e dos direitos das mulheres.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92D7E-A7E7-D74C-B912-000924B6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39" y="3183380"/>
            <a:ext cx="10928572" cy="2245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Alimentos não são </a:t>
            </a:r>
            <a:r>
              <a:rPr lang="pt-BR" i="1" dirty="0"/>
              <a:t>commodities</a:t>
            </a:r>
            <a:r>
              <a:rPr lang="pt-BR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Alimentação é uma </a:t>
            </a:r>
            <a:r>
              <a:rPr lang="pt-BR" b="1" dirty="0"/>
              <a:t>expressão de processo social </a:t>
            </a:r>
            <a:r>
              <a:rPr lang="pt-BR" dirty="0"/>
              <a:t>no qual o bem-estar nutricional é também um pré-requisito – uma capacidade primordial que possibilita aos seres humanos ser saudáveis, dar à luz, amamentar, nascer, crescer, desenvolver-se, aprender, trabalhar, fazer amor, e ser felizes e socialmente ativos em suas comunidades.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Balão em Elipse 5">
            <a:extLst>
              <a:ext uri="{FF2B5EF4-FFF2-40B4-BE49-F238E27FC236}">
                <a16:creationId xmlns:a16="http://schemas.microsoft.com/office/drawing/2014/main" id="{D8CE3F05-561C-CD43-83A9-CD74A6FA3FD1}"/>
              </a:ext>
            </a:extLst>
          </p:cNvPr>
          <p:cNvSpPr/>
          <p:nvPr/>
        </p:nvSpPr>
        <p:spPr>
          <a:xfrm>
            <a:off x="8727311" y="5104435"/>
            <a:ext cx="2939970" cy="1423687"/>
          </a:xfrm>
          <a:prstGeom prst="wedgeEllipseCallout">
            <a:avLst>
              <a:gd name="adj1" fmla="val -81069"/>
              <a:gd name="adj2" fmla="val -38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Importância do papel das mulheres</a:t>
            </a:r>
          </a:p>
        </p:txBody>
      </p:sp>
    </p:spTree>
    <p:extLst>
      <p:ext uri="{BB962C8B-B14F-4D97-AF65-F5344CB8AC3E}">
        <p14:creationId xmlns:p14="http://schemas.microsoft.com/office/powerpoint/2010/main" val="10523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F3120-28F3-154B-A67F-CC2823D8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259135" cy="751050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DHANA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391469" y="1840375"/>
            <a:ext cx="579036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200" dirty="0"/>
              <a:t>A fonte dos direitos humano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98A704-4110-3444-856E-A2CE7D171B37}"/>
              </a:ext>
            </a:extLst>
          </p:cNvPr>
          <p:cNvSpPr txBox="1"/>
          <p:nvPr/>
        </p:nvSpPr>
        <p:spPr>
          <a:xfrm>
            <a:off x="1504710" y="2685327"/>
            <a:ext cx="9965802" cy="17016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/>
              <a:t>U</a:t>
            </a:r>
            <a:r>
              <a:rPr lang="pt-BR" dirty="0"/>
              <a:t>m conjunto de princípios e de direitos, uma aspiração e uma demanda – provindos de lutas – por uma sociedade em que a dignidade e a equidade humanas, no contexto da apreciação plena da diversidade, sejam coletivamente promovidas, protegidas e garantidas.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414A23-88BB-1348-8FB4-59E3532E5A12}"/>
              </a:ext>
            </a:extLst>
          </p:cNvPr>
          <p:cNvSpPr txBox="1"/>
          <p:nvPr/>
        </p:nvSpPr>
        <p:spPr>
          <a:xfrm>
            <a:off x="1504710" y="4629874"/>
            <a:ext cx="9988952" cy="17016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Por meio de obrigações e atribuição de responsabilidades, os direitos humanos fornecem um importante quadro de responsabilização (</a:t>
            </a:r>
            <a:r>
              <a:rPr lang="pt-BR" dirty="0" err="1"/>
              <a:t>accountability</a:t>
            </a:r>
            <a:r>
              <a:rPr lang="pt-BR" dirty="0"/>
              <a:t>) que permite que governos e transnacionais sejam cobrados e que pode servir como uma ferramenta poderosa para o avanço das demandas dos povos.</a:t>
            </a:r>
          </a:p>
        </p:txBody>
      </p:sp>
    </p:spTree>
    <p:extLst>
      <p:ext uri="{BB962C8B-B14F-4D97-AF65-F5344CB8AC3E}">
        <p14:creationId xmlns:p14="http://schemas.microsoft.com/office/powerpoint/2010/main" val="242357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136826" y="1648453"/>
            <a:ext cx="1193307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O direito à alimentação como ferramenta das lutas sociais: evolução e limites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D46A1E-5488-C54D-949B-6ED5EE41C014}"/>
              </a:ext>
            </a:extLst>
          </p:cNvPr>
          <p:cNvSpPr txBox="1"/>
          <p:nvPr/>
        </p:nvSpPr>
        <p:spPr>
          <a:xfrm>
            <a:off x="2558005" y="2232451"/>
            <a:ext cx="868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do Pacto Internacional de Direitos Econômicos, Sociais e Culturais (Assembleia Geral da ONU, 1966)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8372EA-384B-8E4B-AFFD-3EFD26F8E9F2}"/>
              </a:ext>
            </a:extLst>
          </p:cNvPr>
          <p:cNvSpPr txBox="1"/>
          <p:nvPr/>
        </p:nvSpPr>
        <p:spPr>
          <a:xfrm>
            <a:off x="646111" y="3123447"/>
            <a:ext cx="111484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Artigo 11, parágrafo 2º define o direito fundamental a </a:t>
            </a:r>
            <a:r>
              <a:rPr lang="pt-BR" sz="1600" b="1" dirty="0">
                <a:solidFill>
                  <a:schemeClr val="accent3"/>
                </a:solidFill>
              </a:rPr>
              <a:t>estar livre da fome </a:t>
            </a:r>
            <a:r>
              <a:rPr lang="pt-BR" sz="1600" dirty="0"/>
              <a:t>e liga a realização desse direito a medidas em </a:t>
            </a:r>
            <a:r>
              <a:rPr lang="pt-BR" sz="1600" b="1" dirty="0">
                <a:solidFill>
                  <a:schemeClr val="accent3"/>
                </a:solidFill>
              </a:rPr>
              <a:t>produção, conservação, distribuição, conhecimento técnico, nutrição</a:t>
            </a:r>
            <a:r>
              <a:rPr lang="pt-BR" sz="1600" dirty="0">
                <a:solidFill>
                  <a:schemeClr val="accent3"/>
                </a:solidFill>
              </a:rPr>
              <a:t> </a:t>
            </a:r>
            <a:r>
              <a:rPr lang="pt-BR" sz="1600" dirty="0"/>
              <a:t>e formas melhores de acessar recursos naturais;</a:t>
            </a:r>
          </a:p>
          <a:p>
            <a:endParaRPr lang="pt-BR" sz="1600" dirty="0"/>
          </a:p>
          <a:p>
            <a:r>
              <a:rPr lang="pt-BR" sz="1600" dirty="0"/>
              <a:t>O Artigo 11 afirma que a cooperação internacional e a atenção ao impacto do comércio internacional são relevantes para a realização do direito à alimentação, recordando aos Estados suas obrigações extraterritoriais.</a:t>
            </a:r>
          </a:p>
          <a:p>
            <a:endParaRPr lang="pt-BR" sz="1600" dirty="0"/>
          </a:p>
          <a:p>
            <a:r>
              <a:rPr lang="pt-BR" sz="1600" dirty="0"/>
              <a:t>Para o direito de estar protegido contra a fome: </a:t>
            </a:r>
          </a:p>
          <a:p>
            <a:pPr marL="342900" indent="-342900">
              <a:buAutoNum type="arabicParenBoth"/>
            </a:pPr>
            <a:r>
              <a:rPr lang="pt-BR" sz="1600" dirty="0"/>
              <a:t>a abordagem do ciclo vital para compreender a nutrição, </a:t>
            </a:r>
          </a:p>
          <a:p>
            <a:pPr marL="342900" indent="-342900">
              <a:buAutoNum type="arabicParenBoth"/>
            </a:pPr>
            <a:r>
              <a:rPr lang="pt-BR" sz="1600" dirty="0"/>
              <a:t>o papel da má nutrição de mulheres e meninas na transmissão </a:t>
            </a:r>
            <a:r>
              <a:rPr lang="pt-BR" sz="1600" dirty="0" err="1"/>
              <a:t>intergeracional</a:t>
            </a:r>
            <a:r>
              <a:rPr lang="pt-BR" sz="1600" dirty="0"/>
              <a:t> da má nutrição; e </a:t>
            </a:r>
          </a:p>
          <a:p>
            <a:pPr marL="342900" indent="-342900">
              <a:buAutoNum type="arabicParenBoth"/>
            </a:pPr>
            <a:r>
              <a:rPr lang="pt-BR" sz="1600" dirty="0"/>
              <a:t>o carga dupla da má nutrição, ou seja, a coexistência de diferentes formas de má nutrição (subnutrição, deficiências de micronutrientes e sobrepeso/obesidade) e de doenças relacionadas.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FC103A5-6FD6-1548-AB04-E18028F4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259135" cy="751050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DHANA</a:t>
            </a:r>
          </a:p>
        </p:txBody>
      </p:sp>
    </p:spTree>
    <p:extLst>
      <p:ext uri="{BB962C8B-B14F-4D97-AF65-F5344CB8AC3E}">
        <p14:creationId xmlns:p14="http://schemas.microsoft.com/office/powerpoint/2010/main" val="243912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B39492-9FB1-8B45-ACC4-223F5F142E4B}"/>
              </a:ext>
            </a:extLst>
          </p:cNvPr>
          <p:cNvSpPr txBox="1"/>
          <p:nvPr/>
        </p:nvSpPr>
        <p:spPr>
          <a:xfrm>
            <a:off x="356745" y="1740321"/>
            <a:ext cx="1156438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/>
              <a:t>As determinantes sociais, políticas e econômicas da fome e da má nutrição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D46A1E-5488-C54D-949B-6ED5EE41C014}"/>
              </a:ext>
            </a:extLst>
          </p:cNvPr>
          <p:cNvSpPr txBox="1"/>
          <p:nvPr/>
        </p:nvSpPr>
        <p:spPr>
          <a:xfrm>
            <a:off x="646111" y="2362238"/>
            <a:ext cx="10592906" cy="17016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Dependemos para nossa alimentação e nutrição da capacidade de plantas de transformarem a energia solar, água e nutrientes do solo em alimentos ricos em energia, nutrientes e sabor. Nós somos feitos de luz solar transformada em organismos complexos, com a capacidade de pensar, sentir e agir, individual e coletivamente.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0C1F7D-35B3-A744-966E-E8341EC161CC}"/>
              </a:ext>
            </a:extLst>
          </p:cNvPr>
          <p:cNvSpPr txBox="1"/>
          <p:nvPr/>
        </p:nvSpPr>
        <p:spPr>
          <a:xfrm>
            <a:off x="646111" y="4533300"/>
            <a:ext cx="10592906" cy="17016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3"/>
                </a:solidFill>
              </a:rPr>
              <a:t>A </a:t>
            </a:r>
            <a:r>
              <a:rPr lang="pt-BR" b="1" dirty="0">
                <a:solidFill>
                  <a:schemeClr val="accent3"/>
                </a:solidFill>
              </a:rPr>
              <a:t>fome a má nutrição </a:t>
            </a:r>
            <a:r>
              <a:rPr lang="pt-BR" dirty="0"/>
              <a:t>não existem porque o sol discrimina, ou porque não há terra fértil suficiente ou alimentos disponíveis. Elas se materializam porque sociedades foram estruturadas de acordo com os interesses de grupos sociais politicamente e economicamente hegemônicos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7709E9-673B-AA4F-B54D-FCE774EC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259135" cy="751050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/>
              <a:t>DHANA</a:t>
            </a:r>
          </a:p>
        </p:txBody>
      </p:sp>
    </p:spTree>
    <p:extLst>
      <p:ext uri="{BB962C8B-B14F-4D97-AF65-F5344CB8AC3E}">
        <p14:creationId xmlns:p14="http://schemas.microsoft.com/office/powerpoint/2010/main" val="3356005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Íon</Template>
  <TotalTime>238</TotalTime>
  <Words>1807</Words>
  <Application>Microsoft Macintosh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Íon</vt:lpstr>
      <vt:lpstr>Direito Humano à Alimentação e à Nutrição Adequada</vt:lpstr>
      <vt:lpstr>Processo de construção social  do direito</vt:lpstr>
      <vt:lpstr>Apresentação do PowerPoint</vt:lpstr>
      <vt:lpstr>De que lados estamos?  Quem defendemos?</vt:lpstr>
      <vt:lpstr>Apresentação do PowerPoint</vt:lpstr>
      <vt:lpstr>O DHANA deve ser reconceituada nas referências da soberania alimentar e dos direitos das mulheres. </vt:lpstr>
      <vt:lpstr>DHANA</vt:lpstr>
      <vt:lpstr>DHANA</vt:lpstr>
      <vt:lpstr>DHANA</vt:lpstr>
      <vt:lpstr>DHANA</vt:lpstr>
      <vt:lpstr>DHANA</vt:lpstr>
      <vt:lpstr>DHANA</vt:lpstr>
      <vt:lpstr>DHANA</vt:lpstr>
      <vt:lpstr>DHANA</vt:lpstr>
      <vt:lpstr>O que é a Declaração de Nyélény?</vt:lpstr>
      <vt:lpstr>DHANA</vt:lpstr>
      <vt:lpstr>obrigada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Humano à Alimentação e à Nutrição Adequada</dc:title>
  <dc:creator>Rosa Garcia</dc:creator>
  <cp:lastModifiedBy>Rosa Garcia</cp:lastModifiedBy>
  <cp:revision>15</cp:revision>
  <dcterms:created xsi:type="dcterms:W3CDTF">2020-08-31T12:55:15Z</dcterms:created>
  <dcterms:modified xsi:type="dcterms:W3CDTF">2020-08-31T16:53:39Z</dcterms:modified>
</cp:coreProperties>
</file>