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57" r:id="rId4"/>
    <p:sldId id="272" r:id="rId5"/>
    <p:sldId id="269" r:id="rId6"/>
    <p:sldId id="270" r:id="rId7"/>
    <p:sldId id="271" r:id="rId8"/>
    <p:sldId id="273" r:id="rId9"/>
    <p:sldId id="274" r:id="rId10"/>
    <p:sldId id="295" r:id="rId11"/>
    <p:sldId id="275" r:id="rId12"/>
    <p:sldId id="297" r:id="rId13"/>
    <p:sldId id="29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67" r:id="rId34"/>
  </p:sldIdLst>
  <p:sldSz cx="108013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96" y="-27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8F1DB-2D2B-46B3-8050-3356652954A7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B36FDEF3-29B5-42EA-BE87-97EC4E04D637}">
      <dgm:prSet phldrT="[Texto]" custT="1"/>
      <dgm:spPr/>
      <dgm:t>
        <a:bodyPr/>
        <a:lstStyle/>
        <a:p>
          <a:r>
            <a:rPr lang="pt-BR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1. Fermentação de carboidratos </a:t>
          </a:r>
        </a:p>
      </dgm:t>
    </dgm:pt>
    <dgm:pt modelId="{093011D3-CE31-42D6-8BF6-CA58B9949FC1}" type="parTrans" cxnId="{722FE3D4-1200-4230-81B6-B86A9A988E35}">
      <dgm:prSet/>
      <dgm:spPr/>
      <dgm:t>
        <a:bodyPr/>
        <a:lstStyle/>
        <a:p>
          <a:endParaRPr lang="pt-BR" sz="2400"/>
        </a:p>
      </dgm:t>
    </dgm:pt>
    <dgm:pt modelId="{42701284-047A-43C3-A536-895F6D5999F7}" type="sibTrans" cxnId="{722FE3D4-1200-4230-81B6-B86A9A988E35}">
      <dgm:prSet/>
      <dgm:spPr/>
      <dgm:t>
        <a:bodyPr/>
        <a:lstStyle/>
        <a:p>
          <a:endParaRPr lang="pt-BR" sz="2400"/>
        </a:p>
      </dgm:t>
    </dgm:pt>
    <dgm:pt modelId="{3F81B555-48C4-450C-B7C4-5E49C20EA6B0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Produção de </a:t>
          </a:r>
          <a:r>
            <a:rPr lang="pt-BR" sz="2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indol</a:t>
          </a:r>
          <a:endParaRPr lang="pt-BR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03F80-0EA0-4C4E-8567-6676457F43B7}" type="parTrans" cxnId="{AEF088E2-865A-4FE4-BA07-FA37CB9BF956}">
      <dgm:prSet/>
      <dgm:spPr/>
      <dgm:t>
        <a:bodyPr/>
        <a:lstStyle/>
        <a:p>
          <a:endParaRPr lang="pt-BR" sz="2400"/>
        </a:p>
      </dgm:t>
    </dgm:pt>
    <dgm:pt modelId="{0733E4EF-DE30-4233-8433-EAC940B2FBE8}" type="sibTrans" cxnId="{AEF088E2-865A-4FE4-BA07-FA37CB9BF956}">
      <dgm:prSet/>
      <dgm:spPr/>
      <dgm:t>
        <a:bodyPr/>
        <a:lstStyle/>
        <a:p>
          <a:endParaRPr lang="pt-BR" sz="2400"/>
        </a:p>
      </dgm:t>
    </dgm:pt>
    <dgm:pt modelId="{B8D17A0E-C13A-449F-BFC0-971B8615699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Hidrólise do amido</a:t>
          </a:r>
        </a:p>
      </dgm:t>
    </dgm:pt>
    <dgm:pt modelId="{A29D6F56-670C-4252-AFAD-F3D46F636FD6}" type="parTrans" cxnId="{68B94EE3-4850-4E3C-B79D-C6E571559EFF}">
      <dgm:prSet/>
      <dgm:spPr/>
      <dgm:t>
        <a:bodyPr/>
        <a:lstStyle/>
        <a:p>
          <a:endParaRPr lang="pt-BR" sz="2400"/>
        </a:p>
      </dgm:t>
    </dgm:pt>
    <dgm:pt modelId="{D985D84A-10DA-4CFD-9904-CECEA8D41A78}" type="sibTrans" cxnId="{68B94EE3-4850-4E3C-B79D-C6E571559EFF}">
      <dgm:prSet/>
      <dgm:spPr/>
      <dgm:t>
        <a:bodyPr/>
        <a:lstStyle/>
        <a:p>
          <a:endParaRPr lang="pt-BR" sz="2400"/>
        </a:p>
      </dgm:t>
    </dgm:pt>
    <dgm:pt modelId="{124082E2-2315-4758-A8C2-6190F7016978}">
      <dgm:prSet phldrT="[Texto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pt-BR" sz="2800" b="0">
              <a:latin typeface="Times New Roman" panose="02020603050405020304" pitchFamily="18" charset="0"/>
              <a:cs typeface="Times New Roman" panose="02020603050405020304" pitchFamily="18" charset="0"/>
            </a:rPr>
            <a:t>4. Teste de oxidação e fermentação</a:t>
          </a:r>
          <a:endParaRPr lang="pt-BR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9E3F6-6BE5-4D11-843C-92BEC7120C78}" type="parTrans" cxnId="{ECB90D15-C790-46C1-8C95-CB62CB670F38}">
      <dgm:prSet/>
      <dgm:spPr/>
      <dgm:t>
        <a:bodyPr/>
        <a:lstStyle/>
        <a:p>
          <a:endParaRPr lang="pt-BR" sz="2400"/>
        </a:p>
      </dgm:t>
    </dgm:pt>
    <dgm:pt modelId="{A09B9D4D-7442-4697-979B-3B546A29D97B}" type="sibTrans" cxnId="{ECB90D15-C790-46C1-8C95-CB62CB670F38}">
      <dgm:prSet/>
      <dgm:spPr/>
      <dgm:t>
        <a:bodyPr/>
        <a:lstStyle/>
        <a:p>
          <a:endParaRPr lang="pt-BR" sz="2400"/>
        </a:p>
      </dgm:t>
    </dgm:pt>
    <dgm:pt modelId="{F8753B30-65F1-4196-9030-19C1EBDBF14F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Teste da </a:t>
          </a:r>
          <a:r>
            <a:rPr lang="pt-BR" sz="2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catalase</a:t>
          </a:r>
          <a:endParaRPr lang="pt-BR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3EA21-FCCC-4F57-A1DB-CD832B1DFF70}" type="parTrans" cxnId="{425F5E7E-3DD6-49C3-80B7-37A45720772F}">
      <dgm:prSet/>
      <dgm:spPr/>
      <dgm:t>
        <a:bodyPr/>
        <a:lstStyle/>
        <a:p>
          <a:endParaRPr lang="pt-BR" sz="2400"/>
        </a:p>
      </dgm:t>
    </dgm:pt>
    <dgm:pt modelId="{E49D6EDC-834A-4A20-8104-4DE9F7A8B262}" type="sibTrans" cxnId="{425F5E7E-3DD6-49C3-80B7-37A45720772F}">
      <dgm:prSet/>
      <dgm:spPr/>
      <dgm:t>
        <a:bodyPr/>
        <a:lstStyle/>
        <a:p>
          <a:endParaRPr lang="pt-BR" sz="2400"/>
        </a:p>
      </dgm:t>
    </dgm:pt>
    <dgm:pt modelId="{755E3315-DA49-4A14-A898-90BE7F5DBC2B}" type="pres">
      <dgm:prSet presAssocID="{FD38F1DB-2D2B-46B3-8050-3356652954A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D82CB6-0F5A-49CA-ACAF-3577E10ADCCC}" type="pres">
      <dgm:prSet presAssocID="{B36FDEF3-29B5-42EA-BE87-97EC4E04D637}" presName="comp" presStyleCnt="0"/>
      <dgm:spPr/>
    </dgm:pt>
    <dgm:pt modelId="{DCEDACC1-262B-4B2E-B6A8-E588FC32ADB2}" type="pres">
      <dgm:prSet presAssocID="{B36FDEF3-29B5-42EA-BE87-97EC4E04D637}" presName="box" presStyleLbl="node1" presStyleIdx="0" presStyleCnt="5"/>
      <dgm:spPr/>
      <dgm:t>
        <a:bodyPr/>
        <a:lstStyle/>
        <a:p>
          <a:endParaRPr lang="pt-BR"/>
        </a:p>
      </dgm:t>
    </dgm:pt>
    <dgm:pt modelId="{F3A18384-9077-4326-B421-1A0885284555}" type="pres">
      <dgm:prSet presAssocID="{B36FDEF3-29B5-42EA-BE87-97EC4E04D637}" presName="img" presStyleLbl="fgImgPlace1" presStyleIdx="0" presStyleCnt="5"/>
      <dgm:spPr/>
    </dgm:pt>
    <dgm:pt modelId="{F136C967-4571-4BED-B936-07BF41E32652}" type="pres">
      <dgm:prSet presAssocID="{B36FDEF3-29B5-42EA-BE87-97EC4E04D63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C752CF-ACE9-4BB5-BE7D-3EB353BA738F}" type="pres">
      <dgm:prSet presAssocID="{42701284-047A-43C3-A536-895F6D5999F7}" presName="spacer" presStyleCnt="0"/>
      <dgm:spPr/>
    </dgm:pt>
    <dgm:pt modelId="{8DF150C6-F2AC-4C72-B36F-58893A598C03}" type="pres">
      <dgm:prSet presAssocID="{3F81B555-48C4-450C-B7C4-5E49C20EA6B0}" presName="comp" presStyleCnt="0"/>
      <dgm:spPr/>
    </dgm:pt>
    <dgm:pt modelId="{18BD2ADC-534A-492A-A568-D95084C4D94E}" type="pres">
      <dgm:prSet presAssocID="{3F81B555-48C4-450C-B7C4-5E49C20EA6B0}" presName="box" presStyleLbl="node1" presStyleIdx="1" presStyleCnt="5"/>
      <dgm:spPr/>
      <dgm:t>
        <a:bodyPr/>
        <a:lstStyle/>
        <a:p>
          <a:endParaRPr lang="pt-BR"/>
        </a:p>
      </dgm:t>
    </dgm:pt>
    <dgm:pt modelId="{A937283B-AA03-4BE8-A25B-09842470BF6E}" type="pres">
      <dgm:prSet presAssocID="{3F81B555-48C4-450C-B7C4-5E49C20EA6B0}" presName="img" presStyleLbl="fgImgPlace1" presStyleIdx="1" presStyleCnt="5"/>
      <dgm:spPr/>
    </dgm:pt>
    <dgm:pt modelId="{262F3E89-9D20-437A-A05C-B4EDB0C0FF27}" type="pres">
      <dgm:prSet presAssocID="{3F81B555-48C4-450C-B7C4-5E49C20EA6B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23503-4ACB-4E1B-8528-E82B47CA044A}" type="pres">
      <dgm:prSet presAssocID="{0733E4EF-DE30-4233-8433-EAC940B2FBE8}" presName="spacer" presStyleCnt="0"/>
      <dgm:spPr/>
    </dgm:pt>
    <dgm:pt modelId="{6E8FF25B-83C6-4623-BD69-A4624FFCDEFE}" type="pres">
      <dgm:prSet presAssocID="{B8D17A0E-C13A-449F-BFC0-971B8615699C}" presName="comp" presStyleCnt="0"/>
      <dgm:spPr/>
    </dgm:pt>
    <dgm:pt modelId="{236479D2-D306-4596-990A-C7B78721A8CF}" type="pres">
      <dgm:prSet presAssocID="{B8D17A0E-C13A-449F-BFC0-971B8615699C}" presName="box" presStyleLbl="node1" presStyleIdx="2" presStyleCnt="5"/>
      <dgm:spPr/>
      <dgm:t>
        <a:bodyPr/>
        <a:lstStyle/>
        <a:p>
          <a:endParaRPr lang="pt-BR"/>
        </a:p>
      </dgm:t>
    </dgm:pt>
    <dgm:pt modelId="{92F95483-C841-4EA4-89C6-3B6C01EFA7FD}" type="pres">
      <dgm:prSet presAssocID="{B8D17A0E-C13A-449F-BFC0-971B8615699C}" presName="img" presStyleLbl="fgImgPlace1" presStyleIdx="2" presStyleCnt="5"/>
      <dgm:spPr/>
    </dgm:pt>
    <dgm:pt modelId="{752D0206-72A4-49F5-B187-0B8654B78BA5}" type="pres">
      <dgm:prSet presAssocID="{B8D17A0E-C13A-449F-BFC0-971B8615699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A64C34-59F4-4A25-9784-D77A29133CDC}" type="pres">
      <dgm:prSet presAssocID="{D985D84A-10DA-4CFD-9904-CECEA8D41A78}" presName="spacer" presStyleCnt="0"/>
      <dgm:spPr/>
    </dgm:pt>
    <dgm:pt modelId="{3DB22928-1A68-4B33-B277-DDA789431F8B}" type="pres">
      <dgm:prSet presAssocID="{124082E2-2315-4758-A8C2-6190F7016978}" presName="comp" presStyleCnt="0"/>
      <dgm:spPr/>
    </dgm:pt>
    <dgm:pt modelId="{9E84F313-3736-40AD-A1E5-5297A1ADE653}" type="pres">
      <dgm:prSet presAssocID="{124082E2-2315-4758-A8C2-6190F7016978}" presName="box" presStyleLbl="node1" presStyleIdx="3" presStyleCnt="5"/>
      <dgm:spPr/>
      <dgm:t>
        <a:bodyPr/>
        <a:lstStyle/>
        <a:p>
          <a:endParaRPr lang="pt-BR"/>
        </a:p>
      </dgm:t>
    </dgm:pt>
    <dgm:pt modelId="{92BBAFBC-7A00-4DEE-9BDD-99D76602FEA2}" type="pres">
      <dgm:prSet presAssocID="{124082E2-2315-4758-A8C2-6190F7016978}" presName="img" presStyleLbl="fgImgPlace1" presStyleIdx="3" presStyleCnt="5"/>
      <dgm:spPr/>
    </dgm:pt>
    <dgm:pt modelId="{096E4C84-6D92-47F6-B8CA-BEA47D6557C9}" type="pres">
      <dgm:prSet presAssocID="{124082E2-2315-4758-A8C2-6190F701697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198C8E-2668-446A-A4F2-643D9D3BE6BD}" type="pres">
      <dgm:prSet presAssocID="{A09B9D4D-7442-4697-979B-3B546A29D97B}" presName="spacer" presStyleCnt="0"/>
      <dgm:spPr/>
    </dgm:pt>
    <dgm:pt modelId="{30D0ED21-5721-4A3E-8DB0-A98491BF310B}" type="pres">
      <dgm:prSet presAssocID="{F8753B30-65F1-4196-9030-19C1EBDBF14F}" presName="comp" presStyleCnt="0"/>
      <dgm:spPr/>
    </dgm:pt>
    <dgm:pt modelId="{AB410F05-9715-44D1-9023-0A1FB50DBC12}" type="pres">
      <dgm:prSet presAssocID="{F8753B30-65F1-4196-9030-19C1EBDBF14F}" presName="box" presStyleLbl="node1" presStyleIdx="4" presStyleCnt="5"/>
      <dgm:spPr/>
      <dgm:t>
        <a:bodyPr/>
        <a:lstStyle/>
        <a:p>
          <a:endParaRPr lang="pt-BR"/>
        </a:p>
      </dgm:t>
    </dgm:pt>
    <dgm:pt modelId="{BCAD3CF5-E912-4310-8FD0-B774D23A3295}" type="pres">
      <dgm:prSet presAssocID="{F8753B30-65F1-4196-9030-19C1EBDBF14F}" presName="img" presStyleLbl="fgImgPlace1" presStyleIdx="4" presStyleCnt="5"/>
      <dgm:spPr/>
    </dgm:pt>
    <dgm:pt modelId="{E3E673B3-94FA-41DD-BB43-32905D671C32}" type="pres">
      <dgm:prSet presAssocID="{F8753B30-65F1-4196-9030-19C1EBDBF14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4B90BE-2CB7-44CD-88F5-0454E14054B6}" type="presOf" srcId="{124082E2-2315-4758-A8C2-6190F7016978}" destId="{9E84F313-3736-40AD-A1E5-5297A1ADE653}" srcOrd="0" destOrd="0" presId="urn:microsoft.com/office/officeart/2005/8/layout/vList4#1"/>
    <dgm:cxn modelId="{425F5E7E-3DD6-49C3-80B7-37A45720772F}" srcId="{FD38F1DB-2D2B-46B3-8050-3356652954A7}" destId="{F8753B30-65F1-4196-9030-19C1EBDBF14F}" srcOrd="4" destOrd="0" parTransId="{3113EA21-FCCC-4F57-A1DB-CD832B1DFF70}" sibTransId="{E49D6EDC-834A-4A20-8104-4DE9F7A8B262}"/>
    <dgm:cxn modelId="{ECB90D15-C790-46C1-8C95-CB62CB670F38}" srcId="{FD38F1DB-2D2B-46B3-8050-3356652954A7}" destId="{124082E2-2315-4758-A8C2-6190F7016978}" srcOrd="3" destOrd="0" parTransId="{C919E3F6-6BE5-4D11-843C-92BEC7120C78}" sibTransId="{A09B9D4D-7442-4697-979B-3B546A29D97B}"/>
    <dgm:cxn modelId="{999CFA4F-6D53-43AB-B788-4A1D026C2551}" type="presOf" srcId="{B8D17A0E-C13A-449F-BFC0-971B8615699C}" destId="{752D0206-72A4-49F5-B187-0B8654B78BA5}" srcOrd="1" destOrd="0" presId="urn:microsoft.com/office/officeart/2005/8/layout/vList4#1"/>
    <dgm:cxn modelId="{BA7EA4A3-1D8D-4477-9331-4AF8A4F11DAF}" type="presOf" srcId="{B36FDEF3-29B5-42EA-BE87-97EC4E04D637}" destId="{F136C967-4571-4BED-B936-07BF41E32652}" srcOrd="1" destOrd="0" presId="urn:microsoft.com/office/officeart/2005/8/layout/vList4#1"/>
    <dgm:cxn modelId="{68B94EE3-4850-4E3C-B79D-C6E571559EFF}" srcId="{FD38F1DB-2D2B-46B3-8050-3356652954A7}" destId="{B8D17A0E-C13A-449F-BFC0-971B8615699C}" srcOrd="2" destOrd="0" parTransId="{A29D6F56-670C-4252-AFAD-F3D46F636FD6}" sibTransId="{D985D84A-10DA-4CFD-9904-CECEA8D41A78}"/>
    <dgm:cxn modelId="{722FE3D4-1200-4230-81B6-B86A9A988E35}" srcId="{FD38F1DB-2D2B-46B3-8050-3356652954A7}" destId="{B36FDEF3-29B5-42EA-BE87-97EC4E04D637}" srcOrd="0" destOrd="0" parTransId="{093011D3-CE31-42D6-8BF6-CA58B9949FC1}" sibTransId="{42701284-047A-43C3-A536-895F6D5999F7}"/>
    <dgm:cxn modelId="{9C982202-6602-4E6A-BA30-1A62F7E7FCEC}" type="presOf" srcId="{B36FDEF3-29B5-42EA-BE87-97EC4E04D637}" destId="{DCEDACC1-262B-4B2E-B6A8-E588FC32ADB2}" srcOrd="0" destOrd="0" presId="urn:microsoft.com/office/officeart/2005/8/layout/vList4#1"/>
    <dgm:cxn modelId="{4E8774FF-197D-4ECB-9A61-A99C248DEBF6}" type="presOf" srcId="{124082E2-2315-4758-A8C2-6190F7016978}" destId="{096E4C84-6D92-47F6-B8CA-BEA47D6557C9}" srcOrd="1" destOrd="0" presId="urn:microsoft.com/office/officeart/2005/8/layout/vList4#1"/>
    <dgm:cxn modelId="{EC3DACA9-1862-4681-91DD-665C535E67D8}" type="presOf" srcId="{FD38F1DB-2D2B-46B3-8050-3356652954A7}" destId="{755E3315-DA49-4A14-A898-90BE7F5DBC2B}" srcOrd="0" destOrd="0" presId="urn:microsoft.com/office/officeart/2005/8/layout/vList4#1"/>
    <dgm:cxn modelId="{F9DBA794-225E-4A5F-9DAA-C6041257E8FF}" type="presOf" srcId="{B8D17A0E-C13A-449F-BFC0-971B8615699C}" destId="{236479D2-D306-4596-990A-C7B78721A8CF}" srcOrd="0" destOrd="0" presId="urn:microsoft.com/office/officeart/2005/8/layout/vList4#1"/>
    <dgm:cxn modelId="{AEF088E2-865A-4FE4-BA07-FA37CB9BF956}" srcId="{FD38F1DB-2D2B-46B3-8050-3356652954A7}" destId="{3F81B555-48C4-450C-B7C4-5E49C20EA6B0}" srcOrd="1" destOrd="0" parTransId="{09003F80-0EA0-4C4E-8567-6676457F43B7}" sibTransId="{0733E4EF-DE30-4233-8433-EAC940B2FBE8}"/>
    <dgm:cxn modelId="{E829A11F-4BC0-4D27-9A5B-3F700DADBD50}" type="presOf" srcId="{3F81B555-48C4-450C-B7C4-5E49C20EA6B0}" destId="{262F3E89-9D20-437A-A05C-B4EDB0C0FF27}" srcOrd="1" destOrd="0" presId="urn:microsoft.com/office/officeart/2005/8/layout/vList4#1"/>
    <dgm:cxn modelId="{12156E68-812A-49FB-AA87-C8CFD5822917}" type="presOf" srcId="{F8753B30-65F1-4196-9030-19C1EBDBF14F}" destId="{E3E673B3-94FA-41DD-BB43-32905D671C32}" srcOrd="1" destOrd="0" presId="urn:microsoft.com/office/officeart/2005/8/layout/vList4#1"/>
    <dgm:cxn modelId="{42CC1637-69A7-4FD1-BE37-64F7117049EA}" type="presOf" srcId="{3F81B555-48C4-450C-B7C4-5E49C20EA6B0}" destId="{18BD2ADC-534A-492A-A568-D95084C4D94E}" srcOrd="0" destOrd="0" presId="urn:microsoft.com/office/officeart/2005/8/layout/vList4#1"/>
    <dgm:cxn modelId="{F742E76D-E4A6-4F65-876E-ABCAA15DF64A}" type="presOf" srcId="{F8753B30-65F1-4196-9030-19C1EBDBF14F}" destId="{AB410F05-9715-44D1-9023-0A1FB50DBC12}" srcOrd="0" destOrd="0" presId="urn:microsoft.com/office/officeart/2005/8/layout/vList4#1"/>
    <dgm:cxn modelId="{1BEAE57F-1452-4EE9-80B5-8956862F23E7}" type="presParOf" srcId="{755E3315-DA49-4A14-A898-90BE7F5DBC2B}" destId="{BBD82CB6-0F5A-49CA-ACAF-3577E10ADCCC}" srcOrd="0" destOrd="0" presId="urn:microsoft.com/office/officeart/2005/8/layout/vList4#1"/>
    <dgm:cxn modelId="{982D799E-3C3F-4788-A8B2-D46FABC342D5}" type="presParOf" srcId="{BBD82CB6-0F5A-49CA-ACAF-3577E10ADCCC}" destId="{DCEDACC1-262B-4B2E-B6A8-E588FC32ADB2}" srcOrd="0" destOrd="0" presId="urn:microsoft.com/office/officeart/2005/8/layout/vList4#1"/>
    <dgm:cxn modelId="{E8CA2BDB-0A3C-42AE-92EF-02E2509130F1}" type="presParOf" srcId="{BBD82CB6-0F5A-49CA-ACAF-3577E10ADCCC}" destId="{F3A18384-9077-4326-B421-1A0885284555}" srcOrd="1" destOrd="0" presId="urn:microsoft.com/office/officeart/2005/8/layout/vList4#1"/>
    <dgm:cxn modelId="{4F6AC43F-8746-4504-9232-85E384FEE720}" type="presParOf" srcId="{BBD82CB6-0F5A-49CA-ACAF-3577E10ADCCC}" destId="{F136C967-4571-4BED-B936-07BF41E32652}" srcOrd="2" destOrd="0" presId="urn:microsoft.com/office/officeart/2005/8/layout/vList4#1"/>
    <dgm:cxn modelId="{04B90929-9B42-4751-AC36-22060F196212}" type="presParOf" srcId="{755E3315-DA49-4A14-A898-90BE7F5DBC2B}" destId="{5FC752CF-ACE9-4BB5-BE7D-3EB353BA738F}" srcOrd="1" destOrd="0" presId="urn:microsoft.com/office/officeart/2005/8/layout/vList4#1"/>
    <dgm:cxn modelId="{3AE195F0-8EB9-410F-B45D-1A9B2858E597}" type="presParOf" srcId="{755E3315-DA49-4A14-A898-90BE7F5DBC2B}" destId="{8DF150C6-F2AC-4C72-B36F-58893A598C03}" srcOrd="2" destOrd="0" presId="urn:microsoft.com/office/officeart/2005/8/layout/vList4#1"/>
    <dgm:cxn modelId="{0B9DD280-7C31-4746-B49E-22802AC356B5}" type="presParOf" srcId="{8DF150C6-F2AC-4C72-B36F-58893A598C03}" destId="{18BD2ADC-534A-492A-A568-D95084C4D94E}" srcOrd="0" destOrd="0" presId="urn:microsoft.com/office/officeart/2005/8/layout/vList4#1"/>
    <dgm:cxn modelId="{28A02E5E-F65C-4178-9B7A-6D656729E123}" type="presParOf" srcId="{8DF150C6-F2AC-4C72-B36F-58893A598C03}" destId="{A937283B-AA03-4BE8-A25B-09842470BF6E}" srcOrd="1" destOrd="0" presId="urn:microsoft.com/office/officeart/2005/8/layout/vList4#1"/>
    <dgm:cxn modelId="{88F9C8CC-9E0E-412F-BD3B-0AEBE882D700}" type="presParOf" srcId="{8DF150C6-F2AC-4C72-B36F-58893A598C03}" destId="{262F3E89-9D20-437A-A05C-B4EDB0C0FF27}" srcOrd="2" destOrd="0" presId="urn:microsoft.com/office/officeart/2005/8/layout/vList4#1"/>
    <dgm:cxn modelId="{5BE2A80E-3618-4190-AA1D-9A1C75EAA700}" type="presParOf" srcId="{755E3315-DA49-4A14-A898-90BE7F5DBC2B}" destId="{12523503-4ACB-4E1B-8528-E82B47CA044A}" srcOrd="3" destOrd="0" presId="urn:microsoft.com/office/officeart/2005/8/layout/vList4#1"/>
    <dgm:cxn modelId="{214B76EA-11E5-493F-A373-CC352B5B505D}" type="presParOf" srcId="{755E3315-DA49-4A14-A898-90BE7F5DBC2B}" destId="{6E8FF25B-83C6-4623-BD69-A4624FFCDEFE}" srcOrd="4" destOrd="0" presId="urn:microsoft.com/office/officeart/2005/8/layout/vList4#1"/>
    <dgm:cxn modelId="{023281F9-9C9B-4A28-BDEB-E13A48BBBE2E}" type="presParOf" srcId="{6E8FF25B-83C6-4623-BD69-A4624FFCDEFE}" destId="{236479D2-D306-4596-990A-C7B78721A8CF}" srcOrd="0" destOrd="0" presId="urn:microsoft.com/office/officeart/2005/8/layout/vList4#1"/>
    <dgm:cxn modelId="{03CBFDDA-43EF-4CD3-9700-8E48796326A8}" type="presParOf" srcId="{6E8FF25B-83C6-4623-BD69-A4624FFCDEFE}" destId="{92F95483-C841-4EA4-89C6-3B6C01EFA7FD}" srcOrd="1" destOrd="0" presId="urn:microsoft.com/office/officeart/2005/8/layout/vList4#1"/>
    <dgm:cxn modelId="{D18C3430-693A-462A-8ED9-61C6514A491B}" type="presParOf" srcId="{6E8FF25B-83C6-4623-BD69-A4624FFCDEFE}" destId="{752D0206-72A4-49F5-B187-0B8654B78BA5}" srcOrd="2" destOrd="0" presId="urn:microsoft.com/office/officeart/2005/8/layout/vList4#1"/>
    <dgm:cxn modelId="{A1B2903B-516B-4A41-ABF5-4CA19BC7012C}" type="presParOf" srcId="{755E3315-DA49-4A14-A898-90BE7F5DBC2B}" destId="{5BA64C34-59F4-4A25-9784-D77A29133CDC}" srcOrd="5" destOrd="0" presId="urn:microsoft.com/office/officeart/2005/8/layout/vList4#1"/>
    <dgm:cxn modelId="{27561B83-C203-49AB-BF07-41A9283BBA26}" type="presParOf" srcId="{755E3315-DA49-4A14-A898-90BE7F5DBC2B}" destId="{3DB22928-1A68-4B33-B277-DDA789431F8B}" srcOrd="6" destOrd="0" presId="urn:microsoft.com/office/officeart/2005/8/layout/vList4#1"/>
    <dgm:cxn modelId="{808F7D97-205B-41B9-ABC0-43CE6C5FD6C2}" type="presParOf" srcId="{3DB22928-1A68-4B33-B277-DDA789431F8B}" destId="{9E84F313-3736-40AD-A1E5-5297A1ADE653}" srcOrd="0" destOrd="0" presId="urn:microsoft.com/office/officeart/2005/8/layout/vList4#1"/>
    <dgm:cxn modelId="{C775AAB0-E102-44AC-B2B0-4F8C10785942}" type="presParOf" srcId="{3DB22928-1A68-4B33-B277-DDA789431F8B}" destId="{92BBAFBC-7A00-4DEE-9BDD-99D76602FEA2}" srcOrd="1" destOrd="0" presId="urn:microsoft.com/office/officeart/2005/8/layout/vList4#1"/>
    <dgm:cxn modelId="{15BDD4E0-5056-4091-BC45-FCD3563F4333}" type="presParOf" srcId="{3DB22928-1A68-4B33-B277-DDA789431F8B}" destId="{096E4C84-6D92-47F6-B8CA-BEA47D6557C9}" srcOrd="2" destOrd="0" presId="urn:microsoft.com/office/officeart/2005/8/layout/vList4#1"/>
    <dgm:cxn modelId="{F0E9B71D-F3BF-4852-B395-5AF865AB3D24}" type="presParOf" srcId="{755E3315-DA49-4A14-A898-90BE7F5DBC2B}" destId="{28198C8E-2668-446A-A4F2-643D9D3BE6BD}" srcOrd="7" destOrd="0" presId="urn:microsoft.com/office/officeart/2005/8/layout/vList4#1"/>
    <dgm:cxn modelId="{BAD6CDD1-9C4D-46F7-AB1E-D073ECC28CA4}" type="presParOf" srcId="{755E3315-DA49-4A14-A898-90BE7F5DBC2B}" destId="{30D0ED21-5721-4A3E-8DB0-A98491BF310B}" srcOrd="8" destOrd="0" presId="urn:microsoft.com/office/officeart/2005/8/layout/vList4#1"/>
    <dgm:cxn modelId="{C20017D0-BE64-4878-9101-2376566A5B7B}" type="presParOf" srcId="{30D0ED21-5721-4A3E-8DB0-A98491BF310B}" destId="{AB410F05-9715-44D1-9023-0A1FB50DBC12}" srcOrd="0" destOrd="0" presId="urn:microsoft.com/office/officeart/2005/8/layout/vList4#1"/>
    <dgm:cxn modelId="{A397CDEB-5EF4-4C54-B08D-1696869172DE}" type="presParOf" srcId="{30D0ED21-5721-4A3E-8DB0-A98491BF310B}" destId="{BCAD3CF5-E912-4310-8FD0-B774D23A3295}" srcOrd="1" destOrd="0" presId="urn:microsoft.com/office/officeart/2005/8/layout/vList4#1"/>
    <dgm:cxn modelId="{AD1B62CE-A95D-4A59-A00B-02B167567C0A}" type="presParOf" srcId="{30D0ED21-5721-4A3E-8DB0-A98491BF310B}" destId="{E3E673B3-94FA-41DD-BB43-32905D671C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ACC1-262B-4B2E-B6A8-E588FC32ADB2}">
      <dsp:nvSpPr>
        <dsp:cNvPr id="0" name=""/>
        <dsp:cNvSpPr/>
      </dsp:nvSpPr>
      <dsp:spPr>
        <a:xfrm>
          <a:off x="0" y="0"/>
          <a:ext cx="9572364" cy="874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Fermentação de carboidratos </a:t>
          </a:r>
        </a:p>
      </dsp:txBody>
      <dsp:txXfrm>
        <a:off x="2001915" y="0"/>
        <a:ext cx="7570448" cy="874428"/>
      </dsp:txXfrm>
    </dsp:sp>
    <dsp:sp modelId="{F3A18384-9077-4326-B421-1A0885284555}">
      <dsp:nvSpPr>
        <dsp:cNvPr id="0" name=""/>
        <dsp:cNvSpPr/>
      </dsp:nvSpPr>
      <dsp:spPr>
        <a:xfrm>
          <a:off x="87442" y="87442"/>
          <a:ext cx="1914472" cy="69954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2ADC-534A-492A-A568-D95084C4D94E}">
      <dsp:nvSpPr>
        <dsp:cNvPr id="0" name=""/>
        <dsp:cNvSpPr/>
      </dsp:nvSpPr>
      <dsp:spPr>
        <a:xfrm>
          <a:off x="0" y="961871"/>
          <a:ext cx="9572364" cy="87442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Produção de </a:t>
          </a:r>
          <a:r>
            <a:rPr lang="pt-BR" sz="2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indol</a:t>
          </a:r>
          <a:endParaRPr lang="pt-BR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1915" y="961871"/>
        <a:ext cx="7570448" cy="874428"/>
      </dsp:txXfrm>
    </dsp:sp>
    <dsp:sp modelId="{A937283B-AA03-4BE8-A25B-09842470BF6E}">
      <dsp:nvSpPr>
        <dsp:cNvPr id="0" name=""/>
        <dsp:cNvSpPr/>
      </dsp:nvSpPr>
      <dsp:spPr>
        <a:xfrm>
          <a:off x="87442" y="1049314"/>
          <a:ext cx="1914472" cy="69954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479D2-D306-4596-990A-C7B78721A8CF}">
      <dsp:nvSpPr>
        <dsp:cNvPr id="0" name=""/>
        <dsp:cNvSpPr/>
      </dsp:nvSpPr>
      <dsp:spPr>
        <a:xfrm>
          <a:off x="0" y="1923742"/>
          <a:ext cx="9572364" cy="87442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Hidrólise do amido</a:t>
          </a:r>
        </a:p>
      </dsp:txBody>
      <dsp:txXfrm>
        <a:off x="2001915" y="1923742"/>
        <a:ext cx="7570448" cy="874428"/>
      </dsp:txXfrm>
    </dsp:sp>
    <dsp:sp modelId="{92F95483-C841-4EA4-89C6-3B6C01EFA7FD}">
      <dsp:nvSpPr>
        <dsp:cNvPr id="0" name=""/>
        <dsp:cNvSpPr/>
      </dsp:nvSpPr>
      <dsp:spPr>
        <a:xfrm>
          <a:off x="87442" y="2011185"/>
          <a:ext cx="1914472" cy="69954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4F313-3736-40AD-A1E5-5297A1ADE653}">
      <dsp:nvSpPr>
        <dsp:cNvPr id="0" name=""/>
        <dsp:cNvSpPr/>
      </dsp:nvSpPr>
      <dsp:spPr>
        <a:xfrm>
          <a:off x="0" y="2885614"/>
          <a:ext cx="9572364" cy="87442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4. Teste de oxidação e fermentação</a:t>
          </a:r>
          <a:endParaRPr lang="pt-BR" sz="2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1915" y="2885614"/>
        <a:ext cx="7570448" cy="874428"/>
      </dsp:txXfrm>
    </dsp:sp>
    <dsp:sp modelId="{92BBAFBC-7A00-4DEE-9BDD-99D76602FEA2}">
      <dsp:nvSpPr>
        <dsp:cNvPr id="0" name=""/>
        <dsp:cNvSpPr/>
      </dsp:nvSpPr>
      <dsp:spPr>
        <a:xfrm>
          <a:off x="87442" y="2973056"/>
          <a:ext cx="1914472" cy="69954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10F05-9715-44D1-9023-0A1FB50DBC12}">
      <dsp:nvSpPr>
        <dsp:cNvPr id="0" name=""/>
        <dsp:cNvSpPr/>
      </dsp:nvSpPr>
      <dsp:spPr>
        <a:xfrm>
          <a:off x="0" y="3847485"/>
          <a:ext cx="9572364" cy="87442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Teste da </a:t>
          </a:r>
          <a:r>
            <a:rPr lang="pt-BR" sz="2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catalase</a:t>
          </a:r>
          <a:endParaRPr lang="pt-BR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1915" y="3847485"/>
        <a:ext cx="7570448" cy="874428"/>
      </dsp:txXfrm>
    </dsp:sp>
    <dsp:sp modelId="{BCAD3CF5-E912-4310-8FD0-B774D23A3295}">
      <dsp:nvSpPr>
        <dsp:cNvPr id="0" name=""/>
        <dsp:cNvSpPr/>
      </dsp:nvSpPr>
      <dsp:spPr>
        <a:xfrm>
          <a:off x="87442" y="3934928"/>
          <a:ext cx="1914472" cy="699542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A4D94-93E4-492D-B4C8-FEC2E1BF9A09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2AF5-45C6-4C15-A04A-712758EFB4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69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9D71-4A01-4682-A028-6AAA49D0AB0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7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2AF5-45C6-4C15-A04A-712758EFB46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61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5.jpeg"/><Relationship Id="rId5" Type="http://schemas.openxmlformats.org/officeDocument/2006/relationships/image" Target="../media/image45.jpe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54382"/>
            <a:ext cx="7056859" cy="33239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0377253" y="-1"/>
            <a:ext cx="467227" cy="68721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0164004" y="-1"/>
            <a:ext cx="126989" cy="6872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4" y="150748"/>
            <a:ext cx="2459279" cy="75797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51" y="116632"/>
            <a:ext cx="1984721" cy="79208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76138" y="6453336"/>
            <a:ext cx="958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São Carlos, 24 de Junho de 2020</a:t>
            </a:r>
            <a:endParaRPr lang="pt-BR" i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55716" y="1854382"/>
            <a:ext cx="66132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Prática</a:t>
            </a:r>
            <a:endParaRPr lang="pt-BR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 Bioquímicos para identificação de bactérias</a:t>
            </a:r>
          </a:p>
        </p:txBody>
      </p:sp>
      <p:pic>
        <p:nvPicPr>
          <p:cNvPr id="10" name="Picture 4" descr="https://classconnection.s3.amazonaws.com/102/flashcards/3496102/jpg/k_pneumoniae-141306B229548062B2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85"/>
          <a:stretch/>
        </p:blipFill>
        <p:spPr bwMode="auto">
          <a:xfrm>
            <a:off x="6847888" y="0"/>
            <a:ext cx="3252469" cy="247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classconnection.s3.amazonaws.com/102/flashcards/3496102/jpg/k_pneumoniae-141306B229548062B2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5"/>
          <a:stretch/>
        </p:blipFill>
        <p:spPr bwMode="auto">
          <a:xfrm>
            <a:off x="6847888" y="4252545"/>
            <a:ext cx="3205585" cy="261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classconnection.s3.amazonaws.com/102/flashcards/3496102/jpg/k_pneumoniae-141306B229548062B2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r="47272"/>
          <a:stretch/>
        </p:blipFill>
        <p:spPr bwMode="auto">
          <a:xfrm>
            <a:off x="6859951" y="2091253"/>
            <a:ext cx="3240406" cy="285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7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7142" y="2000153"/>
            <a:ext cx="6442045" cy="559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FERMENTAÇÃO ÁCIDO-MISTA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7"/>
          <a:stretch/>
        </p:blipFill>
        <p:spPr>
          <a:xfrm>
            <a:off x="1368227" y="2924944"/>
            <a:ext cx="4879877" cy="39332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48104" y="3172906"/>
            <a:ext cx="4511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Formação de diferentes tipos de ácidos e etanol;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H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produzidos na mesma proporção;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6755487" y="4469050"/>
            <a:ext cx="321365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730152" y="4770347"/>
            <a:ext cx="3888432" cy="8996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 porque o CO</a:t>
            </a:r>
            <a:r>
              <a:rPr lang="pt-BR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produzido somente do ácido fórmico por meio da enzima </a:t>
            </a:r>
            <a:r>
              <a:rPr lang="pt-BR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formate </a:t>
            </a:r>
            <a:r>
              <a:rPr lang="pt-BR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hydrogenase</a:t>
            </a:r>
            <a:endParaRPr lang="pt-B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227612" y="5765194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HCOOH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CO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68227" y="2924944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4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7" y="2663932"/>
            <a:ext cx="10555149" cy="36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87945" y="2060849"/>
            <a:ext cx="7172970" cy="576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FERMENTAÇÃO DO BUTANODIOL</a:t>
            </a:r>
            <a:endParaRPr lang="pt-B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272883" y="5085184"/>
            <a:ext cx="2880320" cy="2160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Reação geral</a:t>
            </a: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32201"/>
            <a:ext cx="6087422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5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/>
          <a:stretch/>
        </p:blipFill>
        <p:spPr bwMode="auto">
          <a:xfrm>
            <a:off x="900190" y="1318774"/>
            <a:ext cx="6413286" cy="5539226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5400675" y="1623925"/>
            <a:ext cx="14401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367342" y="4365104"/>
            <a:ext cx="14401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>
            <a:stCxn id="2" idx="3"/>
          </p:cNvCxnSpPr>
          <p:nvPr/>
        </p:nvCxnSpPr>
        <p:spPr>
          <a:xfrm>
            <a:off x="6840835" y="2091977"/>
            <a:ext cx="1224136" cy="126501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6807502" y="3933056"/>
            <a:ext cx="1257469" cy="9001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353003" y="3140968"/>
            <a:ext cx="2016224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Razões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Ácido : Neutro</a:t>
            </a: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</a:t>
            </a:r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B25C6578-34FB-46DA-9FE6-039AC19A28D1}"/>
              </a:ext>
            </a:extLst>
          </p:cNvPr>
          <p:cNvSpPr/>
          <p:nvPr/>
        </p:nvSpPr>
        <p:spPr>
          <a:xfrm>
            <a:off x="3532279" y="4833156"/>
            <a:ext cx="1149107" cy="1531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Arrow: Down 13">
            <a:extLst>
              <a:ext uri="{FF2B5EF4-FFF2-40B4-BE49-F238E27FC236}">
                <a16:creationId xmlns:a16="http://schemas.microsoft.com/office/drawing/2014/main" xmlns="" id="{CDB438CB-EF1F-4385-BD49-F349A31D1EBA}"/>
              </a:ext>
            </a:extLst>
          </p:cNvPr>
          <p:cNvSpPr/>
          <p:nvPr/>
        </p:nvSpPr>
        <p:spPr>
          <a:xfrm>
            <a:off x="4550170" y="4833156"/>
            <a:ext cx="282307" cy="15091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3BB11E3-27A7-41CC-BBED-464FE6A02FB0}"/>
              </a:ext>
            </a:extLst>
          </p:cNvPr>
          <p:cNvSpPr/>
          <p:nvPr/>
        </p:nvSpPr>
        <p:spPr>
          <a:xfrm>
            <a:off x="3816500" y="1716887"/>
            <a:ext cx="1308224" cy="16862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ow: Down 10">
            <a:extLst>
              <a:ext uri="{FF2B5EF4-FFF2-40B4-BE49-F238E27FC236}">
                <a16:creationId xmlns:a16="http://schemas.microsoft.com/office/drawing/2014/main" xmlns="" id="{FDA59AAE-571C-421D-BE42-834CA3853242}"/>
              </a:ext>
            </a:extLst>
          </p:cNvPr>
          <p:cNvSpPr/>
          <p:nvPr/>
        </p:nvSpPr>
        <p:spPr>
          <a:xfrm flipV="1">
            <a:off x="4968627" y="1727046"/>
            <a:ext cx="255617" cy="167612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6099" y="2714144"/>
            <a:ext cx="2016224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fermentação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carboidratos é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evidenciada pela produção de ácido e/ou gás no meio de cultura em pH neutro.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33165" y="2850777"/>
            <a:ext cx="1838875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Usa-se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básico contendo apenas uma fonte de carbono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indicador de pH</a:t>
            </a:r>
          </a:p>
        </p:txBody>
      </p:sp>
      <p:cxnSp>
        <p:nvCxnSpPr>
          <p:cNvPr id="10" name="Conector de seta reta 9"/>
          <p:cNvCxnSpPr>
            <a:stCxn id="3" idx="3"/>
            <a:endCxn id="8" idx="1"/>
          </p:cNvCxnSpPr>
          <p:nvPr/>
        </p:nvCxnSpPr>
        <p:spPr>
          <a:xfrm flipV="1">
            <a:off x="2232323" y="3820273"/>
            <a:ext cx="1600842" cy="17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376339" y="3410341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Detecção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ave esquerda 18"/>
          <p:cNvSpPr/>
          <p:nvPr/>
        </p:nvSpPr>
        <p:spPr>
          <a:xfrm>
            <a:off x="5904731" y="2276872"/>
            <a:ext cx="360040" cy="396044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264771" y="4581128"/>
            <a:ext cx="432048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Ocorre conversão  em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produtos neutros como 2,3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butanodiol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provocando redução tão drástica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pH.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264772" y="2552384"/>
            <a:ext cx="4320479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ermentam com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ácidos (fórmico, acético, láctico 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succínico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gás, até que o pH do meio chegue a cerca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5,0.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4104531" y="4725144"/>
            <a:ext cx="343374" cy="5177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3302210" y="5256495"/>
            <a:ext cx="1224136" cy="6480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Vermelho de Metila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7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8706" r="61429" b="16715"/>
          <a:stretch/>
        </p:blipFill>
        <p:spPr>
          <a:xfrm>
            <a:off x="492281" y="3072163"/>
            <a:ext cx="1256761" cy="276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echa curvada hacia abajo 11"/>
          <p:cNvSpPr/>
          <p:nvPr/>
        </p:nvSpPr>
        <p:spPr>
          <a:xfrm>
            <a:off x="1458658" y="2922183"/>
            <a:ext cx="1936446" cy="648826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11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31267"/>
              </p:ext>
            </p:extLst>
          </p:nvPr>
        </p:nvGraphicFramePr>
        <p:xfrm>
          <a:off x="2093119" y="5832801"/>
          <a:ext cx="2175168" cy="9753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644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 dirty="0" err="1"/>
                        <a:t>Proteose</a:t>
                      </a:r>
                      <a:r>
                        <a:rPr lang="pt-BR" sz="1600" dirty="0"/>
                        <a:t> peptona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/>
                        <a:t>5g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 dirty="0"/>
                        <a:t>KH</a:t>
                      </a:r>
                      <a:r>
                        <a:rPr lang="pt-BR" sz="1600" baseline="-25000" dirty="0"/>
                        <a:t>2</a:t>
                      </a:r>
                      <a:r>
                        <a:rPr lang="pt-BR" sz="1600" dirty="0"/>
                        <a:t>PO</a:t>
                      </a:r>
                      <a:r>
                        <a:rPr lang="pt-BR" sz="1600" baseline="-25000" dirty="0"/>
                        <a:t>4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/>
                        <a:t>5g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 dirty="0"/>
                        <a:t>Glicose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/>
                        <a:t>5g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600" dirty="0"/>
                        <a:t>Água destilada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1L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" name="Grupo 30"/>
          <p:cNvGrpSpPr>
            <a:grpSpLocks/>
          </p:cNvGrpSpPr>
          <p:nvPr/>
        </p:nvGrpSpPr>
        <p:grpSpPr bwMode="auto">
          <a:xfrm>
            <a:off x="2230201" y="1923206"/>
            <a:ext cx="151210" cy="2625115"/>
            <a:chOff x="7380312" y="1196752"/>
            <a:chExt cx="144016" cy="2808312"/>
          </a:xfrm>
        </p:grpSpPr>
        <p:grpSp>
          <p:nvGrpSpPr>
            <p:cNvPr id="13" name="Grupo 30"/>
            <p:cNvGrpSpPr>
              <a:grpSpLocks/>
            </p:cNvGrpSpPr>
            <p:nvPr/>
          </p:nvGrpSpPr>
          <p:grpSpPr bwMode="auto">
            <a:xfrm>
              <a:off x="7427610" y="1196752"/>
              <a:ext cx="80952" cy="2682184"/>
              <a:chOff x="7427610" y="1226162"/>
              <a:chExt cx="80952" cy="2682184"/>
            </a:xfrm>
          </p:grpSpPr>
          <p:cxnSp>
            <p:nvCxnSpPr>
              <p:cNvPr id="17" name="Conector reto 33"/>
              <p:cNvCxnSpPr/>
              <p:nvPr/>
            </p:nvCxnSpPr>
            <p:spPr>
              <a:xfrm rot="5400000">
                <a:off x="6552990" y="3008939"/>
                <a:ext cx="1800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tângulo 34"/>
              <p:cNvSpPr/>
              <p:nvPr/>
            </p:nvSpPr>
            <p:spPr>
              <a:xfrm>
                <a:off x="7427789" y="1226162"/>
                <a:ext cx="80713" cy="16573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15" name="Elipse 14"/>
            <p:cNvSpPr/>
            <p:nvPr/>
          </p:nvSpPr>
          <p:spPr>
            <a:xfrm>
              <a:off x="7380312" y="3860600"/>
              <a:ext cx="144016" cy="1444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9" name="CuadroTexto 13"/>
          <p:cNvSpPr txBox="1"/>
          <p:nvPr/>
        </p:nvSpPr>
        <p:spPr>
          <a:xfrm>
            <a:off x="2232459" y="5396855"/>
            <a:ext cx="189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Meio</a:t>
            </a:r>
            <a:r>
              <a:rPr lang="es-MX" b="1" dirty="0"/>
              <a:t> Clark e </a:t>
            </a:r>
            <a:r>
              <a:rPr lang="es-MX" b="1" dirty="0" err="1"/>
              <a:t>Lubs</a:t>
            </a:r>
            <a:r>
              <a:rPr lang="es-MX" b="1" dirty="0"/>
              <a:t> </a:t>
            </a:r>
          </a:p>
        </p:txBody>
      </p:sp>
      <p:sp>
        <p:nvSpPr>
          <p:cNvPr id="20" name="Flecha derecha 14"/>
          <p:cNvSpPr/>
          <p:nvPr/>
        </p:nvSpPr>
        <p:spPr>
          <a:xfrm>
            <a:off x="3660931" y="4238512"/>
            <a:ext cx="940526" cy="2481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15"/>
          <p:cNvSpPr txBox="1"/>
          <p:nvPr/>
        </p:nvSpPr>
        <p:spPr>
          <a:xfrm>
            <a:off x="2322422" y="2220175"/>
            <a:ext cx="72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2x</a:t>
            </a:r>
          </a:p>
        </p:txBody>
      </p:sp>
      <p:sp>
        <p:nvSpPr>
          <p:cNvPr id="22" name="CuadroTexto 16"/>
          <p:cNvSpPr txBox="1"/>
          <p:nvPr/>
        </p:nvSpPr>
        <p:spPr>
          <a:xfrm>
            <a:off x="4757025" y="3942056"/>
            <a:ext cx="189648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 smtClean="0"/>
              <a:t>Incubação</a:t>
            </a:r>
            <a:r>
              <a:rPr lang="es-MX" sz="2400" dirty="0" smtClean="0"/>
              <a:t> </a:t>
            </a:r>
            <a:r>
              <a:rPr lang="es-MX" sz="2400" dirty="0"/>
              <a:t>à 30°C por 48 h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205980" y="2220174"/>
            <a:ext cx="189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echa derecha 24"/>
          <p:cNvSpPr/>
          <p:nvPr/>
        </p:nvSpPr>
        <p:spPr>
          <a:xfrm>
            <a:off x="6846798" y="4222877"/>
            <a:ext cx="940526" cy="2481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l="5048" t="42710"/>
          <a:stretch/>
        </p:blipFill>
        <p:spPr bwMode="auto">
          <a:xfrm>
            <a:off x="7871935" y="2704771"/>
            <a:ext cx="2564578" cy="282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uadroTexto 1"/>
          <p:cNvSpPr txBox="1"/>
          <p:nvPr/>
        </p:nvSpPr>
        <p:spPr>
          <a:xfrm>
            <a:off x="8082700" y="5517232"/>
            <a:ext cx="106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Ácido mista</a:t>
            </a:r>
          </a:p>
        </p:txBody>
      </p:sp>
      <p:sp>
        <p:nvSpPr>
          <p:cNvPr id="30" name="CuadroTexto 30"/>
          <p:cNvSpPr txBox="1"/>
          <p:nvPr/>
        </p:nvSpPr>
        <p:spPr>
          <a:xfrm>
            <a:off x="9154223" y="5445224"/>
            <a:ext cx="143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de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butanodiol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" descr="https://encrypted-tbn0.google.com/images?q=tbn:ANd9GcS_InEOcQSn4b_J8scACvSjsnt20n2NnhKuMTzSNeKe03q8Si9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1562" y="3589231"/>
            <a:ext cx="953968" cy="178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2"/>
          <p:cNvSpPr txBox="1"/>
          <p:nvPr/>
        </p:nvSpPr>
        <p:spPr>
          <a:xfrm>
            <a:off x="584361" y="2751478"/>
            <a:ext cx="1896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r>
              <a:rPr lang="es-MX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5048" t="42710"/>
          <a:stretch/>
        </p:blipFill>
        <p:spPr bwMode="auto">
          <a:xfrm>
            <a:off x="284994" y="3213143"/>
            <a:ext cx="2564578" cy="282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CuadroTexto 1"/>
          <p:cNvSpPr txBox="1"/>
          <p:nvPr/>
        </p:nvSpPr>
        <p:spPr>
          <a:xfrm>
            <a:off x="305070" y="6053381"/>
            <a:ext cx="115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Ácido mista</a:t>
            </a:r>
          </a:p>
        </p:txBody>
      </p:sp>
      <p:sp>
        <p:nvSpPr>
          <p:cNvPr id="33" name="CuadroTexto 30"/>
          <p:cNvSpPr txBox="1"/>
          <p:nvPr/>
        </p:nvSpPr>
        <p:spPr>
          <a:xfrm>
            <a:off x="1461322" y="6037049"/>
            <a:ext cx="137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de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butanodiol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908354" y="2528618"/>
            <a:ext cx="503238" cy="3887787"/>
          </a:xfrm>
          <a:prstGeom prst="rect">
            <a:avLst/>
          </a:prstGeom>
          <a:gradFill>
            <a:gsLst>
              <a:gs pos="34000">
                <a:srgbClr val="FFC000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35" name="Rectángulo redondeado 4">
            <a:extLst>
              <a:ext uri="{FF2B5EF4-FFF2-40B4-BE49-F238E27FC236}">
                <a16:creationId xmlns="" xmlns:a16="http://schemas.microsoft.com/office/drawing/2014/main" id="{1E238987-183C-4F2C-8DFA-BEF1957A1ED4}"/>
              </a:ext>
            </a:extLst>
          </p:cNvPr>
          <p:cNvSpPr/>
          <p:nvPr/>
        </p:nvSpPr>
        <p:spPr>
          <a:xfrm>
            <a:off x="1204876" y="1951577"/>
            <a:ext cx="4232366" cy="4765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Indicador vermelho de metila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6" name="Rectángulo redondeado 4">
            <a:extLst>
              <a:ext uri="{FF2B5EF4-FFF2-40B4-BE49-F238E27FC236}">
                <a16:creationId xmlns="" xmlns:a16="http://schemas.microsoft.com/office/drawing/2014/main" id="{540EF36A-7C45-4691-81DD-143D202290FA}"/>
              </a:ext>
            </a:extLst>
          </p:cNvPr>
          <p:cNvSpPr/>
          <p:nvPr/>
        </p:nvSpPr>
        <p:spPr>
          <a:xfrm>
            <a:off x="3600475" y="4940235"/>
            <a:ext cx="6768752" cy="14507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Cor </a:t>
            </a:r>
            <a:r>
              <a:rPr lang="pt-BR" sz="2400" dirty="0">
                <a:solidFill>
                  <a:srgbClr val="FF0066"/>
                </a:solidFill>
              </a:rPr>
              <a:t>rosa</a:t>
            </a:r>
            <a:r>
              <a:rPr lang="pt-BR" sz="2400" dirty="0"/>
              <a:t>/</a:t>
            </a:r>
            <a:r>
              <a:rPr lang="pt-BR" sz="2400" dirty="0">
                <a:solidFill>
                  <a:srgbClr val="FF0000"/>
                </a:solidFill>
              </a:rPr>
              <a:t>avermelhado</a:t>
            </a:r>
            <a:r>
              <a:rPr lang="pt-BR" sz="2400" dirty="0"/>
              <a:t>: indica pH&lt;5, portanto </a:t>
            </a:r>
            <a:r>
              <a:rPr lang="pt-BR" sz="2400" b="1" dirty="0"/>
              <a:t>+</a:t>
            </a:r>
            <a:r>
              <a:rPr lang="pt-BR" sz="2400" dirty="0"/>
              <a:t> para </a:t>
            </a:r>
            <a:r>
              <a:rPr lang="pt-BR" sz="2400" b="1" dirty="0"/>
              <a:t>fermentação ácido mista </a:t>
            </a:r>
            <a:r>
              <a:rPr lang="pt-BR" sz="2400" dirty="0"/>
              <a:t>(geração de maior proporção de ácidos)</a:t>
            </a:r>
            <a:endParaRPr lang="es-MX" sz="2400" dirty="0"/>
          </a:p>
        </p:txBody>
      </p:sp>
      <p:sp>
        <p:nvSpPr>
          <p:cNvPr id="37" name="Rectángulo redondeado 4">
            <a:extLst>
              <a:ext uri="{FF2B5EF4-FFF2-40B4-BE49-F238E27FC236}">
                <a16:creationId xmlns="" xmlns:a16="http://schemas.microsoft.com/office/drawing/2014/main" id="{8241B9ED-9B82-40BB-8CAB-C0CB33F16217}"/>
              </a:ext>
            </a:extLst>
          </p:cNvPr>
          <p:cNvSpPr/>
          <p:nvPr/>
        </p:nvSpPr>
        <p:spPr>
          <a:xfrm>
            <a:off x="3600475" y="2549319"/>
            <a:ext cx="6768752" cy="14507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Cor </a:t>
            </a:r>
            <a:r>
              <a:rPr lang="pt-BR" sz="2400" dirty="0">
                <a:solidFill>
                  <a:srgbClr val="7030A0"/>
                </a:solidFill>
              </a:rPr>
              <a:t>amarela</a:t>
            </a:r>
            <a:r>
              <a:rPr lang="pt-BR" sz="2400" dirty="0"/>
              <a:t>: indica pH&gt;5, portanto </a:t>
            </a:r>
            <a:r>
              <a:rPr lang="pt-BR" sz="2400" b="1" dirty="0"/>
              <a:t>-</a:t>
            </a:r>
            <a:r>
              <a:rPr lang="pt-BR" sz="2400" dirty="0"/>
              <a:t> para fermentação ácido mista. Mas se observar formação de gases é porque </a:t>
            </a:r>
            <a:r>
              <a:rPr lang="pt-BR" sz="2400" dirty="0" smtClean="0"/>
              <a:t>provavelmente </a:t>
            </a:r>
            <a:r>
              <a:rPr lang="pt-BR" sz="2400" dirty="0"/>
              <a:t>ocorreu a </a:t>
            </a:r>
            <a:r>
              <a:rPr lang="pt-BR" sz="2400" b="1" dirty="0"/>
              <a:t>fermentação de butanodiol</a:t>
            </a:r>
            <a:r>
              <a:rPr lang="pt-BR" sz="2400" dirty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533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5040635" cy="753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Produção de </a:t>
            </a:r>
            <a:r>
              <a:rPr lang="pt-BR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792163" y="1856721"/>
            <a:ext cx="9433048" cy="919401"/>
          </a:xfrm>
          <a:prstGeom prst="round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bactérias entéricas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são capazes de degradar o aminoácido </a:t>
            </a:r>
            <a:r>
              <a:rPr lang="pt-B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triptofano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até </a:t>
            </a:r>
            <a:r>
              <a:rPr lang="pt-B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através da ação enzimática da </a:t>
            </a:r>
            <a:r>
              <a:rPr lang="pt-BR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triptofanase</a:t>
            </a:r>
            <a:endParaRPr lang="pt-B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ágrima 2"/>
          <p:cNvSpPr/>
          <p:nvPr/>
        </p:nvSpPr>
        <p:spPr>
          <a:xfrm>
            <a:off x="216099" y="2924944"/>
            <a:ext cx="3600400" cy="3312368"/>
          </a:xfrm>
          <a:prstGeom prst="teardrop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Hidrolisar 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triptofano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produção de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não é uma característica de todos os microrganismo, por isso pode ser utilizado como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marcador bioquímico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59" y="5589240"/>
            <a:ext cx="4286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55" y="3198465"/>
            <a:ext cx="2838466" cy="308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1632" y="532201"/>
            <a:ext cx="5040635" cy="753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Produção de </a:t>
            </a:r>
            <a:r>
              <a:rPr lang="pt-BR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s3.amazonaws.com/magoo/ABAAAfPOwAD-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11574" r="51010" b="12457"/>
          <a:stretch/>
        </p:blipFill>
        <p:spPr bwMode="auto">
          <a:xfrm>
            <a:off x="8498521" y="1955566"/>
            <a:ext cx="2235213" cy="4870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Left 1">
            <a:extLst>
              <a:ext uri="{FF2B5EF4-FFF2-40B4-BE49-F238E27FC236}">
                <a16:creationId xmlns="" xmlns:a16="http://schemas.microsoft.com/office/drawing/2014/main" id="{BE7C5412-2EC7-4349-8F3C-6487D1C2328B}"/>
              </a:ext>
            </a:extLst>
          </p:cNvPr>
          <p:cNvSpPr/>
          <p:nvPr/>
        </p:nvSpPr>
        <p:spPr>
          <a:xfrm rot="10800000">
            <a:off x="7776939" y="2939144"/>
            <a:ext cx="997761" cy="44802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/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" y="1340768"/>
            <a:ext cx="7100963" cy="5379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5040635" cy="7530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Produção de </a:t>
            </a:r>
            <a:r>
              <a:rPr lang="pt-BR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https://encrypted-tbn0.google.com/images?q=tbn:ANd9GcS_InEOcQSn4b_J8scACvSjsnt20n2NnhKuMTzSNeKe03q8Si9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9555" y="3236731"/>
            <a:ext cx="953968" cy="178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6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25561"/>
              </p:ext>
            </p:extLst>
          </p:nvPr>
        </p:nvGraphicFramePr>
        <p:xfrm>
          <a:off x="1060125" y="5480383"/>
          <a:ext cx="2223757" cy="8229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2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3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214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Triptona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5 g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214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+mj-lt"/>
                        </a:rPr>
                        <a:t>NaCl</a:t>
                      </a:r>
                      <a:r>
                        <a:rPr lang="pt-BR" sz="1800" dirty="0">
                          <a:latin typeface="+mj-lt"/>
                        </a:rPr>
                        <a:t>	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2,5 g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214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j-lt"/>
                        </a:rPr>
                        <a:t>Água destilada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179705" indent="-17970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Times New Roman"/>
                          <a:cs typeface="Times New Roman"/>
                        </a:rPr>
                        <a:t>1 L</a:t>
                      </a:r>
                      <a:endParaRPr lang="pt-BR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CuadroTexto 6"/>
          <p:cNvSpPr txBox="1"/>
          <p:nvPr/>
        </p:nvSpPr>
        <p:spPr>
          <a:xfrm>
            <a:off x="1060125" y="5097342"/>
            <a:ext cx="222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Caldo </a:t>
            </a:r>
            <a:r>
              <a:rPr lang="es-MX" sz="2000" b="1" dirty="0" err="1"/>
              <a:t>Indol</a:t>
            </a:r>
            <a:r>
              <a:rPr lang="es-MX" sz="2000" b="1" dirty="0"/>
              <a:t> </a:t>
            </a:r>
          </a:p>
        </p:txBody>
      </p:sp>
      <p:pic>
        <p:nvPicPr>
          <p:cNvPr id="1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8706" r="61429" b="16715"/>
          <a:stretch/>
        </p:blipFill>
        <p:spPr>
          <a:xfrm>
            <a:off x="21779" y="3013957"/>
            <a:ext cx="1118835" cy="245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Flecha curvada hacia abajo 8"/>
          <p:cNvSpPr/>
          <p:nvPr/>
        </p:nvSpPr>
        <p:spPr>
          <a:xfrm>
            <a:off x="484817" y="2579958"/>
            <a:ext cx="1596561" cy="577619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20" name="Grupo 30"/>
          <p:cNvGrpSpPr>
            <a:grpSpLocks/>
          </p:cNvGrpSpPr>
          <p:nvPr/>
        </p:nvGrpSpPr>
        <p:grpSpPr bwMode="auto">
          <a:xfrm>
            <a:off x="1316109" y="2033889"/>
            <a:ext cx="151210" cy="2625115"/>
            <a:chOff x="7380312" y="1196752"/>
            <a:chExt cx="144016" cy="2808312"/>
          </a:xfrm>
        </p:grpSpPr>
        <p:grpSp>
          <p:nvGrpSpPr>
            <p:cNvPr id="21" name="Grupo 30"/>
            <p:cNvGrpSpPr>
              <a:grpSpLocks/>
            </p:cNvGrpSpPr>
            <p:nvPr/>
          </p:nvGrpSpPr>
          <p:grpSpPr bwMode="auto">
            <a:xfrm>
              <a:off x="7427610" y="1196752"/>
              <a:ext cx="80952" cy="2682184"/>
              <a:chOff x="7427610" y="1226162"/>
              <a:chExt cx="80952" cy="2682184"/>
            </a:xfrm>
          </p:grpSpPr>
          <p:cxnSp>
            <p:nvCxnSpPr>
              <p:cNvPr id="23" name="Conector reto 33"/>
              <p:cNvCxnSpPr/>
              <p:nvPr/>
            </p:nvCxnSpPr>
            <p:spPr>
              <a:xfrm rot="5400000">
                <a:off x="6552990" y="3008939"/>
                <a:ext cx="1800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ângulo 34"/>
              <p:cNvSpPr/>
              <p:nvPr/>
            </p:nvSpPr>
            <p:spPr>
              <a:xfrm>
                <a:off x="7427789" y="1226162"/>
                <a:ext cx="80713" cy="16573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22" name="Elipse 21"/>
            <p:cNvSpPr/>
            <p:nvPr/>
          </p:nvSpPr>
          <p:spPr>
            <a:xfrm>
              <a:off x="7380312" y="3860600"/>
              <a:ext cx="144016" cy="1444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5" name="CuadroTexto 14"/>
          <p:cNvSpPr txBox="1"/>
          <p:nvPr/>
        </p:nvSpPr>
        <p:spPr>
          <a:xfrm>
            <a:off x="1296219" y="2041386"/>
            <a:ext cx="78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2x</a:t>
            </a:r>
          </a:p>
        </p:txBody>
      </p:sp>
      <p:sp>
        <p:nvSpPr>
          <p:cNvPr id="26" name="Flecha derecha 15"/>
          <p:cNvSpPr/>
          <p:nvPr/>
        </p:nvSpPr>
        <p:spPr>
          <a:xfrm>
            <a:off x="2662612" y="4073401"/>
            <a:ext cx="775445" cy="2209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16"/>
          <p:cNvSpPr txBox="1"/>
          <p:nvPr/>
        </p:nvSpPr>
        <p:spPr>
          <a:xfrm>
            <a:off x="3333003" y="3583714"/>
            <a:ext cx="1563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Incubar à 30°C por 48 h</a:t>
            </a:r>
          </a:p>
        </p:txBody>
      </p:sp>
      <p:sp>
        <p:nvSpPr>
          <p:cNvPr id="29" name="Flecha derecha 17"/>
          <p:cNvSpPr/>
          <p:nvPr/>
        </p:nvSpPr>
        <p:spPr>
          <a:xfrm>
            <a:off x="4841254" y="4077072"/>
            <a:ext cx="775445" cy="2209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" name="Picture 2" descr="http://s3.amazonaws.com/magoo/ABAAAfPOwAD-4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10285" r="25584" b="12457"/>
          <a:stretch/>
        </p:blipFill>
        <p:spPr bwMode="auto">
          <a:xfrm>
            <a:off x="7597422" y="1466524"/>
            <a:ext cx="3063052" cy="3420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19"/>
          <p:cNvSpPr txBox="1"/>
          <p:nvPr/>
        </p:nvSpPr>
        <p:spPr>
          <a:xfrm>
            <a:off x="7784801" y="3297962"/>
            <a:ext cx="2451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>
                <a:solidFill>
                  <a:srgbClr val="C00000"/>
                </a:solidFill>
              </a:rPr>
              <a:t>+      -</a:t>
            </a:r>
          </a:p>
        </p:txBody>
      </p:sp>
      <p:sp>
        <p:nvSpPr>
          <p:cNvPr id="32" name="CuadroTexto 20"/>
          <p:cNvSpPr txBox="1"/>
          <p:nvPr/>
        </p:nvSpPr>
        <p:spPr>
          <a:xfrm>
            <a:off x="5616699" y="2507412"/>
            <a:ext cx="156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ml do reagente de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Kovac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www.pro-lab.co.uk/media/catalog/product/cache/1/image/269x378/17f82f742ffe127f42dca9de82fb58b1/I/n/IndolePL391_bcJ083_008_A4_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t="17487" r="31455" b="13454"/>
          <a:stretch/>
        </p:blipFill>
        <p:spPr bwMode="auto">
          <a:xfrm>
            <a:off x="5459937" y="4794783"/>
            <a:ext cx="658907" cy="181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echa derecha 22"/>
          <p:cNvSpPr/>
          <p:nvPr/>
        </p:nvSpPr>
        <p:spPr>
          <a:xfrm rot="18991807">
            <a:off x="7091104" y="5354658"/>
            <a:ext cx="1260390" cy="25014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5" name="Picture 3" descr="https://encrypted-tbn0.google.com/images?q=tbn:ANd9GcS_InEOcQSn4b_J8scACvSjsnt20n2NnhKuMTzSNeKe03q8Si9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1795" y="4784043"/>
            <a:ext cx="953968" cy="178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Flecha curvada hacia abajo 24"/>
          <p:cNvSpPr/>
          <p:nvPr/>
        </p:nvSpPr>
        <p:spPr>
          <a:xfrm>
            <a:off x="5594815" y="4175925"/>
            <a:ext cx="1353960" cy="443264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592649" y="4333118"/>
            <a:ext cx="10711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Hidrólise do amido</a:t>
            </a:r>
            <a:endParaRPr lang="es-MX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igitalizar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854835" cy="521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redondeado 5">
            <a:extLst>
              <a:ext uri="{FF2B5EF4-FFF2-40B4-BE49-F238E27FC236}">
                <a16:creationId xmlns="" xmlns:a16="http://schemas.microsoft.com/office/drawing/2014/main" id="{5CBD8B37-506A-4523-9F83-BCB34D204722}"/>
              </a:ext>
            </a:extLst>
          </p:cNvPr>
          <p:cNvSpPr/>
          <p:nvPr/>
        </p:nvSpPr>
        <p:spPr>
          <a:xfrm>
            <a:off x="3982529" y="2601598"/>
            <a:ext cx="2553378" cy="58983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linear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molécula do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amido</a:t>
            </a:r>
            <a:endParaRPr lang="es-MX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5">
            <a:extLst>
              <a:ext uri="{FF2B5EF4-FFF2-40B4-BE49-F238E27FC236}">
                <a16:creationId xmlns="" xmlns:a16="http://schemas.microsoft.com/office/drawing/2014/main" id="{5CBD8B37-506A-4523-9F83-BCB34D204722}"/>
              </a:ext>
            </a:extLst>
          </p:cNvPr>
          <p:cNvSpPr/>
          <p:nvPr/>
        </p:nvSpPr>
        <p:spPr>
          <a:xfrm>
            <a:off x="2705840" y="4488911"/>
            <a:ext cx="2553378" cy="55806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ramificada da molécula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amido</a:t>
            </a:r>
            <a:endParaRPr lang="es-MX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980406" y="1278159"/>
            <a:ext cx="276645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amido juntamente com a celulose são os dois polissacarídeos naturais mais abundantes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962809" y="2753633"/>
            <a:ext cx="276645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diferencia estes polissacarídeos são as ligações entre as moléculas de glucose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5">
            <a:extLst>
              <a:ext uri="{FF2B5EF4-FFF2-40B4-BE49-F238E27FC236}">
                <a16:creationId xmlns="" xmlns:a16="http://schemas.microsoft.com/office/drawing/2014/main" id="{2B65F60A-D818-49C0-BBCA-C578719C2065}"/>
              </a:ext>
            </a:extLst>
          </p:cNvPr>
          <p:cNvSpPr/>
          <p:nvPr/>
        </p:nvSpPr>
        <p:spPr>
          <a:xfrm>
            <a:off x="7920955" y="4174789"/>
            <a:ext cx="2820944" cy="24491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enzimas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amilase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oligo-1,6-glicosidase catalisam a hidrólise do amido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formando maltose. A maltose pode então entrar na célula, onde é hidrolisada à glicose</a:t>
            </a:r>
            <a:endParaRPr lang="es-MX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11" y="2716056"/>
            <a:ext cx="3268010" cy="216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02" y="2739860"/>
            <a:ext cx="2899719" cy="223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92163" y="1052736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bactérias</a:t>
            </a:r>
            <a:endParaRPr lang="pt-B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3.bp.blogspot.com/_HDwUiVSMtu8/SUF4B8hIeAI/AAAAAAAAAPU/XBjBqPqFLDU/s320/bacterias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0"/>
          <a:stretch/>
        </p:blipFill>
        <p:spPr bwMode="auto">
          <a:xfrm>
            <a:off x="1080195" y="2060848"/>
            <a:ext cx="3433374" cy="29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5"/>
          <p:cNvSpPr>
            <a:spLocks noGrp="1"/>
          </p:cNvSpPr>
          <p:nvPr>
            <p:ph idx="1"/>
          </p:nvPr>
        </p:nvSpPr>
        <p:spPr>
          <a:xfrm>
            <a:off x="467228" y="5200891"/>
            <a:ext cx="6267801" cy="14654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Coloração </a:t>
            </a: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simples, diferenciais ou estruturais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mesmo combinadas com diferentes cultivos, não são, geralmente, suficientes para identificação de bactérias </a:t>
            </a:r>
          </a:p>
          <a:p>
            <a:pPr algn="ctr"/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58" y="1013098"/>
            <a:ext cx="3752850" cy="2095500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6898275" y="5085184"/>
            <a:ext cx="3470952" cy="147947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Tais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métodos não revelam a fisiologia ou a filogenia das células</a:t>
            </a:r>
          </a:p>
        </p:txBody>
      </p:sp>
    </p:spTree>
    <p:extLst>
      <p:ext uri="{BB962C8B-B14F-4D97-AF65-F5344CB8AC3E}">
        <p14:creationId xmlns:p14="http://schemas.microsoft.com/office/powerpoint/2010/main" val="22733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Hidrólise do amido</a:t>
            </a:r>
            <a:endParaRPr lang="es-MX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5"/>
          <p:cNvSpPr/>
          <p:nvPr/>
        </p:nvSpPr>
        <p:spPr>
          <a:xfrm>
            <a:off x="360115" y="1467858"/>
            <a:ext cx="6956946" cy="5791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Diferencia bactérias que </a:t>
            </a:r>
            <a:r>
              <a:rPr lang="pt-BR" sz="2400" b="1" dirty="0">
                <a:solidFill>
                  <a:srgbClr val="FFFF00"/>
                </a:solidFill>
              </a:rPr>
              <a:t>hidrolisam o amido</a:t>
            </a:r>
            <a:endParaRPr lang="es-MX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5" y="2240656"/>
            <a:ext cx="71437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is 1"/>
          <p:cNvSpPr/>
          <p:nvPr/>
        </p:nvSpPr>
        <p:spPr>
          <a:xfrm>
            <a:off x="1676000" y="5589028"/>
            <a:ext cx="504056" cy="50405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Menos 2"/>
          <p:cNvSpPr/>
          <p:nvPr/>
        </p:nvSpPr>
        <p:spPr>
          <a:xfrm>
            <a:off x="5528428" y="5625032"/>
            <a:ext cx="504056" cy="432048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324614" y="5600673"/>
            <a:ext cx="141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636354" y="1916832"/>
            <a:ext cx="3126498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 na solução é usado para detectar 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ou ausência de amido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periferia ao redor do crescimento bacteriano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636354" y="3739489"/>
            <a:ext cx="311774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 com o amido e produz uma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coloração azul-violácea intensa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636354" y="4964716"/>
            <a:ext cx="311774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redor 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representa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 positivo para o teste</a:t>
            </a:r>
          </a:p>
        </p:txBody>
      </p:sp>
    </p:spTree>
    <p:extLst>
      <p:ext uri="{BB962C8B-B14F-4D97-AF65-F5344CB8AC3E}">
        <p14:creationId xmlns:p14="http://schemas.microsoft.com/office/powerpoint/2010/main" val="39897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Hidrólise do amido</a:t>
            </a:r>
            <a:endParaRPr lang="es-MX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6"/>
          <p:cNvSpPr txBox="1"/>
          <p:nvPr/>
        </p:nvSpPr>
        <p:spPr>
          <a:xfrm>
            <a:off x="72083" y="1719930"/>
            <a:ext cx="10729267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Abrir 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placa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ágar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amido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próximo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gramado atrás e a frente do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prédio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MX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s-MX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Ambiental;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Deixar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aberto</a:t>
            </a:r>
            <a:r>
              <a:rPr lang="es-MX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10 minutos.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6099" y="1412776"/>
            <a:ext cx="3564433" cy="3862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Etapa do experimento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8" descr="http://learn.chm.msu.edu/vibl/content/differential/images/trypticsoy_uninocul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4" y="3118088"/>
            <a:ext cx="1779210" cy="17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817574"/>
              </p:ext>
            </p:extLst>
          </p:nvPr>
        </p:nvGraphicFramePr>
        <p:xfrm>
          <a:off x="216099" y="5539898"/>
          <a:ext cx="2643188" cy="10972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75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2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 dirty="0"/>
                        <a:t>Amido	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pt-BR" sz="1200"/>
                        <a:t>2g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/>
                        <a:t>Na</a:t>
                      </a:r>
                      <a:r>
                        <a:rPr lang="pt-BR" sz="1200" baseline="-25000"/>
                        <a:t>2</a:t>
                      </a:r>
                      <a:r>
                        <a:rPr lang="pt-BR" sz="1200"/>
                        <a:t>HPO</a:t>
                      </a:r>
                      <a:r>
                        <a:rPr lang="pt-BR" sz="1200" baseline="-25000"/>
                        <a:t>4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pt-BR" sz="1200" dirty="0"/>
                        <a:t>1g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/>
                        <a:t>Extrato de carne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pt-BR" sz="1200"/>
                        <a:t>   10g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/>
                        <a:t>NaCl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pt-BR" sz="1200"/>
                        <a:t>5g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/>
                        <a:t>Agar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pt-BR" sz="1200"/>
                        <a:t>  15g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marL="179705" indent="-179705" algn="just">
                        <a:spcAft>
                          <a:spcPts val="0"/>
                        </a:spcAft>
                      </a:pPr>
                      <a:r>
                        <a:rPr lang="pt-BR" sz="1200"/>
                        <a:t>Água destilada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1L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CuadroTexto 11"/>
          <p:cNvSpPr txBox="1"/>
          <p:nvPr/>
        </p:nvSpPr>
        <p:spPr>
          <a:xfrm>
            <a:off x="720155" y="5110881"/>
            <a:ext cx="189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Meio</a:t>
            </a:r>
            <a:r>
              <a:rPr lang="es-MX" b="1" dirty="0"/>
              <a:t> </a:t>
            </a:r>
            <a:r>
              <a:rPr lang="es-MX" b="1" dirty="0" err="1"/>
              <a:t>ágar</a:t>
            </a:r>
            <a:r>
              <a:rPr lang="es-MX" b="1" dirty="0"/>
              <a:t> </a:t>
            </a:r>
            <a:r>
              <a:rPr lang="es-MX" b="1" dirty="0" err="1"/>
              <a:t>amido</a:t>
            </a:r>
            <a:endParaRPr lang="es-MX" b="1" dirty="0"/>
          </a:p>
        </p:txBody>
      </p:sp>
      <p:sp>
        <p:nvSpPr>
          <p:cNvPr id="19" name="Flecha derecha 17"/>
          <p:cNvSpPr/>
          <p:nvPr/>
        </p:nvSpPr>
        <p:spPr>
          <a:xfrm>
            <a:off x="2577567" y="3636944"/>
            <a:ext cx="940526" cy="2481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18"/>
          <p:cNvSpPr txBox="1"/>
          <p:nvPr/>
        </p:nvSpPr>
        <p:spPr>
          <a:xfrm>
            <a:off x="3672482" y="3345542"/>
            <a:ext cx="205219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Incubar à 30°C por 48 h</a:t>
            </a:r>
          </a:p>
        </p:txBody>
      </p:sp>
      <p:sp>
        <p:nvSpPr>
          <p:cNvPr id="23" name="Flecha derecha 19"/>
          <p:cNvSpPr/>
          <p:nvPr/>
        </p:nvSpPr>
        <p:spPr>
          <a:xfrm>
            <a:off x="5904731" y="3642188"/>
            <a:ext cx="940526" cy="2481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4" name="Picture 12" descr="http://www.edigar.com.mx/wp-content/uploads/2014/05/55-Gotero-con-pipeta-de-vidrio-Edig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0" y="2178348"/>
            <a:ext cx="1458596" cy="1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2"/>
          <p:cNvSpPr txBox="1"/>
          <p:nvPr/>
        </p:nvSpPr>
        <p:spPr>
          <a:xfrm>
            <a:off x="7704931" y="2261315"/>
            <a:ext cx="189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Reativo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Lugol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contém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iodo)</a:t>
            </a:r>
          </a:p>
        </p:txBody>
      </p:sp>
      <p:sp>
        <p:nvSpPr>
          <p:cNvPr id="26" name="CuadroTexto 23"/>
          <p:cNvSpPr txBox="1"/>
          <p:nvPr/>
        </p:nvSpPr>
        <p:spPr>
          <a:xfrm>
            <a:off x="6683548" y="2411596"/>
            <a:ext cx="144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5 -10 ml</a:t>
            </a:r>
          </a:p>
        </p:txBody>
      </p:sp>
      <p:pic>
        <p:nvPicPr>
          <p:cNvPr id="27" name="Picture 2" descr="http://bervieira.sites.uol.com.br/amila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01" y="4925922"/>
            <a:ext cx="1944134" cy="19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http://www.thenakedscientists.com/HTML/uploads/RTEmagicC_Plate_1_03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5" y="2985158"/>
            <a:ext cx="1800225" cy="1685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1.gstatic.com/images?q=tbn:ANd9GcTmI-m1DdAUASfcu-Anad1hgSINdtsxC0a39XsebEqLYo_B7K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43" y="4734959"/>
            <a:ext cx="2124075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de cantos arredondados 29"/>
          <p:cNvSpPr/>
          <p:nvPr/>
        </p:nvSpPr>
        <p:spPr>
          <a:xfrm>
            <a:off x="108049" y="2780928"/>
            <a:ext cx="3564433" cy="3862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2ª Etapa do experimento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>
            <a:stCxn id="28" idx="3"/>
          </p:cNvCxnSpPr>
          <p:nvPr/>
        </p:nvCxnSpPr>
        <p:spPr>
          <a:xfrm flipH="1">
            <a:off x="7224445" y="4424186"/>
            <a:ext cx="263637" cy="461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8678520" y="4456768"/>
            <a:ext cx="250547" cy="428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23"/>
          <p:cNvSpPr txBox="1"/>
          <p:nvPr/>
        </p:nvSpPr>
        <p:spPr>
          <a:xfrm>
            <a:off x="6540085" y="4365104"/>
            <a:ext cx="94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(+)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23"/>
          <p:cNvSpPr txBox="1"/>
          <p:nvPr/>
        </p:nvSpPr>
        <p:spPr>
          <a:xfrm>
            <a:off x="8739513" y="4365104"/>
            <a:ext cx="94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(-)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Hidrólise do amido</a:t>
            </a:r>
            <a:endParaRPr lang="es-MX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2" descr="http://www.edigar.com.mx/wp-content/uploads/2014/05/55-Gotero-con-pipeta-de-vidrio-Edig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70" y="2178348"/>
            <a:ext cx="1458596" cy="1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2"/>
          <p:cNvSpPr txBox="1"/>
          <p:nvPr/>
        </p:nvSpPr>
        <p:spPr>
          <a:xfrm>
            <a:off x="7704931" y="2261315"/>
            <a:ext cx="189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Reativo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Lugol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contém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iodo)</a:t>
            </a:r>
          </a:p>
        </p:txBody>
      </p:sp>
      <p:sp>
        <p:nvSpPr>
          <p:cNvPr id="26" name="CuadroTexto 23"/>
          <p:cNvSpPr txBox="1"/>
          <p:nvPr/>
        </p:nvSpPr>
        <p:spPr>
          <a:xfrm>
            <a:off x="6683548" y="2411596"/>
            <a:ext cx="144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5 -10 ml</a:t>
            </a:r>
          </a:p>
        </p:txBody>
      </p:sp>
      <p:pic>
        <p:nvPicPr>
          <p:cNvPr id="27" name="Picture 2" descr="http://bervieira.sites.uol.com.br/amila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01" y="4925922"/>
            <a:ext cx="1944134" cy="191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http://www.thenakedscientists.com/HTML/uploads/RTEmagicC_Plate_1_03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5" y="2985158"/>
            <a:ext cx="1800225" cy="16859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1.gstatic.com/images?q=tbn:ANd9GcTmI-m1DdAUASfcu-Anad1hgSINdtsxC0a39XsebEqLYo_B7K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43" y="4734959"/>
            <a:ext cx="2124075" cy="2152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>
            <a:stCxn id="28" idx="3"/>
          </p:cNvCxnSpPr>
          <p:nvPr/>
        </p:nvCxnSpPr>
        <p:spPr>
          <a:xfrm flipH="1">
            <a:off x="7224445" y="4424186"/>
            <a:ext cx="263637" cy="461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8678520" y="4456768"/>
            <a:ext cx="250547" cy="428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23"/>
          <p:cNvSpPr txBox="1"/>
          <p:nvPr/>
        </p:nvSpPr>
        <p:spPr>
          <a:xfrm>
            <a:off x="6540085" y="4365104"/>
            <a:ext cx="94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(+)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23"/>
          <p:cNvSpPr txBox="1"/>
          <p:nvPr/>
        </p:nvSpPr>
        <p:spPr>
          <a:xfrm>
            <a:off x="8739513" y="4365104"/>
            <a:ext cx="94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(-)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397048" y="2399536"/>
            <a:ext cx="966931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AMIDO</a:t>
            </a:r>
          </a:p>
        </p:txBody>
      </p: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1913464" y="2379084"/>
            <a:ext cx="96693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latin typeface="Times New Roman" panose="02020603050405020304" pitchFamily="18" charset="0"/>
                <a:cs typeface="Times New Roman" panose="02020603050405020304" pitchFamily="18" charset="0"/>
              </a:rPr>
              <a:t>LUGOL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672656" y="2385394"/>
            <a:ext cx="1223963" cy="3603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Azul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97048" y="3444085"/>
            <a:ext cx="14478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DEXTROSE </a:t>
            </a:r>
          </a:p>
          <a:p>
            <a:pPr eaLnBrk="1" hangingPunct="1"/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MALTOSE</a:t>
            </a:r>
          </a:p>
          <a:p>
            <a:pPr eaLnBrk="1" hangingPunct="1"/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GLICOSE</a:t>
            </a:r>
            <a:endParaRPr lang="pt-BR" alt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2345512" y="3755812"/>
            <a:ext cx="966931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LUGOL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3502298" y="3947504"/>
            <a:ext cx="5302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4176713" y="3755812"/>
            <a:ext cx="1223962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Incolor</a:t>
            </a:r>
          </a:p>
        </p:txBody>
      </p:sp>
      <p:cxnSp>
        <p:nvCxnSpPr>
          <p:cNvPr id="41" name="Conector de seta reta 40"/>
          <p:cNvCxnSpPr/>
          <p:nvPr/>
        </p:nvCxnSpPr>
        <p:spPr>
          <a:xfrm flipV="1">
            <a:off x="2998242" y="2539420"/>
            <a:ext cx="5302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1383194" y="2132856"/>
            <a:ext cx="490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4800" b="1" dirty="0">
                <a:latin typeface="Calibri" pitchFamily="34" charset="0"/>
              </a:rPr>
              <a:t>+</a:t>
            </a: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1813794" y="3524831"/>
            <a:ext cx="490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4800" b="1" dirty="0">
                <a:latin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451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5832723" cy="75303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Oxidação/Fermentação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32123" y="2132856"/>
            <a:ext cx="3024336" cy="1008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CARBOIDRATOS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3600475" y="2667102"/>
            <a:ext cx="194421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5688707" y="2276872"/>
            <a:ext cx="237626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Produtos ácidos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00475" y="2276872"/>
            <a:ext cx="1944216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</a:t>
            </a:r>
            <a:endParaRPr lang="pt-B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3630304" y="2866030"/>
            <a:ext cx="1910687" cy="540228"/>
          </a:xfrm>
          <a:custGeom>
            <a:avLst/>
            <a:gdLst>
              <a:gd name="connsiteX0" fmla="*/ 0 w 1910687"/>
              <a:gd name="connsiteY0" fmla="*/ 0 h 540228"/>
              <a:gd name="connsiteX1" fmla="*/ 968992 w 1910687"/>
              <a:gd name="connsiteY1" fmla="*/ 532263 h 540228"/>
              <a:gd name="connsiteX2" fmla="*/ 1910687 w 1910687"/>
              <a:gd name="connsiteY2" fmla="*/ 313898 h 5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687" h="540228">
                <a:moveTo>
                  <a:pt x="0" y="0"/>
                </a:moveTo>
                <a:cubicBezTo>
                  <a:pt x="325272" y="239973"/>
                  <a:pt x="650544" y="479947"/>
                  <a:pt x="968992" y="532263"/>
                </a:cubicBezTo>
                <a:cubicBezTo>
                  <a:pt x="1287440" y="584579"/>
                  <a:pt x="1717344" y="363940"/>
                  <a:pt x="1910687" y="31389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5399694" y="3064136"/>
            <a:ext cx="398715" cy="14401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3752875" y="3501008"/>
            <a:ext cx="1944216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Aerobiamente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ángulo redondeado 6">
            <a:extLst>
              <a:ext uri="{FF2B5EF4-FFF2-40B4-BE49-F238E27FC236}">
                <a16:creationId xmlns="" xmlns:a16="http://schemas.microsoft.com/office/drawing/2014/main" id="{CDA78CDF-8066-4ACF-A06E-DF8C97C41832}"/>
              </a:ext>
            </a:extLst>
          </p:cNvPr>
          <p:cNvSpPr/>
          <p:nvPr/>
        </p:nvSpPr>
        <p:spPr>
          <a:xfrm>
            <a:off x="432123" y="4294560"/>
            <a:ext cx="9738567" cy="106593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teste de oxidação/fermentação é utilizado para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diferenciar microrganismos que oxidam ou fermentam</a:t>
            </a: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açúcares específicos e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 se a bactéria é aeróbia ou anaeróbia facultativa</a:t>
            </a:r>
            <a:endParaRPr lang="es-MX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5832723" cy="75303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Oxidação/Fermentação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www.mojbiljniakvarijum.org/forum/attachments/bromothymolblue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92" y="1196752"/>
            <a:ext cx="4035829" cy="2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" y="2780928"/>
            <a:ext cx="6826052" cy="392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ángulo redondeado 6"/>
          <p:cNvSpPr/>
          <p:nvPr/>
        </p:nvSpPr>
        <p:spPr>
          <a:xfrm>
            <a:off x="1800275" y="1886836"/>
            <a:ext cx="3620823" cy="55141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Tubos </a:t>
            </a:r>
            <a:r>
              <a:rPr lang="es-MX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selados</a:t>
            </a:r>
            <a:r>
              <a:rPr lang="es-MX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s-MX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óleo mineral (ambiente </a:t>
            </a:r>
            <a:r>
              <a:rPr lang="es-MX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anaeróbio</a:t>
            </a:r>
            <a:r>
              <a:rPr lang="es-MX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ángulo redondeado 6">
            <a:extLst>
              <a:ext uri="{FF2B5EF4-FFF2-40B4-BE49-F238E27FC236}">
                <a16:creationId xmlns="" xmlns:a16="http://schemas.microsoft.com/office/drawing/2014/main" id="{FA514544-51FE-4883-B05D-9F46FBD899E7}"/>
              </a:ext>
            </a:extLst>
          </p:cNvPr>
          <p:cNvSpPr/>
          <p:nvPr/>
        </p:nvSpPr>
        <p:spPr>
          <a:xfrm>
            <a:off x="7056859" y="5108250"/>
            <a:ext cx="3702561" cy="11290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 </a:t>
            </a:r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capazes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degradar o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açúcar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alteração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pH)</a:t>
            </a:r>
          </a:p>
        </p:txBody>
      </p:sp>
      <p:sp>
        <p:nvSpPr>
          <p:cNvPr id="20" name="Rectángulo redondeado 6">
            <a:extLst>
              <a:ext uri="{FF2B5EF4-FFF2-40B4-BE49-F238E27FC236}">
                <a16:creationId xmlns="" xmlns:a16="http://schemas.microsoft.com/office/drawing/2014/main" id="{BDD13111-F15B-42F1-AC55-58067A269834}"/>
              </a:ext>
            </a:extLst>
          </p:cNvPr>
          <p:cNvSpPr/>
          <p:nvPr/>
        </p:nvSpPr>
        <p:spPr>
          <a:xfrm>
            <a:off x="7056859" y="3978981"/>
            <a:ext cx="3702562" cy="9621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 </a:t>
            </a:r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capazes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degradar o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açúcar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alteração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pH)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788618" y="1164635"/>
            <a:ext cx="3744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         Azul de </a:t>
            </a:r>
            <a:r>
              <a:rPr lang="pt-BR" sz="2400" b="1" dirty="0" err="1">
                <a:solidFill>
                  <a:srgbClr val="002060"/>
                </a:solidFill>
              </a:rPr>
              <a:t>bromotimol</a:t>
            </a:r>
            <a:endParaRPr lang="pt-BR" sz="2400" b="1" dirty="0">
              <a:solidFill>
                <a:srgbClr val="00206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168427" y="2438250"/>
            <a:ext cx="0" cy="702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4752603" y="2438250"/>
            <a:ext cx="0" cy="702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1440235" y="2341775"/>
            <a:ext cx="378109" cy="7027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421098" y="2348501"/>
            <a:ext cx="1059697" cy="7104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32201"/>
            <a:ext cx="5832723" cy="75303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Oxidação/Fermentação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340768"/>
            <a:ext cx="6826052" cy="392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redondeado 6">
            <a:extLst>
              <a:ext uri="{FF2B5EF4-FFF2-40B4-BE49-F238E27FC236}">
                <a16:creationId xmlns="" xmlns:a16="http://schemas.microsoft.com/office/drawing/2014/main" id="{4F95971E-C0E6-4CD1-9CB6-CF9A90CDAD1F}"/>
              </a:ext>
            </a:extLst>
          </p:cNvPr>
          <p:cNvSpPr/>
          <p:nvPr/>
        </p:nvSpPr>
        <p:spPr>
          <a:xfrm>
            <a:off x="1975776" y="5268803"/>
            <a:ext cx="1506071" cy="14725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Microrg. capazes de promover apenas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oxidação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redondeado 6">
            <a:extLst>
              <a:ext uri="{FF2B5EF4-FFF2-40B4-BE49-F238E27FC236}">
                <a16:creationId xmlns="" xmlns:a16="http://schemas.microsoft.com/office/drawing/2014/main" id="{9DF7506F-6A81-406B-B938-07E4A2460BC5}"/>
              </a:ext>
            </a:extLst>
          </p:cNvPr>
          <p:cNvSpPr/>
          <p:nvPr/>
        </p:nvSpPr>
        <p:spPr>
          <a:xfrm>
            <a:off x="3703968" y="5241793"/>
            <a:ext cx="1506071" cy="14995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Microrg. capazes de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fermentar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redondeado 6">
            <a:extLst>
              <a:ext uri="{FF2B5EF4-FFF2-40B4-BE49-F238E27FC236}">
                <a16:creationId xmlns="" xmlns:a16="http://schemas.microsoft.com/office/drawing/2014/main" id="{07846E40-D0D1-40AC-8FAC-16A58297A863}"/>
              </a:ext>
            </a:extLst>
          </p:cNvPr>
          <p:cNvSpPr/>
          <p:nvPr/>
        </p:nvSpPr>
        <p:spPr>
          <a:xfrm>
            <a:off x="5389655" y="5241793"/>
            <a:ext cx="1652496" cy="14995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Microrg. capazes de promover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apenas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://www.mojbiljniakvarijum.org/forum/attachments/bromothymolbluech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1" y="1700808"/>
            <a:ext cx="3780961" cy="25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6956174" y="1695517"/>
            <a:ext cx="37444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         Azul de </a:t>
            </a:r>
            <a:r>
              <a:rPr lang="pt-BR" sz="2400" b="1" dirty="0" err="1">
                <a:solidFill>
                  <a:srgbClr val="002060"/>
                </a:solidFill>
              </a:rPr>
              <a:t>bromotimol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0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32201"/>
            <a:ext cx="5832723" cy="75303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Oxidação/Fermentação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bervieira.sites.uol.com.br/hlcont.jpg"/>
          <p:cNvPicPr>
            <a:picLocks noChangeAspect="1" noChangeArrowheads="1"/>
          </p:cNvPicPr>
          <p:nvPr/>
        </p:nvPicPr>
        <p:blipFill rotWithShape="1">
          <a:blip r:embed="rId5" cstate="print"/>
          <a:srcRect l="1152" r="59820" b="7368"/>
          <a:stretch/>
        </p:blipFill>
        <p:spPr bwMode="auto">
          <a:xfrm>
            <a:off x="2191832" y="3679167"/>
            <a:ext cx="535579" cy="210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http://bervieira.sites.uol.com.br/hlcont.jpg"/>
          <p:cNvPicPr>
            <a:picLocks noChangeAspect="1" noChangeArrowheads="1"/>
          </p:cNvPicPr>
          <p:nvPr/>
        </p:nvPicPr>
        <p:blipFill rotWithShape="1">
          <a:blip r:embed="rId5" cstate="print"/>
          <a:srcRect l="1152" r="59820" b="7368"/>
          <a:stretch/>
        </p:blipFill>
        <p:spPr bwMode="auto">
          <a:xfrm>
            <a:off x="2191831" y="1411295"/>
            <a:ext cx="535579" cy="2102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Abrir llave 13"/>
          <p:cNvSpPr/>
          <p:nvPr/>
        </p:nvSpPr>
        <p:spPr>
          <a:xfrm>
            <a:off x="1591269" y="2212357"/>
            <a:ext cx="418012" cy="2428065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8"/>
          <p:cNvSpPr txBox="1"/>
          <p:nvPr/>
        </p:nvSpPr>
        <p:spPr>
          <a:xfrm>
            <a:off x="2520355" y="1412776"/>
            <a:ext cx="189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Aeróbio</a:t>
            </a: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Rodilhão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algodão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9"/>
          <p:cNvSpPr txBox="1"/>
          <p:nvPr/>
        </p:nvSpPr>
        <p:spPr>
          <a:xfrm>
            <a:off x="2592363" y="3822391"/>
            <a:ext cx="189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Anaeróbio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 de óleo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20"/>
          <p:cNvSpPr txBox="1"/>
          <p:nvPr/>
        </p:nvSpPr>
        <p:spPr>
          <a:xfrm>
            <a:off x="4839005" y="2682595"/>
            <a:ext cx="214584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Incubar à 30°C por 48 h</a:t>
            </a:r>
          </a:p>
        </p:txBody>
      </p:sp>
      <p:sp>
        <p:nvSpPr>
          <p:cNvPr id="20" name="Abrir llave 21"/>
          <p:cNvSpPr/>
          <p:nvPr/>
        </p:nvSpPr>
        <p:spPr>
          <a:xfrm rot="10800000">
            <a:off x="4294444" y="1902158"/>
            <a:ext cx="418012" cy="242806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1" name="Conector recto de flecha 22"/>
          <p:cNvCxnSpPr/>
          <p:nvPr/>
        </p:nvCxnSpPr>
        <p:spPr>
          <a:xfrm>
            <a:off x="7128867" y="3065067"/>
            <a:ext cx="8362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2903" r="50521" b="26263"/>
          <a:stretch/>
        </p:blipFill>
        <p:spPr bwMode="auto">
          <a:xfrm>
            <a:off x="8049993" y="1920607"/>
            <a:ext cx="1606732" cy="278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4"/>
          <p:cNvSpPr txBox="1"/>
          <p:nvPr/>
        </p:nvSpPr>
        <p:spPr>
          <a:xfrm>
            <a:off x="8173042" y="4365104"/>
            <a:ext cx="183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-</a:t>
            </a:r>
          </a:p>
        </p:txBody>
      </p:sp>
      <p:sp>
        <p:nvSpPr>
          <p:cNvPr id="26" name="CuadroTexto 26"/>
          <p:cNvSpPr txBox="1"/>
          <p:nvPr/>
        </p:nvSpPr>
        <p:spPr>
          <a:xfrm>
            <a:off x="7896675" y="1440493"/>
            <a:ext cx="189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 smtClean="0"/>
              <a:t>Leitura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graphicFrame>
        <p:nvGraphicFramePr>
          <p:cNvPr id="29" name="Tabe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58104"/>
              </p:ext>
            </p:extLst>
          </p:nvPr>
        </p:nvGraphicFramePr>
        <p:xfrm>
          <a:off x="2931825" y="5653662"/>
          <a:ext cx="3143250" cy="10972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08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4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NaCl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5,0g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Peptona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2,5g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Glicose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10g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Ágar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5g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Azul de Bromotimol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/>
                        <a:t>40ml (solução 1:500)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/>
                        <a:t>Água destilada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/>
                        <a:t>1000mL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CuadroTexto 28"/>
          <p:cNvSpPr txBox="1"/>
          <p:nvPr/>
        </p:nvSpPr>
        <p:spPr>
          <a:xfrm>
            <a:off x="3240435" y="5061662"/>
            <a:ext cx="252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Meio</a:t>
            </a:r>
            <a:r>
              <a:rPr lang="es-MX" b="1" dirty="0"/>
              <a:t> </a:t>
            </a:r>
            <a:r>
              <a:rPr lang="es-MX" b="1" dirty="0" err="1"/>
              <a:t>com</a:t>
            </a:r>
            <a:r>
              <a:rPr lang="es-MX" b="1" dirty="0"/>
              <a:t> </a:t>
            </a:r>
            <a:r>
              <a:rPr lang="es-MX" b="1" dirty="0" err="1"/>
              <a:t>ágar</a:t>
            </a:r>
            <a:r>
              <a:rPr lang="es-MX" b="1" dirty="0"/>
              <a:t> e azul de </a:t>
            </a:r>
            <a:r>
              <a:rPr lang="es-MX" b="1" dirty="0" err="1"/>
              <a:t>bromotimol</a:t>
            </a:r>
            <a:endParaRPr lang="es-MX" b="1" dirty="0"/>
          </a:p>
        </p:txBody>
      </p:sp>
      <p:grpSp>
        <p:nvGrpSpPr>
          <p:cNvPr id="31" name="Grupo 30"/>
          <p:cNvGrpSpPr>
            <a:grpSpLocks/>
          </p:cNvGrpSpPr>
          <p:nvPr/>
        </p:nvGrpSpPr>
        <p:grpSpPr bwMode="auto">
          <a:xfrm>
            <a:off x="1024803" y="1481039"/>
            <a:ext cx="151210" cy="2625115"/>
            <a:chOff x="7380312" y="1196752"/>
            <a:chExt cx="144016" cy="2808312"/>
          </a:xfrm>
        </p:grpSpPr>
        <p:grpSp>
          <p:nvGrpSpPr>
            <p:cNvPr id="32" name="Grupo 30"/>
            <p:cNvGrpSpPr>
              <a:grpSpLocks/>
            </p:cNvGrpSpPr>
            <p:nvPr/>
          </p:nvGrpSpPr>
          <p:grpSpPr bwMode="auto">
            <a:xfrm>
              <a:off x="7427610" y="1196752"/>
              <a:ext cx="80952" cy="2682184"/>
              <a:chOff x="7427610" y="1226162"/>
              <a:chExt cx="80952" cy="2682184"/>
            </a:xfrm>
          </p:grpSpPr>
          <p:cxnSp>
            <p:nvCxnSpPr>
              <p:cNvPr id="34" name="Conector reto 33"/>
              <p:cNvCxnSpPr/>
              <p:nvPr/>
            </p:nvCxnSpPr>
            <p:spPr>
              <a:xfrm rot="5400000">
                <a:off x="6552990" y="3008939"/>
                <a:ext cx="1800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tângulo 34"/>
              <p:cNvSpPr/>
              <p:nvPr/>
            </p:nvSpPr>
            <p:spPr>
              <a:xfrm>
                <a:off x="7427789" y="1226162"/>
                <a:ext cx="80713" cy="16573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33" name="Elipse 32"/>
            <p:cNvSpPr/>
            <p:nvPr/>
          </p:nvSpPr>
          <p:spPr>
            <a:xfrm>
              <a:off x="7380312" y="3860600"/>
              <a:ext cx="144016" cy="1444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6" name="CuadroTexto 26"/>
          <p:cNvSpPr txBox="1"/>
          <p:nvPr/>
        </p:nvSpPr>
        <p:spPr>
          <a:xfrm>
            <a:off x="1159577" y="2382386"/>
            <a:ext cx="64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6796" y="6158921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orrigir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pH para 7,1</a:t>
            </a:r>
          </a:p>
        </p:txBody>
      </p:sp>
    </p:spTree>
    <p:extLst>
      <p:ext uri="{BB962C8B-B14F-4D97-AF65-F5344CB8AC3E}">
        <p14:creationId xmlns:p14="http://schemas.microsoft.com/office/powerpoint/2010/main" val="13598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32201"/>
            <a:ext cx="5832723" cy="753037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Oxidação/Fermentação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m 24" descr="O 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12776"/>
            <a:ext cx="7075140" cy="5306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76139" y="1412776"/>
            <a:ext cx="6984776" cy="18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76139" y="3140968"/>
            <a:ext cx="6984776" cy="18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576139" y="4869160"/>
            <a:ext cx="6984776" cy="18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39" y="1398476"/>
            <a:ext cx="1200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39" y="3227276"/>
            <a:ext cx="1200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39" y="4923444"/>
            <a:ext cx="1200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5832723" cy="75303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036" y="4351015"/>
            <a:ext cx="2515314" cy="2506985"/>
          </a:xfrm>
          <a:prstGeom prst="rect">
            <a:avLst/>
          </a:prstGeom>
        </p:spPr>
      </p:pic>
      <p:sp>
        <p:nvSpPr>
          <p:cNvPr id="13" name="Rectángulo redondeado 7"/>
          <p:cNvSpPr/>
          <p:nvPr/>
        </p:nvSpPr>
        <p:spPr>
          <a:xfrm>
            <a:off x="864171" y="1825378"/>
            <a:ext cx="8386354" cy="120647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identificar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microrganismos produtores da enzima catalase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 a célula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tóxicas do oxigênio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7">
            <a:extLst>
              <a:ext uri="{FF2B5EF4-FFF2-40B4-BE49-F238E27FC236}">
                <a16:creationId xmlns="" xmlns:a16="http://schemas.microsoft.com/office/drawing/2014/main" id="{E741D366-338D-4B96-AC94-17C33DBB1974}"/>
              </a:ext>
            </a:extLst>
          </p:cNvPr>
          <p:cNvSpPr/>
          <p:nvPr/>
        </p:nvSpPr>
        <p:spPr>
          <a:xfrm>
            <a:off x="1296219" y="3933056"/>
            <a:ext cx="6712480" cy="120647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toxicidade do oxigênio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anaeróbios estritos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deve-se a certas moléculas produzidas durante as reações que envolvem o oxigênio. 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6731190" y="2996952"/>
            <a:ext cx="360040" cy="86409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5832723" cy="75303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redondeado 7"/>
          <p:cNvSpPr/>
          <p:nvPr/>
        </p:nvSpPr>
        <p:spPr>
          <a:xfrm>
            <a:off x="1389972" y="1891922"/>
            <a:ext cx="7156729" cy="6291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Reações tóxicas do oxigênio para anaeróbios </a:t>
            </a:r>
            <a:r>
              <a:rPr lang="pt-B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estritos </a:t>
            </a:r>
            <a:endParaRPr lang="es-MX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50"/>
          <p:cNvSpPr txBox="1">
            <a:spLocks noChangeArrowheads="1"/>
          </p:cNvSpPr>
          <p:nvPr/>
        </p:nvSpPr>
        <p:spPr bwMode="auto">
          <a:xfrm>
            <a:off x="188856" y="3469976"/>
            <a:ext cx="2653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 + e-            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baseline="30000" dirty="0">
                <a:latin typeface="Calibri" pitchFamily="34" charset="0"/>
              </a:rPr>
              <a:t>-</a:t>
            </a:r>
          </a:p>
        </p:txBody>
      </p:sp>
      <p:sp>
        <p:nvSpPr>
          <p:cNvPr id="11" name="CaixaDeTexto 52"/>
          <p:cNvSpPr txBox="1">
            <a:spLocks noChangeArrowheads="1"/>
          </p:cNvSpPr>
          <p:nvPr/>
        </p:nvSpPr>
        <p:spPr bwMode="auto">
          <a:xfrm>
            <a:off x="140636" y="4692557"/>
            <a:ext cx="4112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2O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baseline="30000" dirty="0">
                <a:latin typeface="Calibri" pitchFamily="34" charset="0"/>
              </a:rPr>
              <a:t>-</a:t>
            </a:r>
            <a:r>
              <a:rPr lang="pt-BR" altLang="pt-BR" sz="2800" dirty="0">
                <a:latin typeface="Calibri" pitchFamily="34" charset="0"/>
              </a:rPr>
              <a:t> + 2H</a:t>
            </a:r>
            <a:r>
              <a:rPr lang="pt-BR" altLang="pt-BR" sz="2800" baseline="30000" dirty="0">
                <a:latin typeface="Calibri" pitchFamily="34" charset="0"/>
              </a:rPr>
              <a:t>+</a:t>
            </a:r>
            <a:r>
              <a:rPr lang="pt-BR" altLang="pt-BR" sz="2800" dirty="0">
                <a:latin typeface="Calibri" pitchFamily="34" charset="0"/>
              </a:rPr>
              <a:t>             O</a:t>
            </a:r>
            <a:r>
              <a:rPr lang="pt-BR" altLang="pt-BR" sz="2800" baseline="-25000" dirty="0">
                <a:latin typeface="Calibri" pitchFamily="34" charset="0"/>
              </a:rPr>
              <a:t>2 </a:t>
            </a:r>
            <a:r>
              <a:rPr lang="pt-BR" altLang="pt-BR" sz="2800" dirty="0">
                <a:latin typeface="Calibri" pitchFamily="34" charset="0"/>
              </a:rPr>
              <a:t>+ 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2" name="CaixaDeTexto 53"/>
          <p:cNvSpPr txBox="1">
            <a:spLocks noChangeArrowheads="1"/>
          </p:cNvSpPr>
          <p:nvPr/>
        </p:nvSpPr>
        <p:spPr bwMode="auto">
          <a:xfrm>
            <a:off x="-782" y="5713844"/>
            <a:ext cx="5054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baseline="30000" dirty="0">
                <a:latin typeface="Calibri" pitchFamily="34" charset="0"/>
              </a:rPr>
              <a:t>-</a:t>
            </a:r>
            <a:r>
              <a:rPr lang="pt-BR" altLang="pt-BR" sz="2800" dirty="0">
                <a:latin typeface="Calibri" pitchFamily="34" charset="0"/>
              </a:rPr>
              <a:t> + 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               O</a:t>
            </a:r>
            <a:r>
              <a:rPr lang="pt-BR" altLang="pt-BR" sz="2800" baseline="-25000" dirty="0">
                <a:latin typeface="Calibri" pitchFamily="34" charset="0"/>
              </a:rPr>
              <a:t>2 </a:t>
            </a:r>
            <a:r>
              <a:rPr lang="pt-BR" altLang="pt-BR" sz="2800" dirty="0">
                <a:latin typeface="Calibri" pitchFamily="34" charset="0"/>
              </a:rPr>
              <a:t>+ OH- + OH-</a:t>
            </a:r>
            <a:endParaRPr lang="pt-BR" altLang="pt-BR" sz="2800" baseline="-25000" dirty="0">
              <a:latin typeface="Calibri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491088" y="3716275"/>
            <a:ext cx="4804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2046029" y="4954167"/>
            <a:ext cx="480484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2166678" y="6021164"/>
            <a:ext cx="4804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101192" y="3566223"/>
            <a:ext cx="2302933" cy="43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err="1">
                <a:solidFill>
                  <a:schemeClr val="tx1"/>
                </a:solidFill>
              </a:rPr>
              <a:t>Superóxido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431906" y="4627538"/>
            <a:ext cx="2302933" cy="8022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1"/>
                </a:solidFill>
              </a:rPr>
              <a:t>Peróxido de hidrogênio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105664" y="5805264"/>
            <a:ext cx="1935122" cy="431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solidFill>
                  <a:schemeClr val="tx1"/>
                </a:solidFill>
              </a:rPr>
              <a:t>Hidroxilas</a:t>
            </a:r>
          </a:p>
        </p:txBody>
      </p:sp>
      <p:sp>
        <p:nvSpPr>
          <p:cNvPr id="22" name="CaixaDeTexto 50">
            <a:extLst>
              <a:ext uri="{FF2B5EF4-FFF2-40B4-BE49-F238E27FC236}">
                <a16:creationId xmlns="" xmlns:a16="http://schemas.microsoft.com/office/drawing/2014/main" id="{4EB43039-782E-4E6D-A741-713612D4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56" y="2946756"/>
            <a:ext cx="7156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Calibri" pitchFamily="34" charset="0"/>
              </a:rPr>
              <a:t>Adição de 1 elétron a molécula de oxigênio:</a:t>
            </a:r>
            <a:endParaRPr lang="pt-BR" altLang="pt-BR" sz="2800" b="1" baseline="30000" dirty="0">
              <a:latin typeface="Calibri" pitchFamily="34" charset="0"/>
            </a:endParaRPr>
          </a:p>
        </p:txBody>
      </p:sp>
      <p:sp>
        <p:nvSpPr>
          <p:cNvPr id="23" name="CaixaDeTexto 50">
            <a:extLst>
              <a:ext uri="{FF2B5EF4-FFF2-40B4-BE49-F238E27FC236}">
                <a16:creationId xmlns="" xmlns:a16="http://schemas.microsoft.com/office/drawing/2014/main" id="{43931EFD-CB23-4C3F-B376-BCA0307A6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6" y="4109414"/>
            <a:ext cx="7156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Calibri" pitchFamily="34" charset="0"/>
              </a:rPr>
              <a:t>Superóxidos dão </a:t>
            </a:r>
            <a:r>
              <a:rPr lang="pt-BR" altLang="pt-BR" sz="2800" b="1" dirty="0" smtClean="0">
                <a:latin typeface="Calibri" pitchFamily="34" charset="0"/>
              </a:rPr>
              <a:t>origem:</a:t>
            </a:r>
            <a:endParaRPr lang="pt-BR" altLang="pt-BR" sz="2800" b="1" baseline="30000" dirty="0">
              <a:latin typeface="Calibri" pitchFamily="34" charset="0"/>
            </a:endParaRPr>
          </a:p>
        </p:txBody>
      </p:sp>
      <p:sp>
        <p:nvSpPr>
          <p:cNvPr id="24" name="Retângulo 24">
            <a:extLst>
              <a:ext uri="{FF2B5EF4-FFF2-40B4-BE49-F238E27FC236}">
                <a16:creationId xmlns="" xmlns:a16="http://schemas.microsoft.com/office/drawing/2014/main" id="{44C46F8B-E5FB-4B4C-B4E0-1B21ED6BB0D6}"/>
              </a:ext>
            </a:extLst>
          </p:cNvPr>
          <p:cNvSpPr/>
          <p:nvPr/>
        </p:nvSpPr>
        <p:spPr>
          <a:xfrm>
            <a:off x="7810747" y="3619475"/>
            <a:ext cx="2784021" cy="2016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Altamente reativos e podem destruir componentes vitais da célula, como o DNA</a:t>
            </a:r>
          </a:p>
        </p:txBody>
      </p:sp>
    </p:spTree>
    <p:extLst>
      <p:ext uri="{BB962C8B-B14F-4D97-AF65-F5344CB8AC3E}">
        <p14:creationId xmlns:p14="http://schemas.microsoft.com/office/powerpoint/2010/main" val="18408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21" grpId="0" animBg="1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11763" y="764704"/>
            <a:ext cx="340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 Bioquímicos</a:t>
            </a:r>
            <a:endParaRPr lang="pt-B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3"/>
          <p:cNvSpPr/>
          <p:nvPr/>
        </p:nvSpPr>
        <p:spPr>
          <a:xfrm>
            <a:off x="458922" y="1556792"/>
            <a:ext cx="10122075" cy="73152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Classificação das bactérias segundo tipo de metabolismo e atividade enzimática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http://3.bp.blogspot.com/_HDwUiVSMtu8/SUF4B8hIeAI/AAAAAAAAAPU/XBjBqPqFLDU/s320/bacterias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0"/>
          <a:stretch/>
        </p:blipFill>
        <p:spPr bwMode="auto">
          <a:xfrm>
            <a:off x="720155" y="2982780"/>
            <a:ext cx="33948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6"/>
          <p:cNvSpPr txBox="1"/>
          <p:nvPr/>
        </p:nvSpPr>
        <p:spPr>
          <a:xfrm>
            <a:off x="5319376" y="3129150"/>
            <a:ext cx="4175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Combinado com outras técnicas, tais como os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testes bioquímicos</a:t>
            </a:r>
            <a:r>
              <a:rPr lang="pt-BR" sz="2400" dirty="0"/>
              <a:t>, que permitem a </a:t>
            </a:r>
            <a:r>
              <a:rPr lang="pt-BR" sz="2400" b="1" dirty="0"/>
              <a:t>identificação de bactérias</a:t>
            </a:r>
            <a:r>
              <a:rPr lang="pt-BR" sz="2400" dirty="0"/>
              <a:t>, de acordo com suas </a:t>
            </a:r>
            <a:r>
              <a:rPr lang="pt-BR" sz="2400" u="sng" dirty="0"/>
              <a:t>propriedades metabólicas</a:t>
            </a:r>
            <a:r>
              <a:rPr lang="pt-BR" sz="2400" dirty="0"/>
              <a:t> que</a:t>
            </a:r>
            <a:r>
              <a:rPr lang="pt-BR" sz="2400" u="sng" dirty="0"/>
              <a:t> são únicas para cada espécie</a:t>
            </a:r>
            <a:r>
              <a:rPr lang="pt-BR" sz="2400" dirty="0"/>
              <a:t>.</a:t>
            </a:r>
            <a:endParaRPr lang="es-MX" sz="2400" dirty="0"/>
          </a:p>
          <a:p>
            <a:endParaRPr lang="es-MX" sz="2400" dirty="0"/>
          </a:p>
        </p:txBody>
      </p:sp>
      <p:sp>
        <p:nvSpPr>
          <p:cNvPr id="9" name="Cerrar llave 8"/>
          <p:cNvSpPr/>
          <p:nvPr/>
        </p:nvSpPr>
        <p:spPr>
          <a:xfrm>
            <a:off x="4277852" y="2658053"/>
            <a:ext cx="783770" cy="352977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502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5832723" cy="75303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7"/>
          <p:cNvSpPr/>
          <p:nvPr/>
        </p:nvSpPr>
        <p:spPr>
          <a:xfrm>
            <a:off x="1196445" y="1916832"/>
            <a:ext cx="7873733" cy="6291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Reações de proteção dos aeróbios e anaeróbios facultativos: </a:t>
            </a:r>
            <a:endParaRPr lang="es-MX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3218466" y="4771399"/>
            <a:ext cx="28733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206996" y="4327969"/>
            <a:ext cx="2884829" cy="300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Superóxido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dismutase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18988" y="5187945"/>
            <a:ext cx="2872838" cy="310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err="1">
                <a:solidFill>
                  <a:schemeClr val="tx1"/>
                </a:solidFill>
              </a:rPr>
              <a:t>Catalase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18989" y="5951267"/>
            <a:ext cx="2872836" cy="2616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err="1">
                <a:solidFill>
                  <a:schemeClr val="tx1"/>
                </a:solidFill>
              </a:rPr>
              <a:t>Peroxidase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576841" y="4437112"/>
            <a:ext cx="617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baseline="30000" dirty="0">
                <a:latin typeface="Calibri" pitchFamily="34" charset="0"/>
              </a:rPr>
              <a:t>-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6146646" y="4489956"/>
            <a:ext cx="889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endParaRPr lang="pt-BR" altLang="pt-BR" sz="2800" dirty="0">
              <a:latin typeface="Calibri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304331" y="5301208"/>
            <a:ext cx="889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endParaRPr lang="pt-BR" altLang="pt-BR" sz="2800" dirty="0">
              <a:latin typeface="Calibri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2304331" y="6074132"/>
            <a:ext cx="889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endParaRPr lang="pt-BR" altLang="pt-BR" sz="2800" dirty="0">
              <a:latin typeface="Calibri" pitchFamily="34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6218654" y="5301208"/>
            <a:ext cx="1523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O</a:t>
            </a:r>
            <a:r>
              <a:rPr lang="pt-BR" altLang="pt-BR" sz="2800" baseline="-25000" dirty="0">
                <a:latin typeface="Calibri" pitchFamily="34" charset="0"/>
              </a:rPr>
              <a:t>2 </a:t>
            </a:r>
            <a:r>
              <a:rPr lang="pt-BR" altLang="pt-BR" sz="2800" dirty="0">
                <a:latin typeface="Calibri" pitchFamily="34" charset="0"/>
              </a:rPr>
              <a:t> e </a:t>
            </a:r>
            <a:r>
              <a:rPr lang="pt-BR" altLang="pt-BR" sz="2800" dirty="0" smtClean="0">
                <a:latin typeface="Calibri" pitchFamily="34" charset="0"/>
              </a:rPr>
              <a:t>H</a:t>
            </a:r>
            <a:r>
              <a:rPr lang="pt-BR" altLang="pt-BR" sz="2800" baseline="-25000" dirty="0" smtClean="0">
                <a:latin typeface="Calibri" pitchFamily="34" charset="0"/>
              </a:rPr>
              <a:t>2</a:t>
            </a:r>
            <a:r>
              <a:rPr lang="pt-BR" altLang="pt-BR" sz="2800" dirty="0" smtClean="0">
                <a:latin typeface="Calibri" pitchFamily="34" charset="0"/>
              </a:rPr>
              <a:t>O</a:t>
            </a:r>
            <a:endParaRPr lang="pt-BR" altLang="pt-BR" sz="2800" dirty="0">
              <a:latin typeface="Calibri" pitchFamily="34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6212082" y="6082072"/>
            <a:ext cx="768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dirty="0">
                <a:latin typeface="Calibri" pitchFamily="34" charset="0"/>
              </a:rPr>
              <a:t>H</a:t>
            </a:r>
            <a:r>
              <a:rPr lang="pt-BR" altLang="pt-BR" sz="2800" baseline="-25000" dirty="0">
                <a:latin typeface="Calibri" pitchFamily="34" charset="0"/>
              </a:rPr>
              <a:t>2</a:t>
            </a:r>
            <a:r>
              <a:rPr lang="pt-BR" altLang="pt-BR" sz="2800" dirty="0">
                <a:latin typeface="Calibri" pitchFamily="34" charset="0"/>
              </a:rPr>
              <a:t>O</a:t>
            </a:r>
          </a:p>
        </p:txBody>
      </p:sp>
      <p:sp>
        <p:nvSpPr>
          <p:cNvPr id="21" name="Rectángulo redondeado 7">
            <a:extLst>
              <a:ext uri="{FF2B5EF4-FFF2-40B4-BE49-F238E27FC236}">
                <a16:creationId xmlns="" xmlns:a16="http://schemas.microsoft.com/office/drawing/2014/main" id="{3A9D6ED3-D120-4F87-86D9-23779F63A88C}"/>
              </a:ext>
            </a:extLst>
          </p:cNvPr>
          <p:cNvSpPr/>
          <p:nvPr/>
        </p:nvSpPr>
        <p:spPr>
          <a:xfrm>
            <a:off x="504131" y="2841287"/>
            <a:ext cx="9849018" cy="44001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enzimas 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superóxidos e peróxidos de hidrogênio:</a:t>
            </a:r>
          </a:p>
        </p:txBody>
      </p:sp>
      <p:sp>
        <p:nvSpPr>
          <p:cNvPr id="22" name="Retângulo 25">
            <a:extLst>
              <a:ext uri="{FF2B5EF4-FFF2-40B4-BE49-F238E27FC236}">
                <a16:creationId xmlns="" xmlns:a16="http://schemas.microsoft.com/office/drawing/2014/main" id="{7C225F26-075E-42F5-804A-16E31299F3C7}"/>
              </a:ext>
            </a:extLst>
          </p:cNvPr>
          <p:cNvSpPr/>
          <p:nvPr/>
        </p:nvSpPr>
        <p:spPr>
          <a:xfrm>
            <a:off x="3779695" y="3596840"/>
            <a:ext cx="1680553" cy="53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/>
              <a:t>Enzimas</a:t>
            </a:r>
          </a:p>
        </p:txBody>
      </p:sp>
      <p:sp>
        <p:nvSpPr>
          <p:cNvPr id="23" name="Retângulo 21">
            <a:extLst>
              <a:ext uri="{FF2B5EF4-FFF2-40B4-BE49-F238E27FC236}">
                <a16:creationId xmlns="" xmlns:a16="http://schemas.microsoft.com/office/drawing/2014/main" id="{7B23D8D0-B0E5-4343-A3E7-863D62DFE9CE}"/>
              </a:ext>
            </a:extLst>
          </p:cNvPr>
          <p:cNvSpPr/>
          <p:nvPr/>
        </p:nvSpPr>
        <p:spPr>
          <a:xfrm>
            <a:off x="510440" y="4512931"/>
            <a:ext cx="1872208" cy="431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Superóxido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tângulo 22">
            <a:extLst>
              <a:ext uri="{FF2B5EF4-FFF2-40B4-BE49-F238E27FC236}">
                <a16:creationId xmlns="" xmlns:a16="http://schemas.microsoft.com/office/drawing/2014/main" id="{2E35AD05-BCD6-4A06-8187-368230360D1A}"/>
              </a:ext>
            </a:extLst>
          </p:cNvPr>
          <p:cNvSpPr/>
          <p:nvPr/>
        </p:nvSpPr>
        <p:spPr>
          <a:xfrm>
            <a:off x="7050086" y="4546043"/>
            <a:ext cx="3279388" cy="411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Peróxido de hidrogênio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218988" y="5612609"/>
            <a:ext cx="28733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206996" y="6381328"/>
            <a:ext cx="28733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5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2" descr="http://www.edigar.com.mx/wp-content/uploads/2014/05/55-Gotero-con-pipeta-de-vidrio-Edi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49" y="1540690"/>
            <a:ext cx="1458596" cy="14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</a:t>
            </a:r>
            <a:r>
              <a:rPr lang="pt-B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8" descr="http://learn.chm.msu.edu/vibl/content/differential/images/trypticsoy_uninoculat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11" y="3198064"/>
            <a:ext cx="1779210" cy="173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8706" r="61429" b="16715"/>
          <a:stretch/>
        </p:blipFill>
        <p:spPr>
          <a:xfrm>
            <a:off x="144091" y="3256955"/>
            <a:ext cx="1118835" cy="245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Flecha curvada hacia abajo 6"/>
          <p:cNvSpPr/>
          <p:nvPr/>
        </p:nvSpPr>
        <p:spPr>
          <a:xfrm>
            <a:off x="619553" y="2606677"/>
            <a:ext cx="1596561" cy="577619"/>
          </a:xfrm>
          <a:prstGeom prst="curvedDownArrow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30" name="Grupo 30"/>
          <p:cNvGrpSpPr>
            <a:grpSpLocks/>
          </p:cNvGrpSpPr>
          <p:nvPr/>
        </p:nvGrpSpPr>
        <p:grpSpPr bwMode="auto">
          <a:xfrm>
            <a:off x="2592363" y="1582929"/>
            <a:ext cx="151210" cy="2625115"/>
            <a:chOff x="7380312" y="1196752"/>
            <a:chExt cx="144016" cy="2808312"/>
          </a:xfrm>
        </p:grpSpPr>
        <p:grpSp>
          <p:nvGrpSpPr>
            <p:cNvPr id="31" name="Grupo 30"/>
            <p:cNvGrpSpPr>
              <a:grpSpLocks/>
            </p:cNvGrpSpPr>
            <p:nvPr/>
          </p:nvGrpSpPr>
          <p:grpSpPr bwMode="auto">
            <a:xfrm>
              <a:off x="7427610" y="1196752"/>
              <a:ext cx="80952" cy="2682184"/>
              <a:chOff x="7427610" y="1226162"/>
              <a:chExt cx="80952" cy="2682184"/>
            </a:xfrm>
          </p:grpSpPr>
          <p:cxnSp>
            <p:nvCxnSpPr>
              <p:cNvPr id="33" name="Conector reto 33"/>
              <p:cNvCxnSpPr/>
              <p:nvPr/>
            </p:nvCxnSpPr>
            <p:spPr>
              <a:xfrm rot="5400000">
                <a:off x="6552990" y="3008939"/>
                <a:ext cx="1800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tângulo 34"/>
              <p:cNvSpPr/>
              <p:nvPr/>
            </p:nvSpPr>
            <p:spPr>
              <a:xfrm>
                <a:off x="7427789" y="1226162"/>
                <a:ext cx="80713" cy="165736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</p:grpSp>
        <p:sp>
          <p:nvSpPr>
            <p:cNvPr id="32" name="Elipse 31"/>
            <p:cNvSpPr/>
            <p:nvPr/>
          </p:nvSpPr>
          <p:spPr>
            <a:xfrm>
              <a:off x="7380312" y="3860600"/>
              <a:ext cx="144016" cy="144464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35" name="CuadroTexto 12"/>
          <p:cNvSpPr txBox="1"/>
          <p:nvPr/>
        </p:nvSpPr>
        <p:spPr>
          <a:xfrm>
            <a:off x="3588633" y="2771389"/>
            <a:ext cx="152958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Incubar à 30°C</a:t>
            </a:r>
          </a:p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18-24 h</a:t>
            </a:r>
          </a:p>
        </p:txBody>
      </p:sp>
      <p:sp>
        <p:nvSpPr>
          <p:cNvPr id="36" name="Flecha derecha 13"/>
          <p:cNvSpPr/>
          <p:nvPr/>
        </p:nvSpPr>
        <p:spPr>
          <a:xfrm>
            <a:off x="3345998" y="4016426"/>
            <a:ext cx="2014856" cy="24819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Picture 2" descr="http://s3.amazonaws.com/magoo/ABAAAfPOwAD-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47" y="2999286"/>
            <a:ext cx="2124075" cy="1806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2" descr="http://famsbc.files.wordpress.com/2009/07/catalase-saureu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23" y="2869531"/>
            <a:ext cx="2124075" cy="2117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uadroTexto 18"/>
          <p:cNvSpPr txBox="1"/>
          <p:nvPr/>
        </p:nvSpPr>
        <p:spPr>
          <a:xfrm>
            <a:off x="5916059" y="1268760"/>
            <a:ext cx="214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err="1"/>
              <a:t>Água</a:t>
            </a:r>
            <a:r>
              <a:rPr lang="es-MX" sz="2400" dirty="0"/>
              <a:t> oxigenada (3%)</a:t>
            </a:r>
          </a:p>
        </p:txBody>
      </p:sp>
      <p:sp>
        <p:nvSpPr>
          <p:cNvPr id="42" name="CuadroTexto 20"/>
          <p:cNvSpPr txBox="1"/>
          <p:nvPr/>
        </p:nvSpPr>
        <p:spPr>
          <a:xfrm>
            <a:off x="1449510" y="4932235"/>
            <a:ext cx="189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Ágar</a:t>
            </a:r>
            <a:r>
              <a:rPr lang="es-MX" b="1" dirty="0"/>
              <a:t> nutriente</a:t>
            </a:r>
          </a:p>
        </p:txBody>
      </p:sp>
      <p:sp>
        <p:nvSpPr>
          <p:cNvPr id="43" name="Rectángulo redondeado 7">
            <a:extLst>
              <a:ext uri="{FF2B5EF4-FFF2-40B4-BE49-F238E27FC236}">
                <a16:creationId xmlns="" xmlns:a16="http://schemas.microsoft.com/office/drawing/2014/main" id="{6B7000C9-D563-4865-81A5-75B90F567542}"/>
              </a:ext>
            </a:extLst>
          </p:cNvPr>
          <p:cNvSpPr/>
          <p:nvPr/>
        </p:nvSpPr>
        <p:spPr>
          <a:xfrm>
            <a:off x="5916059" y="5151036"/>
            <a:ext cx="4056963" cy="112716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rgbClr val="FFFF00"/>
                </a:solidFill>
              </a:rPr>
              <a:t>Água oxigenada reage com a </a:t>
            </a:r>
            <a:r>
              <a:rPr lang="pt-BR" sz="2400" b="1" dirty="0">
                <a:solidFill>
                  <a:srgbClr val="FFFF00"/>
                </a:solidFill>
              </a:rPr>
              <a:t>catalase</a:t>
            </a:r>
            <a:r>
              <a:rPr lang="pt-BR" sz="2400" dirty="0">
                <a:solidFill>
                  <a:srgbClr val="FFFF00"/>
                </a:solidFill>
              </a:rPr>
              <a:t> liberando bolhas de oxigênio (Catalase +)</a:t>
            </a:r>
          </a:p>
        </p:txBody>
      </p:sp>
    </p:spTree>
    <p:extLst>
      <p:ext uri="{BB962C8B-B14F-4D97-AF65-F5344CB8AC3E}">
        <p14:creationId xmlns:p14="http://schemas.microsoft.com/office/powerpoint/2010/main" val="25520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5832723" cy="753037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RESUMO GERAL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http://s3.amazonaws.com/magoo/ABAAAfPOwAD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98" y="5449037"/>
            <a:ext cx="1510722" cy="125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http://famsbc.files.wordpress.com/2009/07/catalase-saureu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40" y="5445224"/>
            <a:ext cx="1265719" cy="12619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0" t="2903" r="50521" b="26263"/>
          <a:stretch/>
        </p:blipFill>
        <p:spPr bwMode="auto">
          <a:xfrm>
            <a:off x="6384814" y="4614987"/>
            <a:ext cx="1280776" cy="2217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uadroTexto 24"/>
          <p:cNvSpPr txBox="1"/>
          <p:nvPr/>
        </p:nvSpPr>
        <p:spPr>
          <a:xfrm>
            <a:off x="6431225" y="5580758"/>
            <a:ext cx="140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-</a:t>
            </a:r>
          </a:p>
        </p:txBody>
      </p:sp>
      <p:pic>
        <p:nvPicPr>
          <p:cNvPr id="26" name="Picture 2" descr="http://bervieira.sites.uol.com.br/amilas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90" y="5462076"/>
            <a:ext cx="1269956" cy="1252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s3.amazonaws.com/magoo/ABAAAfPOwAD-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10285" r="25584" b="12457"/>
          <a:stretch/>
        </p:blipFill>
        <p:spPr bwMode="auto">
          <a:xfrm>
            <a:off x="2059663" y="4732891"/>
            <a:ext cx="1819330" cy="2031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adroTexto 19"/>
          <p:cNvSpPr txBox="1"/>
          <p:nvPr/>
        </p:nvSpPr>
        <p:spPr>
          <a:xfrm>
            <a:off x="2247043" y="5544582"/>
            <a:ext cx="1467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>
                <a:solidFill>
                  <a:srgbClr val="C00000"/>
                </a:solidFill>
              </a:rPr>
              <a:t>+ </a:t>
            </a:r>
            <a:r>
              <a:rPr lang="es-MX" sz="6600" dirty="0" smtClean="0">
                <a:solidFill>
                  <a:srgbClr val="C00000"/>
                </a:solidFill>
              </a:rPr>
              <a:t>  </a:t>
            </a:r>
            <a:r>
              <a:rPr lang="es-MX" sz="6600" dirty="0">
                <a:solidFill>
                  <a:srgbClr val="C00000"/>
                </a:solidFill>
              </a:rPr>
              <a:t>-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523887" y="6371977"/>
            <a:ext cx="8908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10" cstate="print"/>
          <a:srcRect l="5048" t="42710"/>
          <a:stretch/>
        </p:blipFill>
        <p:spPr bwMode="auto">
          <a:xfrm>
            <a:off x="38184" y="4639838"/>
            <a:ext cx="2027270" cy="223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CuadroTexto 1"/>
          <p:cNvSpPr txBox="1"/>
          <p:nvPr/>
        </p:nvSpPr>
        <p:spPr>
          <a:xfrm>
            <a:off x="-22012" y="6174810"/>
            <a:ext cx="106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Ácido mista</a:t>
            </a:r>
          </a:p>
        </p:txBody>
      </p:sp>
      <p:sp>
        <p:nvSpPr>
          <p:cNvPr id="48" name="CuadroTexto 30"/>
          <p:cNvSpPr txBox="1"/>
          <p:nvPr/>
        </p:nvSpPr>
        <p:spPr>
          <a:xfrm>
            <a:off x="729288" y="6104602"/>
            <a:ext cx="143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de 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butanediol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2083" y="1556792"/>
            <a:ext cx="18722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 de Carboidratos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ángulo redondeado 4">
            <a:extLst>
              <a:ext uri="{FF2B5EF4-FFF2-40B4-BE49-F238E27FC236}">
                <a16:creationId xmlns="" xmlns:a16="http://schemas.microsoft.com/office/drawing/2014/main" id="{540EF36A-7C45-4691-81DD-143D202290FA}"/>
              </a:ext>
            </a:extLst>
          </p:cNvPr>
          <p:cNvSpPr/>
          <p:nvPr/>
        </p:nvSpPr>
        <p:spPr>
          <a:xfrm>
            <a:off x="72083" y="3429000"/>
            <a:ext cx="1920498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 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avermelhada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pH&lt;5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redondeado 4">
            <a:extLst>
              <a:ext uri="{FF2B5EF4-FFF2-40B4-BE49-F238E27FC236}">
                <a16:creationId xmlns="" xmlns:a16="http://schemas.microsoft.com/office/drawing/2014/main" id="{8241B9ED-9B82-40BB-8CAB-C0CB33F16217}"/>
              </a:ext>
            </a:extLst>
          </p:cNvPr>
          <p:cNvSpPr/>
          <p:nvPr/>
        </p:nvSpPr>
        <p:spPr>
          <a:xfrm>
            <a:off x="72083" y="2564904"/>
            <a:ext cx="1918225" cy="6068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 </a:t>
            </a:r>
            <a:r>
              <a:rPr lang="pt-BR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amarela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indica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pH&gt;5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2016299" y="1412776"/>
            <a:ext cx="0" cy="544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3976690" y="1398322"/>
            <a:ext cx="0" cy="544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6060647" y="1427113"/>
            <a:ext cx="0" cy="544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8122594" y="1398322"/>
            <a:ext cx="0" cy="544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2059663" y="1571864"/>
            <a:ext cx="18722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084271" y="1586936"/>
            <a:ext cx="187220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Hidrólise de amido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encrypted-tbn1.gstatic.com/images?q=tbn:ANd9GcTmI-m1DdAUASfcu-Anad1hgSINdtsxC0a39XsebEqLYo_B7KR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7" y="5407115"/>
            <a:ext cx="1406875" cy="1425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ixaDeTexto 55"/>
          <p:cNvSpPr txBox="1"/>
          <p:nvPr/>
        </p:nvSpPr>
        <p:spPr>
          <a:xfrm>
            <a:off x="6151534" y="1556792"/>
            <a:ext cx="184142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Fermentação/ Oxidação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272869" y="1781464"/>
            <a:ext cx="22693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77086" y="2395282"/>
            <a:ext cx="1801907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Degradação  do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aminoácido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triptofano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até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através da ação enzimática da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triptofanase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56658" y="2564904"/>
            <a:ext cx="1927434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Detecção  da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ou ausência de amido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periferia ao redor do crescimento bacteriano</a:t>
            </a:r>
            <a:endParaRPr lang="pt-BR" sz="2000" dirty="0"/>
          </a:p>
        </p:txBody>
      </p:sp>
      <p:sp>
        <p:nvSpPr>
          <p:cNvPr id="58" name="Rectángulo redondeado 6">
            <a:extLst>
              <a:ext uri="{FF2B5EF4-FFF2-40B4-BE49-F238E27FC236}">
                <a16:creationId xmlns="" xmlns:a16="http://schemas.microsoft.com/office/drawing/2014/main" id="{FA514544-51FE-4883-B05D-9F46FBD899E7}"/>
              </a:ext>
            </a:extLst>
          </p:cNvPr>
          <p:cNvSpPr/>
          <p:nvPr/>
        </p:nvSpPr>
        <p:spPr>
          <a:xfrm>
            <a:off x="6151535" y="3501008"/>
            <a:ext cx="1841428" cy="15121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Incapacidade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degradar o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açúcar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alteração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pH)</a:t>
            </a:r>
          </a:p>
        </p:txBody>
      </p:sp>
      <p:sp>
        <p:nvSpPr>
          <p:cNvPr id="59" name="Rectángulo redondeado 6">
            <a:extLst>
              <a:ext uri="{FF2B5EF4-FFF2-40B4-BE49-F238E27FC236}">
                <a16:creationId xmlns="" xmlns:a16="http://schemas.microsoft.com/office/drawing/2014/main" id="{BDD13111-F15B-42F1-AC55-58067A269834}"/>
              </a:ext>
            </a:extLst>
          </p:cNvPr>
          <p:cNvSpPr/>
          <p:nvPr/>
        </p:nvSpPr>
        <p:spPr>
          <a:xfrm>
            <a:off x="6151534" y="2384135"/>
            <a:ext cx="1841429" cy="1044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Degradação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açúcar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alteração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pH)</a:t>
            </a:r>
          </a:p>
        </p:txBody>
      </p:sp>
      <p:sp>
        <p:nvSpPr>
          <p:cNvPr id="60" name="Rectángulo redondeado 7">
            <a:extLst>
              <a:ext uri="{FF2B5EF4-FFF2-40B4-BE49-F238E27FC236}">
                <a16:creationId xmlns="" xmlns:a16="http://schemas.microsoft.com/office/drawing/2014/main" id="{6B7000C9-D563-4865-81A5-75B90F567542}"/>
              </a:ext>
            </a:extLst>
          </p:cNvPr>
          <p:cNvSpPr/>
          <p:nvPr/>
        </p:nvSpPr>
        <p:spPr>
          <a:xfrm>
            <a:off x="8200723" y="2524604"/>
            <a:ext cx="2545605" cy="2208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Reação da água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oxigenada </a:t>
            </a:r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a enzima </a:t>
            </a:r>
            <a:r>
              <a:rPr lang="pt-B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liberando bolhas de oxigênio (Catalase +)</a:t>
            </a:r>
          </a:p>
        </p:txBody>
      </p:sp>
    </p:spTree>
    <p:extLst>
      <p:ext uri="{BB962C8B-B14F-4D97-AF65-F5344CB8AC3E}">
        <p14:creationId xmlns:p14="http://schemas.microsoft.com/office/powerpoint/2010/main" val="38000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4" grpId="0"/>
      <p:bldP spid="45" grpId="0" animBg="1"/>
      <p:bldP spid="54" grpId="0" animBg="1"/>
      <p:bldP spid="55" grpId="0" animBg="1"/>
      <p:bldP spid="56" grpId="0" animBg="1"/>
      <p:bldP spid="57" grpId="0" animBg="1"/>
      <p:bldP spid="7" grpId="0" animBg="1"/>
      <p:bldP spid="8" grpId="0" animBg="1"/>
      <p:bldP spid="58" grpId="0" animBg="1"/>
      <p:bldP spid="59" grpId="0" animBg="1"/>
      <p:bldP spid="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77583" y="1531297"/>
            <a:ext cx="8250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Dúvidas???</a:t>
            </a:r>
            <a:endParaRPr lang="pt-BR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53" y="2948372"/>
            <a:ext cx="4294902" cy="36358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11763" y="764704"/>
            <a:ext cx="340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 Bioquímicos</a:t>
            </a:r>
            <a:endParaRPr lang="pt-B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3"/>
          <p:cNvSpPr/>
          <p:nvPr/>
        </p:nvSpPr>
        <p:spPr>
          <a:xfrm>
            <a:off x="648147" y="1700808"/>
            <a:ext cx="3645609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Meios de Cultura</a:t>
            </a:r>
            <a:endParaRPr lang="es-MX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to 2"/>
          <p:cNvCxnSpPr>
            <a:stCxn id="18" idx="2"/>
          </p:cNvCxnSpPr>
          <p:nvPr/>
        </p:nvCxnSpPr>
        <p:spPr>
          <a:xfrm flipH="1">
            <a:off x="2470951" y="2432328"/>
            <a:ext cx="1" cy="3156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470952" y="3356992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470952" y="4473116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470952" y="5589240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744491" y="3104964"/>
            <a:ext cx="2232248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Seletivo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746762" y="4221088"/>
            <a:ext cx="2232248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Diferencial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746762" y="5373216"/>
            <a:ext cx="223224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Enriquecimento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79010" y="2852936"/>
            <a:ext cx="4534233" cy="10138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 o crescimento de alguns organismos, mas suprime o crescimento de outros. 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976739" y="4009126"/>
            <a:ext cx="4536504" cy="10138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Possui um constituinte que causa uma mudança observável no meio quando ocorre uma reação bioquímica específica.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61648" y="5151472"/>
            <a:ext cx="4551595" cy="1013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Contém nutrientes especiais que favorecem o crescimento de um organismo específico.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0" name="Marcador de contenido 5"/>
          <p:cNvSpPr>
            <a:spLocks noGrp="1"/>
          </p:cNvSpPr>
          <p:nvPr>
            <p:ph idx="1"/>
          </p:nvPr>
        </p:nvSpPr>
        <p:spPr>
          <a:xfrm>
            <a:off x="408018" y="1628800"/>
            <a:ext cx="9961209" cy="5204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Classificação das bactérias em relação às suas características bioquímicas:</a:t>
            </a: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5">
            <a:extLst>
              <a:ext uri="{FF2B5EF4-FFF2-40B4-BE49-F238E27FC236}">
                <a16:creationId xmlns="" xmlns:a16="http://schemas.microsoft.com/office/drawing/2014/main" id="{8C772747-8D1D-446E-B94C-5AFA065F3130}"/>
              </a:ext>
            </a:extLst>
          </p:cNvPr>
          <p:cNvSpPr txBox="1">
            <a:spLocks/>
          </p:cNvSpPr>
          <p:nvPr/>
        </p:nvSpPr>
        <p:spPr>
          <a:xfrm>
            <a:off x="864171" y="2729711"/>
            <a:ext cx="4005177" cy="80728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 metabólicas para obtenção de energia</a:t>
            </a: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5">
            <a:extLst>
              <a:ext uri="{FF2B5EF4-FFF2-40B4-BE49-F238E27FC236}">
                <a16:creationId xmlns="" xmlns:a16="http://schemas.microsoft.com/office/drawing/2014/main" id="{19596923-57F2-41CC-B321-5015510C8E10}"/>
              </a:ext>
            </a:extLst>
          </p:cNvPr>
          <p:cNvSpPr txBox="1">
            <a:spLocks/>
          </p:cNvSpPr>
          <p:nvPr/>
        </p:nvSpPr>
        <p:spPr>
          <a:xfrm>
            <a:off x="6066809" y="2873108"/>
            <a:ext cx="4408278" cy="52049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     </a:t>
            </a:r>
            <a:r>
              <a:rPr lang="pt-BR" sz="2400" dirty="0" err="1" smtClean="0">
                <a:solidFill>
                  <a:schemeClr val="tx1"/>
                </a:solidFill>
              </a:rPr>
              <a:t>Ex</a:t>
            </a:r>
            <a:r>
              <a:rPr lang="pt-BR" sz="2400" dirty="0">
                <a:solidFill>
                  <a:schemeClr val="tx1"/>
                </a:solidFill>
              </a:rPr>
              <a:t>: Fermentação e Respiração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="" xmlns:a16="http://schemas.microsoft.com/office/drawing/2014/main" id="{184EA172-957B-4D1E-B35B-2E94C4FA7180}"/>
              </a:ext>
            </a:extLst>
          </p:cNvPr>
          <p:cNvSpPr txBox="1">
            <a:spLocks/>
          </p:cNvSpPr>
          <p:nvPr/>
        </p:nvSpPr>
        <p:spPr>
          <a:xfrm>
            <a:off x="864170" y="3892868"/>
            <a:ext cx="4005178" cy="1192315"/>
          </a:xfrm>
          <a:prstGeom prst="roundRect">
            <a:avLst/>
          </a:prstGeom>
          <a:solidFill>
            <a:srgbClr val="00B0F0"/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Enzimas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específicas utilizadas no processo de metabolização de diferentes substratos</a:t>
            </a: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Calibri" panose="020F0502020204030204" pitchFamily="34" charset="0"/>
              <a:buNone/>
            </a:pPr>
            <a:endParaRPr lang="es-MX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5">
            <a:extLst>
              <a:ext uri="{FF2B5EF4-FFF2-40B4-BE49-F238E27FC236}">
                <a16:creationId xmlns="" xmlns:a16="http://schemas.microsoft.com/office/drawing/2014/main" id="{49284F99-1269-48A6-A666-629ECA9DAA16}"/>
              </a:ext>
            </a:extLst>
          </p:cNvPr>
          <p:cNvSpPr txBox="1">
            <a:spLocks/>
          </p:cNvSpPr>
          <p:nvPr/>
        </p:nvSpPr>
        <p:spPr>
          <a:xfrm>
            <a:off x="6040998" y="4283443"/>
            <a:ext cx="4408278" cy="520490"/>
          </a:xfrm>
          <a:prstGeom prst="roundRect">
            <a:avLst/>
          </a:prstGeom>
          <a:ln>
            <a:solidFill>
              <a:srgbClr val="00B0F0"/>
            </a:solidFill>
          </a:ln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Ex: Enzimas Triptofanase e Catalase</a:t>
            </a:r>
          </a:p>
        </p:txBody>
      </p:sp>
      <p:sp>
        <p:nvSpPr>
          <p:cNvPr id="15" name="Marcador de contenido 5">
            <a:extLst>
              <a:ext uri="{FF2B5EF4-FFF2-40B4-BE49-F238E27FC236}">
                <a16:creationId xmlns="" xmlns:a16="http://schemas.microsoft.com/office/drawing/2014/main" id="{D6415EB0-FFE5-4E7E-B40A-F7B1C7387E14}"/>
              </a:ext>
            </a:extLst>
          </p:cNvPr>
          <p:cNvSpPr txBox="1">
            <a:spLocks/>
          </p:cNvSpPr>
          <p:nvPr/>
        </p:nvSpPr>
        <p:spPr>
          <a:xfrm>
            <a:off x="864170" y="5373216"/>
            <a:ext cx="4005177" cy="1024809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Formação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produtos</a:t>
            </a: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específicos </a:t>
            </a:r>
            <a:r>
              <a:rPr lang="es-MX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reações</a:t>
            </a:r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catabólicas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="" xmlns:a16="http://schemas.microsoft.com/office/drawing/2014/main" id="{E8A4CFB6-C46F-4A33-9F97-1FB7CDE92A62}"/>
              </a:ext>
            </a:extLst>
          </p:cNvPr>
          <p:cNvSpPr txBox="1">
            <a:spLocks/>
          </p:cNvSpPr>
          <p:nvPr/>
        </p:nvSpPr>
        <p:spPr>
          <a:xfrm>
            <a:off x="6053217" y="5625375"/>
            <a:ext cx="4408278" cy="520490"/>
          </a:xfrm>
          <a:prstGeom prst="round2Diag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chemeClr val="tx1"/>
                </a:solidFill>
              </a:rPr>
              <a:t>Ex: Ácidos estáveis e Indol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11763" y="764704"/>
            <a:ext cx="3406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Testes Bioquímicos</a:t>
            </a:r>
            <a:endParaRPr lang="pt-B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4968627" y="3133353"/>
            <a:ext cx="864096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968627" y="4543688"/>
            <a:ext cx="864096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5037577" y="5870889"/>
            <a:ext cx="864096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94216" y="885885"/>
            <a:ext cx="5795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de Testes Bioquímicos</a:t>
            </a:r>
            <a:endParaRPr lang="pt-B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7" descr="C:\Users\MarcusVinicius\Desktop\Marcus\13-465-ed0d2be78f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7"/>
          <a:stretch/>
        </p:blipFill>
        <p:spPr bwMode="auto">
          <a:xfrm>
            <a:off x="144091" y="1470660"/>
            <a:ext cx="8262659" cy="51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8546701" y="1700808"/>
            <a:ext cx="2038550" cy="1800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expressos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 (+) </a:t>
            </a: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negativo (-) </a:t>
            </a:r>
            <a:endParaRPr lang="pt-B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508277" y="3861048"/>
            <a:ext cx="2220990" cy="228147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da bactérias de acordo com suas características já pré-estabelecidas</a:t>
            </a:r>
          </a:p>
        </p:txBody>
      </p:sp>
    </p:spTree>
    <p:extLst>
      <p:ext uri="{BB962C8B-B14F-4D97-AF65-F5344CB8AC3E}">
        <p14:creationId xmlns:p14="http://schemas.microsoft.com/office/powerpoint/2010/main" val="40045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-503982" y="1147337"/>
            <a:ext cx="11438036" cy="65679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pt-BR" altLang="pt-B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Prática: Execução de </a:t>
            </a:r>
            <a:r>
              <a:rPr lang="pt-BR" altLang="pt-BR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alt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testes bioquímicos: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60435184"/>
              </p:ext>
            </p:extLst>
          </p:nvPr>
        </p:nvGraphicFramePr>
        <p:xfrm>
          <a:off x="576139" y="1772816"/>
          <a:ext cx="957236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m 6" descr="teste do indo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93" y="2828510"/>
            <a:ext cx="99906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bervieira.sites.uol.com.br/amila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5" y="3789419"/>
            <a:ext cx="1047751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famsbc.files.wordpress.com/2009/07/catalase-saureu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42" y="5757447"/>
            <a:ext cx="10668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azuldebromotim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11810"/>
          <a:stretch>
            <a:fillRect/>
          </a:stretch>
        </p:blipFill>
        <p:spPr bwMode="auto">
          <a:xfrm>
            <a:off x="1135193" y="4792247"/>
            <a:ext cx="952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t1.gstatic.com/images?q=tbn:ANd9GcQKQEUjASBGUPYQqN0x8Fp2jdKzsau7-w4BdBKK9JVxVB8W0ixo3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0" y="1851036"/>
            <a:ext cx="857251" cy="69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2123" y="1700808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catabolismo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anaeróbio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qual um composto orgânico é um doador de elétrons e um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aceptor de elétrons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20155" y="2531805"/>
            <a:ext cx="88569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592363" y="2794620"/>
            <a:ext cx="4896544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Utilizado para identificação de </a:t>
            </a:r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bactérias</a:t>
            </a:r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entéricas</a:t>
            </a:r>
            <a:endParaRPr lang="pt-B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2239986" cy="1490609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b="20959"/>
          <a:stretch/>
        </p:blipFill>
        <p:spPr>
          <a:xfrm>
            <a:off x="0" y="4063380"/>
            <a:ext cx="2239986" cy="134984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 b="9838"/>
          <a:stretch/>
        </p:blipFill>
        <p:spPr>
          <a:xfrm>
            <a:off x="-12537" y="2794620"/>
            <a:ext cx="2239986" cy="126876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623483" y="3933056"/>
            <a:ext cx="7889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7" indent="-342900">
              <a:buFont typeface="Arial" panose="020B0604020202020204" pitchFamily="34" charset="0"/>
              <a:buChar char="•"/>
            </a:pP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Bacilos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Gram negativos;</a:t>
            </a:r>
          </a:p>
          <a:p>
            <a:pPr marL="350838" lvl="7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Aeróbios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facultativos;</a:t>
            </a:r>
          </a:p>
          <a:p>
            <a:pPr marL="350838" lvl="7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Exigência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nutricional simples (fermentadores de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açúcares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50838" lvl="7" indent="-342900">
              <a:buFont typeface="Arial" panose="020B0604020202020204" pitchFamily="34" charset="0"/>
              <a:buChar char="•"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s-MX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patogênicos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homem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animais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MX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plantas;</a:t>
            </a:r>
          </a:p>
          <a:p>
            <a:pPr marL="350838" lvl="7" indent="-342900">
              <a:buFont typeface="Arial" panose="020B0604020202020204" pitchFamily="34" charset="0"/>
              <a:buChar char="•"/>
            </a:pPr>
            <a:r>
              <a:rPr lang="es-MX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</a:t>
            </a: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22" y="150748"/>
            <a:ext cx="2459279" cy="757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700" y="116632"/>
            <a:ext cx="1984721" cy="792088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6624811" cy="7530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Fermentação de carboidratos</a:t>
            </a:r>
            <a:endParaRPr lang="es-MX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72083" y="1844824"/>
            <a:ext cx="8217870" cy="10801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do teste é válido pois existem características que permitem distinguir </a:t>
            </a:r>
            <a:r>
              <a:rPr lang="pt-B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vários gêneros de bactérias </a:t>
            </a:r>
            <a:r>
              <a:rPr lang="pt-B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entéricas</a:t>
            </a:r>
            <a:endParaRPr lang="pt-BR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631641" y="2924944"/>
            <a:ext cx="739449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proporção de produtos de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</a:t>
            </a:r>
            <a:endParaRPr lang="es-MX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864171" y="35010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64171" y="436510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64171" y="5805264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584251" y="4005064"/>
            <a:ext cx="1800200" cy="6480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 Ácido-Mista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613300" y="5481228"/>
            <a:ext cx="1800200" cy="6480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Fermentação </a:t>
            </a:r>
            <a:r>
              <a:rPr lang="pt-B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Butanodiol</a:t>
            </a:r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6595" y="3821268"/>
            <a:ext cx="328533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ácidos são formados em quantidades significativas: acético, láctico 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succínico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617245" y="5229200"/>
            <a:ext cx="3264685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uantidades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menores de ácidos são formadas, sendo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butanodiol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etanol,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produtos.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r="18663" b="6267"/>
          <a:stretch/>
        </p:blipFill>
        <p:spPr bwMode="auto">
          <a:xfrm>
            <a:off x="7598992" y="3717033"/>
            <a:ext cx="2992548" cy="2412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86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1446</Words>
  <Application>Microsoft Office PowerPoint</Application>
  <PresentationFormat>Personalizar</PresentationFormat>
  <Paragraphs>285</Paragraphs>
  <Slides>33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1. Fermentação de carboidratos</vt:lpstr>
      <vt:lpstr>1. Fermentação de carboidratos</vt:lpstr>
      <vt:lpstr>1. Fermentação de carboidratos</vt:lpstr>
      <vt:lpstr>1. Fermentação de carboidratos</vt:lpstr>
      <vt:lpstr>1. Fermentação de carboidratos</vt:lpstr>
      <vt:lpstr>1. Fermentação de carboidratos</vt:lpstr>
      <vt:lpstr>1. Fermentação de carboidratos</vt:lpstr>
      <vt:lpstr>1. Fermentação de carboidratos</vt:lpstr>
      <vt:lpstr>  2. Produção de Indol</vt:lpstr>
      <vt:lpstr>  2. Produção de Indol</vt:lpstr>
      <vt:lpstr>  2. Produção de Indol</vt:lpstr>
      <vt:lpstr>  3. Hidrólise do amido</vt:lpstr>
      <vt:lpstr>  3. Hidrólise do amido</vt:lpstr>
      <vt:lpstr>  3. Hidrólise do amido</vt:lpstr>
      <vt:lpstr>  3. Hidrólise do amido</vt:lpstr>
      <vt:lpstr>  4. Oxidação/Fermentação</vt:lpstr>
      <vt:lpstr>  4. Oxidação/Fermentação</vt:lpstr>
      <vt:lpstr>  4. Oxidação/Fermentação</vt:lpstr>
      <vt:lpstr>  4. Oxidação/Fermentação</vt:lpstr>
      <vt:lpstr>  4. Oxidação/Fermentação</vt:lpstr>
      <vt:lpstr>  5. Catalase</vt:lpstr>
      <vt:lpstr>  5. Catalase</vt:lpstr>
      <vt:lpstr>  5. Catalase</vt:lpstr>
      <vt:lpstr>  5. Catalase</vt:lpstr>
      <vt:lpstr>   RESUMO GERAL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</dc:creator>
  <cp:lastModifiedBy>user1</cp:lastModifiedBy>
  <cp:revision>133</cp:revision>
  <dcterms:created xsi:type="dcterms:W3CDTF">2020-03-05T20:10:22Z</dcterms:created>
  <dcterms:modified xsi:type="dcterms:W3CDTF">2020-06-24T18:00:23Z</dcterms:modified>
</cp:coreProperties>
</file>