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423" r:id="rId3"/>
    <p:sldId id="434" r:id="rId4"/>
    <p:sldId id="864" r:id="rId5"/>
    <p:sldId id="414" r:id="rId6"/>
    <p:sldId id="415" r:id="rId7"/>
    <p:sldId id="406" r:id="rId8"/>
    <p:sldId id="405" r:id="rId9"/>
    <p:sldId id="407" r:id="rId10"/>
    <p:sldId id="345" r:id="rId11"/>
    <p:sldId id="402" r:id="rId12"/>
    <p:sldId id="408" r:id="rId13"/>
    <p:sldId id="438" r:id="rId14"/>
    <p:sldId id="439" r:id="rId15"/>
    <p:sldId id="440" r:id="rId16"/>
    <p:sldId id="716" r:id="rId17"/>
    <p:sldId id="717" r:id="rId18"/>
    <p:sldId id="871" r:id="rId19"/>
    <p:sldId id="718" r:id="rId20"/>
    <p:sldId id="719" r:id="rId21"/>
    <p:sldId id="750" r:id="rId22"/>
    <p:sldId id="753" r:id="rId23"/>
    <p:sldId id="754" r:id="rId24"/>
    <p:sldId id="757" r:id="rId25"/>
    <p:sldId id="867" r:id="rId26"/>
    <p:sldId id="761" r:id="rId27"/>
    <p:sldId id="773" r:id="rId28"/>
    <p:sldId id="774" r:id="rId29"/>
    <p:sldId id="866" r:id="rId30"/>
    <p:sldId id="513" r:id="rId31"/>
    <p:sldId id="776" r:id="rId32"/>
    <p:sldId id="778" r:id="rId33"/>
    <p:sldId id="780" r:id="rId34"/>
    <p:sldId id="858" r:id="rId35"/>
    <p:sldId id="868" r:id="rId36"/>
    <p:sldId id="870" r:id="rId37"/>
    <p:sldId id="869" r:id="rId38"/>
    <p:sldId id="427" r:id="rId39"/>
  </p:sldIdLst>
  <p:sldSz cx="9144000" cy="6858000" type="screen4x3"/>
  <p:notesSz cx="6858000" cy="9144000"/>
  <p:defaultTextStyle>
    <a:defPPr>
      <a:defRPr lang="pt-BR"/>
    </a:defPPr>
    <a:lvl1pPr algn="ctr" rtl="0" eaLnBrk="0" fontAlgn="base" hangingPunct="0">
      <a:lnSpc>
        <a:spcPct val="150000"/>
      </a:lnSpc>
      <a:spcBef>
        <a:spcPts val="600"/>
      </a:spcBef>
      <a:spcAft>
        <a:spcPct val="0"/>
      </a:spcAft>
      <a:defRPr sz="2400" b="1" kern="1200">
        <a:solidFill>
          <a:schemeClr val="tx1"/>
        </a:solidFill>
        <a:latin typeface="Arial" pitchFamily="34" charset="0"/>
        <a:ea typeface="ＭＳ Ｐゴシック" pitchFamily="34" charset="-128"/>
        <a:cs typeface="+mn-cs"/>
      </a:defRPr>
    </a:lvl1pPr>
    <a:lvl2pPr marL="457200" algn="ctr" rtl="0" eaLnBrk="0" fontAlgn="base" hangingPunct="0">
      <a:lnSpc>
        <a:spcPct val="150000"/>
      </a:lnSpc>
      <a:spcBef>
        <a:spcPts val="600"/>
      </a:spcBef>
      <a:spcAft>
        <a:spcPct val="0"/>
      </a:spcAft>
      <a:defRPr sz="2400" b="1" kern="1200">
        <a:solidFill>
          <a:schemeClr val="tx1"/>
        </a:solidFill>
        <a:latin typeface="Arial" pitchFamily="34" charset="0"/>
        <a:ea typeface="ＭＳ Ｐゴシック" pitchFamily="34" charset="-128"/>
        <a:cs typeface="+mn-cs"/>
      </a:defRPr>
    </a:lvl2pPr>
    <a:lvl3pPr marL="914400" algn="ctr" rtl="0" eaLnBrk="0" fontAlgn="base" hangingPunct="0">
      <a:lnSpc>
        <a:spcPct val="150000"/>
      </a:lnSpc>
      <a:spcBef>
        <a:spcPts val="600"/>
      </a:spcBef>
      <a:spcAft>
        <a:spcPct val="0"/>
      </a:spcAft>
      <a:defRPr sz="2400" b="1" kern="1200">
        <a:solidFill>
          <a:schemeClr val="tx1"/>
        </a:solidFill>
        <a:latin typeface="Arial" pitchFamily="34" charset="0"/>
        <a:ea typeface="ＭＳ Ｐゴシック" pitchFamily="34" charset="-128"/>
        <a:cs typeface="+mn-cs"/>
      </a:defRPr>
    </a:lvl3pPr>
    <a:lvl4pPr marL="1371600" algn="ctr" rtl="0" eaLnBrk="0" fontAlgn="base" hangingPunct="0">
      <a:lnSpc>
        <a:spcPct val="150000"/>
      </a:lnSpc>
      <a:spcBef>
        <a:spcPts val="600"/>
      </a:spcBef>
      <a:spcAft>
        <a:spcPct val="0"/>
      </a:spcAft>
      <a:defRPr sz="2400" b="1" kern="1200">
        <a:solidFill>
          <a:schemeClr val="tx1"/>
        </a:solidFill>
        <a:latin typeface="Arial" pitchFamily="34" charset="0"/>
        <a:ea typeface="ＭＳ Ｐゴシック" pitchFamily="34" charset="-128"/>
        <a:cs typeface="+mn-cs"/>
      </a:defRPr>
    </a:lvl4pPr>
    <a:lvl5pPr marL="1828800" algn="ctr" rtl="0" eaLnBrk="0" fontAlgn="base" hangingPunct="0">
      <a:lnSpc>
        <a:spcPct val="150000"/>
      </a:lnSpc>
      <a:spcBef>
        <a:spcPts val="600"/>
      </a:spcBef>
      <a:spcAft>
        <a:spcPct val="0"/>
      </a:spcAft>
      <a:defRPr sz="24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b="1"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4266A"/>
    <a:srgbClr val="FF6600"/>
    <a:srgbClr val="339933"/>
    <a:srgbClr val="006600"/>
    <a:srgbClr val="B80000"/>
    <a:srgbClr val="00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96"/>
      </p:cViewPr>
      <p:guideLst>
        <p:guide orient="horz" pos="2160"/>
        <p:guide pos="2880"/>
      </p:guideLst>
    </p:cSldViewPr>
  </p:slideViewPr>
  <p:outlineViewPr>
    <p:cViewPr>
      <p:scale>
        <a:sx n="33" d="100"/>
        <a:sy n="33" d="100"/>
      </p:scale>
      <p:origin x="0" y="1591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lnSpc>
                <a:spcPct val="100000"/>
              </a:lnSpc>
              <a:spcBef>
                <a:spcPct val="0"/>
              </a:spcBef>
              <a:defRPr sz="1200" b="0">
                <a:latin typeface="Times New Roman" pitchFamily="18" charset="0"/>
                <a:ea typeface="+mn-ea"/>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b="0">
                <a:latin typeface="Times New Roman" pitchFamily="18" charset="0"/>
                <a:ea typeface="ＭＳ Ｐゴシック" charset="-128"/>
              </a:defRPr>
            </a:lvl1pPr>
          </a:lstStyle>
          <a:p>
            <a:pPr>
              <a:defRPr/>
            </a:pPr>
            <a:fld id="{FFE227CE-649D-4FED-A300-1B538AB395E8}" type="datetimeFigureOut">
              <a:rPr lang="pt-BR"/>
              <a:pPr>
                <a:defRPr/>
              </a:pPr>
              <a:t>02/05/2023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lnSpc>
                <a:spcPct val="100000"/>
              </a:lnSpc>
              <a:spcBef>
                <a:spcPct val="0"/>
              </a:spcBef>
              <a:defRPr sz="1200" b="0">
                <a:latin typeface="Times New Roman" pitchFamily="18" charset="0"/>
                <a:ea typeface="+mn-ea"/>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b="0">
                <a:latin typeface="Times New Roman" pitchFamily="18" charset="0"/>
                <a:ea typeface="ＭＳ Ｐゴシック" charset="-128"/>
              </a:defRPr>
            </a:lvl1pPr>
          </a:lstStyle>
          <a:p>
            <a:pPr>
              <a:defRPr/>
            </a:pPr>
            <a:fld id="{20D2581E-4BFB-4614-85EE-DF9FAC5D9519}"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6323" name="Espaço Reservado para Anotações 2"/>
          <p:cNvSpPr>
            <a:spLocks noGrp="1"/>
          </p:cNvSpPr>
          <p:nvPr>
            <p:ph type="body" idx="1"/>
          </p:nvPr>
        </p:nvSpPr>
        <p:spPr bwMode="auto">
          <a:noFill/>
        </p:spPr>
        <p:txBody>
          <a:bodyPr/>
          <a:lstStyle/>
          <a:p>
            <a:pPr eaLnBrk="1" hangingPunct="1">
              <a:spcBef>
                <a:spcPct val="0"/>
              </a:spcBef>
            </a:pPr>
            <a:endParaRPr lang="en-US">
              <a:ea typeface="ＭＳ Ｐゴシック" pitchFamily="34" charset="-128"/>
            </a:endParaRPr>
          </a:p>
        </p:txBody>
      </p:sp>
      <p:sp>
        <p:nvSpPr>
          <p:cNvPr id="56324" name="Espaço Reservado para Número de Slide 3"/>
          <p:cNvSpPr>
            <a:spLocks noGrp="1"/>
          </p:cNvSpPr>
          <p:nvPr>
            <p:ph type="sldNum" sz="quarter" idx="5"/>
          </p:nvPr>
        </p:nvSpPr>
        <p:spPr bwMode="auto">
          <a:noFill/>
          <a:ln>
            <a:miter lim="800000"/>
            <a:headEnd/>
            <a:tailEnd/>
          </a:ln>
        </p:spPr>
        <p:txBody>
          <a:bodyPr/>
          <a:lstStyle/>
          <a:p>
            <a:fld id="{BA8AF4E6-C583-4056-A2F1-CDC5066244D9}" type="slidenum">
              <a:rPr lang="pt-BR" smtClean="0">
                <a:latin typeface="Arial" pitchFamily="34" charset="0"/>
                <a:ea typeface="ＭＳ Ｐゴシック" pitchFamily="34" charset="-128"/>
              </a:rPr>
              <a:pPr/>
              <a:t>1</a:t>
            </a:fld>
            <a:endParaRPr lang="pt-BR">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20D2581E-4BFB-4614-85EE-DF9FAC5D9519}" type="slidenum">
              <a:rPr lang="pt-BR" smtClean="0"/>
              <a:pPr>
                <a:defRPr/>
              </a:pPr>
              <a:t>2</a:t>
            </a:fld>
            <a:endParaRPr lang="pt-BR"/>
          </a:p>
        </p:txBody>
      </p:sp>
    </p:spTree>
    <p:extLst>
      <p:ext uri="{BB962C8B-B14F-4D97-AF65-F5344CB8AC3E}">
        <p14:creationId xmlns:p14="http://schemas.microsoft.com/office/powerpoint/2010/main" val="273236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lnSpc>
                <a:spcPct val="100000"/>
              </a:lnSpc>
              <a:spcBef>
                <a:spcPct val="0"/>
              </a:spcBef>
            </a:pPr>
            <a:fld id="{1EE2F0F0-6241-4DEB-96E3-B452E5A53788}" type="slidenum">
              <a:rPr kumimoji="1" lang="en-US" sz="1200" b="0">
                <a:latin typeface="Times New Roman" pitchFamily="18" charset="0"/>
              </a:rPr>
              <a:pPr algn="r" eaLnBrk="1" hangingPunct="1">
                <a:lnSpc>
                  <a:spcPct val="100000"/>
                </a:lnSpc>
                <a:spcBef>
                  <a:spcPct val="0"/>
                </a:spcBef>
              </a:pPr>
              <a:t>6</a:t>
            </a:fld>
            <a:endParaRPr kumimoji="1" lang="en-US" sz="1200" b="0">
              <a:latin typeface="Times New Roman" pitchFamily="18" charset="0"/>
            </a:endParaRPr>
          </a:p>
        </p:txBody>
      </p:sp>
      <p:sp>
        <p:nvSpPr>
          <p:cNvPr id="57347" name="Rectangle 2"/>
          <p:cNvSpPr>
            <a:spLocks noGrp="1" noRot="1" noChangeAspect="1" noChangeArrowheads="1" noTextEdit="1"/>
          </p:cNvSpPr>
          <p:nvPr>
            <p:ph type="sldImg"/>
          </p:nvPr>
        </p:nvSpPr>
        <p:spPr bwMode="auto">
          <a:xfrm>
            <a:off x="1160463" y="863600"/>
            <a:ext cx="4537075" cy="3403600"/>
          </a:xfrm>
          <a:noFill/>
          <a:ln>
            <a:solidFill>
              <a:srgbClr val="000000"/>
            </a:solidFill>
            <a:miter lim="800000"/>
            <a:headEnd/>
            <a:tailEnd/>
          </a:ln>
        </p:spPr>
      </p:sp>
      <p:sp>
        <p:nvSpPr>
          <p:cNvPr id="57348" name="Rectangle 3"/>
          <p:cNvSpPr>
            <a:spLocks noGrp="1" noChangeArrowheads="1"/>
          </p:cNvSpPr>
          <p:nvPr>
            <p:ph type="body" idx="1"/>
          </p:nvPr>
        </p:nvSpPr>
        <p:spPr bwMode="auto">
          <a:xfrm>
            <a:off x="914400" y="4646613"/>
            <a:ext cx="5029200" cy="4114800"/>
          </a:xfrm>
          <a:noFill/>
        </p:spPr>
        <p:txBody>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lnSpc>
                <a:spcPct val="100000"/>
              </a:lnSpc>
              <a:spcBef>
                <a:spcPct val="0"/>
              </a:spcBef>
            </a:pPr>
            <a:fld id="{F70A9AAA-8EB7-4FD6-961F-B43C2DE1F304}" type="slidenum">
              <a:rPr kumimoji="1" lang="en-US" sz="1200" b="0">
                <a:latin typeface="Times New Roman" pitchFamily="18" charset="0"/>
              </a:rPr>
              <a:pPr algn="r" eaLnBrk="1" hangingPunct="1">
                <a:lnSpc>
                  <a:spcPct val="100000"/>
                </a:lnSpc>
                <a:spcBef>
                  <a:spcPct val="0"/>
                </a:spcBef>
              </a:pPr>
              <a:t>7</a:t>
            </a:fld>
            <a:endParaRPr kumimoji="1" lang="en-US" sz="1200" b="0">
              <a:latin typeface="Times New Roman" pitchFamily="18" charset="0"/>
            </a:endParaRPr>
          </a:p>
        </p:txBody>
      </p:sp>
      <p:sp>
        <p:nvSpPr>
          <p:cNvPr id="58371" name="Rectangle 2"/>
          <p:cNvSpPr>
            <a:spLocks noGrp="1" noRot="1" noChangeAspect="1" noChangeArrowheads="1" noTextEdit="1"/>
          </p:cNvSpPr>
          <p:nvPr>
            <p:ph type="sldImg"/>
          </p:nvPr>
        </p:nvSpPr>
        <p:spPr bwMode="auto">
          <a:xfrm>
            <a:off x="1160463" y="863600"/>
            <a:ext cx="4537075" cy="3403600"/>
          </a:xfrm>
          <a:noFill/>
          <a:ln>
            <a:solidFill>
              <a:srgbClr val="000000"/>
            </a:solidFill>
            <a:miter lim="800000"/>
            <a:headEnd/>
            <a:tailEnd/>
          </a:ln>
        </p:spPr>
      </p:sp>
      <p:sp>
        <p:nvSpPr>
          <p:cNvPr id="58372" name="Rectangle 3"/>
          <p:cNvSpPr>
            <a:spLocks noGrp="1" noChangeArrowheads="1"/>
          </p:cNvSpPr>
          <p:nvPr>
            <p:ph type="body" idx="1"/>
          </p:nvPr>
        </p:nvSpPr>
        <p:spPr bwMode="auto">
          <a:xfrm>
            <a:off x="914400" y="4646613"/>
            <a:ext cx="5029200" cy="4114800"/>
          </a:xfrm>
          <a:noFill/>
        </p:spPr>
        <p:txBody>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lnSpc>
                <a:spcPct val="100000"/>
              </a:lnSpc>
              <a:spcBef>
                <a:spcPct val="0"/>
              </a:spcBef>
            </a:pPr>
            <a:fld id="{856C46A0-57C1-4ACD-A9BD-55C52952A1F4}" type="slidenum">
              <a:rPr kumimoji="1" lang="en-US" sz="1200" b="0">
                <a:latin typeface="Times New Roman" pitchFamily="18" charset="0"/>
              </a:rPr>
              <a:pPr algn="r" eaLnBrk="1" hangingPunct="1">
                <a:lnSpc>
                  <a:spcPct val="100000"/>
                </a:lnSpc>
                <a:spcBef>
                  <a:spcPct val="0"/>
                </a:spcBef>
              </a:pPr>
              <a:t>8</a:t>
            </a:fld>
            <a:endParaRPr kumimoji="1" lang="en-US" sz="1200" b="0">
              <a:latin typeface="Times New Roman" pitchFamily="18" charset="0"/>
            </a:endParaRPr>
          </a:p>
        </p:txBody>
      </p:sp>
      <p:sp>
        <p:nvSpPr>
          <p:cNvPr id="59395" name="Rectangle 2"/>
          <p:cNvSpPr>
            <a:spLocks noGrp="1" noRot="1" noChangeAspect="1" noChangeArrowheads="1" noTextEdit="1"/>
          </p:cNvSpPr>
          <p:nvPr>
            <p:ph type="sldImg"/>
          </p:nvPr>
        </p:nvSpPr>
        <p:spPr bwMode="auto">
          <a:xfrm>
            <a:off x="1160463" y="863600"/>
            <a:ext cx="4537075" cy="3403600"/>
          </a:xfrm>
          <a:noFill/>
          <a:ln>
            <a:solidFill>
              <a:srgbClr val="000000"/>
            </a:solidFill>
            <a:miter lim="800000"/>
            <a:headEnd/>
            <a:tailEnd/>
          </a:ln>
        </p:spPr>
      </p:sp>
      <p:sp>
        <p:nvSpPr>
          <p:cNvPr id="59396" name="Rectangle 3"/>
          <p:cNvSpPr>
            <a:spLocks noGrp="1" noChangeArrowheads="1"/>
          </p:cNvSpPr>
          <p:nvPr>
            <p:ph type="body" idx="1"/>
          </p:nvPr>
        </p:nvSpPr>
        <p:spPr bwMode="auto">
          <a:xfrm>
            <a:off x="914400" y="4646613"/>
            <a:ext cx="5029200" cy="4114800"/>
          </a:xfrm>
          <a:noFill/>
        </p:spPr>
        <p:txBody>
          <a:bodyPr/>
          <a:lstStyle/>
          <a:p>
            <a:pPr eaLnBrk="1" hangingPunct="1">
              <a:spcBef>
                <a:spcPct val="0"/>
              </a:spcBef>
            </a:pPr>
            <a:endParaRPr 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A93CD31-3C3F-43BE-97FF-D763F57C31E7}"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3E5885C-F094-48A7-9C05-AD86F0FCC2F6}"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28117D76-425E-49B9-BF22-4A8ED7B1FAA4}"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40"/>
            <a:ext cx="8229600" cy="58515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Espaço Reservado para Data 2"/>
          <p:cNvSpPr>
            <a:spLocks noGrp="1"/>
          </p:cNvSpPr>
          <p:nvPr>
            <p:ph type="dt" sz="half" idx="10"/>
          </p:nvPr>
        </p:nvSpPr>
        <p:spPr>
          <a:xfrm>
            <a:off x="457200" y="6251575"/>
            <a:ext cx="2133600" cy="476250"/>
          </a:xfrm>
        </p:spPr>
        <p:txBody>
          <a:bodyPr/>
          <a:lstStyle>
            <a:lvl1pPr>
              <a:defRPr/>
            </a:lvl1pPr>
          </a:lstStyle>
          <a:p>
            <a:pPr>
              <a:defRPr/>
            </a:pPr>
            <a:endParaRPr lang="pt-BR"/>
          </a:p>
        </p:txBody>
      </p:sp>
      <p:sp>
        <p:nvSpPr>
          <p:cNvPr id="4" name="Espaço Reservado para Número de Slide 3"/>
          <p:cNvSpPr>
            <a:spLocks noGrp="1"/>
          </p:cNvSpPr>
          <p:nvPr>
            <p:ph type="sldNum" sz="quarter" idx="11"/>
          </p:nvPr>
        </p:nvSpPr>
        <p:spPr>
          <a:xfrm>
            <a:off x="6553200" y="6248400"/>
            <a:ext cx="2133600" cy="476250"/>
          </a:xfrm>
        </p:spPr>
        <p:txBody>
          <a:bodyPr/>
          <a:lstStyle>
            <a:lvl1pPr>
              <a:defRPr/>
            </a:lvl1pPr>
          </a:lstStyle>
          <a:p>
            <a:pPr>
              <a:defRPr/>
            </a:pPr>
            <a:fld id="{E1FB24B2-B019-4B14-BD64-DFCBA7B02576}" type="slidenum">
              <a:rPr lang="pt-BR"/>
              <a:pPr>
                <a:defRPr/>
              </a:pPr>
              <a:t>‹nº›</a:t>
            </a:fld>
            <a:endParaRPr lang="pt-BR"/>
          </a:p>
        </p:txBody>
      </p:sp>
      <p:sp>
        <p:nvSpPr>
          <p:cNvPr id="5" name="Espaço Reservado para Rodapé 4"/>
          <p:cNvSpPr>
            <a:spLocks noGrp="1"/>
          </p:cNvSpPr>
          <p:nvPr>
            <p:ph type="ftr" sz="quarter" idx="12"/>
          </p:nvPr>
        </p:nvSpPr>
        <p:spPr>
          <a:xfrm>
            <a:off x="3124200" y="6248400"/>
            <a:ext cx="2895600" cy="476250"/>
          </a:xfrm>
        </p:spPr>
        <p:txBody>
          <a:bodyPr/>
          <a:lstStyle>
            <a:lvl1pPr>
              <a:defRPr/>
            </a:lvl1pPr>
          </a:lstStyle>
          <a:p>
            <a:pPr>
              <a:defRPr/>
            </a:pPr>
            <a:endParaRPr lang="pt-BR"/>
          </a:p>
        </p:txBody>
      </p:sp>
    </p:spTree>
    <p:extLst>
      <p:ext uri="{BB962C8B-B14F-4D97-AF65-F5344CB8AC3E}">
        <p14:creationId xmlns:p14="http://schemas.microsoft.com/office/powerpoint/2010/main" val="1890427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pt-B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Click to edit Master subtitle style</a:t>
            </a:r>
            <a:endParaRPr lang="en-US"/>
          </a:p>
        </p:txBody>
      </p:sp>
      <p:sp>
        <p:nvSpPr>
          <p:cNvPr id="4"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5"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6"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F2B58F63-1F4A-49A3-AC3B-D60C864B7E5E}"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Click to edit Master title style</a:t>
            </a:r>
            <a:endParaRPr lang="en-US"/>
          </a:p>
        </p:txBody>
      </p:sp>
      <p:sp>
        <p:nvSpPr>
          <p:cNvPr id="3" name="Content Placeholder 2"/>
          <p:cNvSpPr>
            <a:spLocks noGrp="1"/>
          </p:cNvSpPr>
          <p:nvPr>
            <p:ph idx="1"/>
          </p:nvPr>
        </p:nvSpPr>
        <p:spPr/>
        <p:txBody>
          <a:body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4"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5"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6"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CEED8AEF-CA0D-447A-8B95-15787C93F7C3}"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pt-B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Click to edit Master text styles</a:t>
            </a:r>
          </a:p>
        </p:txBody>
      </p:sp>
      <p:sp>
        <p:nvSpPr>
          <p:cNvPr id="4"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5"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6"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1A5779CE-B1F0-473B-8037-87D1190410E5}"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5"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6"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7"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1F296766-D0A9-473E-BD84-BCBAC8E0E707}"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7"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8"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9"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45E12E42-BA63-4413-AC5C-65EEE1949D9A}"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Click to edit Master title style</a:t>
            </a:r>
            <a:endParaRPr lang="en-US"/>
          </a:p>
        </p:txBody>
      </p:sp>
      <p:sp>
        <p:nvSpPr>
          <p:cNvPr id="3"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4"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5"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099FD621-CE0E-4ABB-8057-2FCE58C39DFD}"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3"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4"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4C95F1B8-E178-4062-9535-2FFFF82F7471}"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D0B5FC1-1C66-477E-833C-BCF27CDB688A}"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pt-BR"/>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Click to edit Master text styles</a:t>
            </a:r>
          </a:p>
        </p:txBody>
      </p:sp>
      <p:sp>
        <p:nvSpPr>
          <p:cNvPr id="5"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6"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7"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CB922563-6C1B-4D42-A4E7-4B7C463D6B6C}"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B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Click to edit Master text styles</a:t>
            </a:r>
          </a:p>
        </p:txBody>
      </p:sp>
      <p:sp>
        <p:nvSpPr>
          <p:cNvPr id="5"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6"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7"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297B5BE6-99F3-4A6C-A311-70DE525BD289}"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4"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5"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6"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9611DC1C-04DD-4022-AC9F-9FDC3CB0C681}" type="slidenum">
              <a:rPr lang="pt-BR"/>
              <a:pPr>
                <a:defRPr/>
              </a:p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pt-BR"/>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4"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5"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6"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187999EC-54A6-4041-B6BC-E66C23DC5421}" type="slidenum">
              <a:rPr lang="pt-BR"/>
              <a:pPr>
                <a:defRPr/>
              </a:p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85800" y="609600"/>
            <a:ext cx="7772400" cy="54864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4"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5"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9B63DEBC-B246-464E-97DA-9014EC86CEE6}" type="slidenum">
              <a:rPr lang="pt-BR"/>
              <a:pPr>
                <a:defRPr/>
              </a:pPr>
              <a:t>‹nº›</a:t>
            </a:fld>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85801" y="1981200"/>
            <a:ext cx="3818467"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39735" y="1981200"/>
            <a:ext cx="3818467"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Date Placeholder 3"/>
          <p:cNvSpPr>
            <a:spLocks noGrp="1"/>
          </p:cNvSpPr>
          <p:nvPr>
            <p:ph type="dt" sz="half" idx="10"/>
          </p:nvPr>
        </p:nvSpPr>
        <p:spPr/>
        <p:txBody>
          <a:bodyPr/>
          <a:lstStyle>
            <a:lvl1pPr>
              <a:lnSpc>
                <a:spcPct val="150000"/>
              </a:lnSpc>
              <a:spcBef>
                <a:spcPts val="600"/>
              </a:spcBef>
              <a:defRPr b="1">
                <a:latin typeface="Arial" charset="0"/>
              </a:defRPr>
            </a:lvl1pPr>
          </a:lstStyle>
          <a:p>
            <a:pPr>
              <a:defRPr/>
            </a:pPr>
            <a:endParaRPr lang="pt-BR"/>
          </a:p>
        </p:txBody>
      </p:sp>
      <p:sp>
        <p:nvSpPr>
          <p:cNvPr id="6" name="Footer Placeholder 4"/>
          <p:cNvSpPr>
            <a:spLocks noGrp="1"/>
          </p:cNvSpPr>
          <p:nvPr>
            <p:ph type="ftr" sz="quarter" idx="11"/>
          </p:nvPr>
        </p:nvSpPr>
        <p:spPr/>
        <p:txBody>
          <a:bodyPr/>
          <a:lstStyle>
            <a:lvl1pPr>
              <a:lnSpc>
                <a:spcPct val="150000"/>
              </a:lnSpc>
              <a:spcBef>
                <a:spcPts val="600"/>
              </a:spcBef>
              <a:defRPr b="1">
                <a:latin typeface="Arial" charset="0"/>
              </a:defRPr>
            </a:lvl1pPr>
          </a:lstStyle>
          <a:p>
            <a:pPr>
              <a:defRPr/>
            </a:pPr>
            <a:endParaRPr lang="pt-BR"/>
          </a:p>
        </p:txBody>
      </p:sp>
      <p:sp>
        <p:nvSpPr>
          <p:cNvPr id="7" name="Slide Number Placeholder 5"/>
          <p:cNvSpPr>
            <a:spLocks noGrp="1"/>
          </p:cNvSpPr>
          <p:nvPr>
            <p:ph type="sldNum" sz="quarter" idx="12"/>
          </p:nvPr>
        </p:nvSpPr>
        <p:spPr/>
        <p:txBody>
          <a:bodyPr/>
          <a:lstStyle>
            <a:lvl1pPr>
              <a:lnSpc>
                <a:spcPct val="150000"/>
              </a:lnSpc>
              <a:spcBef>
                <a:spcPts val="600"/>
              </a:spcBef>
              <a:defRPr b="1">
                <a:latin typeface="Arial" pitchFamily="34" charset="0"/>
              </a:defRPr>
            </a:lvl1pPr>
          </a:lstStyle>
          <a:p>
            <a:pPr>
              <a:defRPr/>
            </a:pPr>
            <a:fld id="{B59853D3-F3E8-4B90-879D-66A89D6D600C}"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FB3FACB-8E78-4598-9F5D-12E8D9195F91}"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4824519-915E-43E0-86FD-5D0D58C99174}"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5F2335F7-9296-4E7B-A72C-0C2159E1592A}"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7202ACF5-A755-4C1F-8203-741A3628232E}"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2EC13A14-D003-405A-B4F0-CFBC82B9D9E9}"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BD694D0-1B4B-4DC4-81F3-B8EADECF8571}"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D983070-814D-40D8-A393-6B548BC5295E}"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b="0">
                <a:latin typeface="Times New Roman" pitchFamily="18" charset="0"/>
                <a:ea typeface="+mn-ea"/>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b="0">
                <a:latin typeface="Times New Roman" pitchFamily="18" charset="0"/>
                <a:ea typeface="+mn-ea"/>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b="0">
                <a:latin typeface="Times New Roman" pitchFamily="18" charset="0"/>
                <a:ea typeface="ＭＳ Ｐゴシック" charset="-128"/>
              </a:defRPr>
            </a:lvl1pPr>
          </a:lstStyle>
          <a:p>
            <a:pPr>
              <a:defRPr/>
            </a:pPr>
            <a:fld id="{1A1272A7-527D-48A8-A65F-8C82FAEF9B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85"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Click to edit Master title style</a:t>
            </a:r>
            <a:endParaRPr lang="en-US"/>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lnSpc>
                <a:spcPct val="100000"/>
              </a:lnSpc>
              <a:spcBef>
                <a:spcPct val="0"/>
              </a:spcBef>
              <a:defRPr sz="1200" b="0">
                <a:solidFill>
                  <a:prstClr val="black">
                    <a:tint val="75000"/>
                  </a:prstClr>
                </a:solidFill>
                <a:latin typeface="Times New Roman" charset="0"/>
                <a:ea typeface="ＭＳ Ｐゴシック" charset="0"/>
                <a:cs typeface="+mn-cs"/>
              </a:defRPr>
            </a:lvl1pPr>
          </a:lstStyle>
          <a:p>
            <a:pPr>
              <a:defRPr/>
            </a:pPr>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lnSpc>
                <a:spcPct val="100000"/>
              </a:lnSpc>
              <a:spcBef>
                <a:spcPct val="0"/>
              </a:spcBef>
              <a:defRPr sz="1200" b="0">
                <a:solidFill>
                  <a:prstClr val="black">
                    <a:tint val="75000"/>
                  </a:prstClr>
                </a:solidFill>
                <a:latin typeface="Times New Roman" charset="0"/>
                <a:ea typeface="ＭＳ Ｐゴシック" charset="0"/>
                <a:cs typeface="+mn-cs"/>
              </a:defRPr>
            </a:lvl1pPr>
          </a:lstStyle>
          <a:p>
            <a:pPr>
              <a:defRPr/>
            </a:pPr>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spcBef>
                <a:spcPct val="0"/>
              </a:spcBef>
              <a:defRPr sz="1200" b="0">
                <a:solidFill>
                  <a:srgbClr val="898989"/>
                </a:solidFill>
                <a:latin typeface="Times New Roman" pitchFamily="18" charset="0"/>
                <a:ea typeface="ＭＳ Ｐゴシック" charset="-128"/>
              </a:defRPr>
            </a:lvl1pPr>
          </a:lstStyle>
          <a:p>
            <a:pPr>
              <a:defRPr/>
            </a:pPr>
            <a:fld id="{FE1C17DE-8192-40BA-B291-671C8AEB2BB4}"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ctrTitle" idx="4294967295"/>
          </p:nvPr>
        </p:nvSpPr>
        <p:spPr>
          <a:xfrm>
            <a:off x="2087563" y="333375"/>
            <a:ext cx="7056437" cy="1150938"/>
          </a:xfrm>
        </p:spPr>
        <p:txBody>
          <a:bodyPr/>
          <a:lstStyle/>
          <a:p>
            <a:pPr eaLnBrk="1" hangingPunct="1"/>
            <a:r>
              <a:rPr lang="pt-BR" sz="3200" b="1">
                <a:solidFill>
                  <a:srgbClr val="800000"/>
                </a:solidFill>
                <a:latin typeface="Comic Sans MS" pitchFamily="66" charset="0"/>
                <a:ea typeface="ＭＳ Ｐゴシック" pitchFamily="34" charset="-128"/>
                <a:cs typeface="Arial" pitchFamily="34" charset="0"/>
              </a:rPr>
              <a:t>UNIVERSIDADE DE SÃO PAULO</a:t>
            </a:r>
          </a:p>
        </p:txBody>
      </p:sp>
      <p:sp>
        <p:nvSpPr>
          <p:cNvPr id="17411" name="Subtítulo 2"/>
          <p:cNvSpPr>
            <a:spLocks noGrp="1"/>
          </p:cNvSpPr>
          <p:nvPr>
            <p:ph type="subTitle" idx="4294967295"/>
          </p:nvPr>
        </p:nvSpPr>
        <p:spPr>
          <a:xfrm>
            <a:off x="1571625" y="1989138"/>
            <a:ext cx="7572375" cy="4608512"/>
          </a:xfrm>
        </p:spPr>
        <p:txBody>
          <a:bodyPr/>
          <a:lstStyle/>
          <a:p>
            <a:pPr marL="0" indent="0" algn="ctr" eaLnBrk="1" hangingPunct="1">
              <a:lnSpc>
                <a:spcPct val="90000"/>
              </a:lnSpc>
              <a:buFont typeface="Wingdings" pitchFamily="2" charset="2"/>
              <a:buNone/>
            </a:pPr>
            <a:endParaRPr lang="pt-BR" sz="3000" dirty="0">
              <a:solidFill>
                <a:srgbClr val="800000"/>
              </a:solidFill>
              <a:latin typeface="Comic Sans MS" pitchFamily="66" charset="0"/>
              <a:ea typeface="ＭＳ Ｐゴシック" pitchFamily="34" charset="-128"/>
              <a:cs typeface="Arial" pitchFamily="34" charset="0"/>
            </a:endParaRPr>
          </a:p>
          <a:p>
            <a:pPr marL="0" indent="0" algn="ctr" eaLnBrk="1" hangingPunct="1">
              <a:lnSpc>
                <a:spcPct val="90000"/>
              </a:lnSpc>
              <a:buFont typeface="Wingdings" pitchFamily="2" charset="2"/>
              <a:buNone/>
            </a:pPr>
            <a:r>
              <a:rPr lang="pt-BR" dirty="0">
                <a:solidFill>
                  <a:srgbClr val="800000"/>
                </a:solidFill>
                <a:latin typeface="Comic Sans MS" pitchFamily="66" charset="0"/>
                <a:ea typeface="ＭＳ Ｐゴシック" pitchFamily="34" charset="-128"/>
              </a:rPr>
              <a:t>Epidemiologia</a:t>
            </a:r>
          </a:p>
          <a:p>
            <a:pPr marL="0" indent="0" algn="ctr" eaLnBrk="1" hangingPunct="1">
              <a:lnSpc>
                <a:spcPct val="90000"/>
              </a:lnSpc>
              <a:buFont typeface="Wingdings" pitchFamily="2" charset="2"/>
              <a:buNone/>
            </a:pPr>
            <a:r>
              <a:rPr lang="pt-BR" sz="2800" dirty="0">
                <a:solidFill>
                  <a:srgbClr val="800000"/>
                </a:solidFill>
                <a:latin typeface="Comic Sans MS" pitchFamily="66" charset="0"/>
                <a:ea typeface="ＭＳ Ｐゴシック" pitchFamily="34" charset="-128"/>
                <a:cs typeface="Arial" pitchFamily="34" charset="0"/>
              </a:rPr>
              <a:t>HEP – 176</a:t>
            </a:r>
          </a:p>
          <a:p>
            <a:pPr marL="0" indent="0" algn="ctr" eaLnBrk="1" hangingPunct="1">
              <a:lnSpc>
                <a:spcPct val="90000"/>
              </a:lnSpc>
              <a:buFont typeface="Wingdings" pitchFamily="2" charset="2"/>
              <a:buNone/>
            </a:pPr>
            <a:endParaRPr lang="pt-BR" dirty="0">
              <a:solidFill>
                <a:srgbClr val="800000"/>
              </a:solidFill>
              <a:latin typeface="Comic Sans MS" pitchFamily="66" charset="0"/>
              <a:ea typeface="ＭＳ Ｐゴシック" pitchFamily="34" charset="-128"/>
              <a:cs typeface="Arial" pitchFamily="34" charset="0"/>
            </a:endParaRPr>
          </a:p>
          <a:p>
            <a:pPr marL="0" indent="0" algn="ctr" eaLnBrk="1" hangingPunct="1">
              <a:lnSpc>
                <a:spcPct val="90000"/>
              </a:lnSpc>
              <a:buFont typeface="Wingdings" pitchFamily="2" charset="2"/>
              <a:buNone/>
            </a:pPr>
            <a:r>
              <a:rPr lang="pt-BR" dirty="0">
                <a:solidFill>
                  <a:srgbClr val="800000"/>
                </a:solidFill>
                <a:latin typeface="Comic Sans MS" pitchFamily="66" charset="0"/>
                <a:ea typeface="ＭＳ Ｐゴシック" pitchFamily="34" charset="-128"/>
                <a:cs typeface="Arial" pitchFamily="34" charset="0"/>
              </a:rPr>
              <a:t>Tipos de estudos epidemiológicos</a:t>
            </a:r>
          </a:p>
          <a:p>
            <a:pPr marL="0" indent="0" algn="ctr" eaLnBrk="1" hangingPunct="1">
              <a:lnSpc>
                <a:spcPct val="90000"/>
              </a:lnSpc>
              <a:buFont typeface="Wingdings" pitchFamily="2" charset="2"/>
              <a:buNone/>
            </a:pPr>
            <a:endParaRPr lang="pt-BR" dirty="0">
              <a:solidFill>
                <a:srgbClr val="800000"/>
              </a:solidFill>
              <a:latin typeface="Comic Sans MS" pitchFamily="66" charset="0"/>
              <a:ea typeface="ＭＳ Ｐゴシック" pitchFamily="34" charset="-128"/>
              <a:cs typeface="Arial" pitchFamily="34" charset="0"/>
            </a:endParaRPr>
          </a:p>
          <a:p>
            <a:pPr marL="0" indent="0" algn="ctr" eaLnBrk="1" hangingPunct="1">
              <a:lnSpc>
                <a:spcPct val="90000"/>
              </a:lnSpc>
              <a:buFont typeface="Wingdings" pitchFamily="2" charset="2"/>
              <a:buNone/>
            </a:pPr>
            <a:r>
              <a:rPr lang="pt-BR" sz="2800" dirty="0">
                <a:solidFill>
                  <a:srgbClr val="800000"/>
                </a:solidFill>
                <a:latin typeface="Comic Sans MS" pitchFamily="66" charset="0"/>
                <a:ea typeface="ＭＳ Ｐゴシック" pitchFamily="34" charset="-128"/>
                <a:cs typeface="Arial" pitchFamily="34" charset="0"/>
              </a:rPr>
              <a:t>José Leopoldo Ferreira Antunes</a:t>
            </a:r>
          </a:p>
          <a:p>
            <a:pPr marL="0" indent="0" algn="ctr" eaLnBrk="1" hangingPunct="1">
              <a:lnSpc>
                <a:spcPct val="90000"/>
              </a:lnSpc>
              <a:buFont typeface="Wingdings" pitchFamily="2" charset="2"/>
              <a:buNone/>
            </a:pPr>
            <a:r>
              <a:rPr lang="pt-BR" sz="3000" dirty="0">
                <a:solidFill>
                  <a:srgbClr val="800000"/>
                </a:solidFill>
                <a:latin typeface="Comic Sans MS" pitchFamily="66" charset="0"/>
                <a:ea typeface="ＭＳ Ｐゴシック" pitchFamily="34" charset="-128"/>
                <a:cs typeface="Arial" pitchFamily="34" charset="0"/>
              </a:rPr>
              <a:t>		</a:t>
            </a:r>
          </a:p>
          <a:p>
            <a:pPr marL="0" indent="0" algn="ctr" eaLnBrk="1" hangingPunct="1">
              <a:lnSpc>
                <a:spcPct val="90000"/>
              </a:lnSpc>
              <a:buFont typeface="Wingdings" pitchFamily="2" charset="2"/>
              <a:buNone/>
            </a:pPr>
            <a:r>
              <a:rPr lang="pt-BR" sz="2000" dirty="0">
                <a:solidFill>
                  <a:srgbClr val="800000"/>
                </a:solidFill>
                <a:latin typeface="Comic Sans MS" pitchFamily="66" charset="0"/>
                <a:ea typeface="ＭＳ Ｐゴシック" pitchFamily="34" charset="-128"/>
                <a:cs typeface="Arial" pitchFamily="34" charset="0"/>
              </a:rPr>
              <a:t>2023</a:t>
            </a:r>
            <a:endParaRPr lang="pt-BR" sz="3000" dirty="0">
              <a:solidFill>
                <a:srgbClr val="800000"/>
              </a:solidFill>
              <a:latin typeface="Comic Sans MS" pitchFamily="66" charset="0"/>
              <a:ea typeface="ＭＳ Ｐゴシック" pitchFamily="34" charset="-128"/>
              <a:cs typeface="Arial" pitchFamily="34" charset="0"/>
            </a:endParaRPr>
          </a:p>
        </p:txBody>
      </p:sp>
      <p:pic>
        <p:nvPicPr>
          <p:cNvPr id="17412" name="Picture 1"/>
          <p:cNvPicPr>
            <a:picLocks noChangeAspect="1"/>
          </p:cNvPicPr>
          <p:nvPr/>
        </p:nvPicPr>
        <p:blipFill>
          <a:blip r:embed="rId3" cstate="print"/>
          <a:srcRect/>
          <a:stretch>
            <a:fillRect/>
          </a:stretch>
        </p:blipFill>
        <p:spPr bwMode="auto">
          <a:xfrm>
            <a:off x="323850" y="404813"/>
            <a:ext cx="1882775" cy="27098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28625" y="188913"/>
            <a:ext cx="8175625" cy="596900"/>
          </a:xfrm>
        </p:spPr>
        <p:txBody>
          <a:bodyPr/>
          <a:lstStyle/>
          <a:p>
            <a:pPr eaLnBrk="1" hangingPunct="1"/>
            <a:r>
              <a:rPr lang="pt-BR" sz="2800" b="1">
                <a:solidFill>
                  <a:srgbClr val="C00000"/>
                </a:solidFill>
                <a:latin typeface="Comic Sans MS" pitchFamily="66" charset="0"/>
                <a:ea typeface="ＭＳ Ｐゴシック" pitchFamily="34" charset="-128"/>
                <a:cs typeface="Arial" pitchFamily="34" charset="0"/>
              </a:rPr>
              <a:t>ENSAIOS CONTROLADOS RANDOMIZADOS</a:t>
            </a:r>
          </a:p>
        </p:txBody>
      </p:sp>
      <p:sp>
        <p:nvSpPr>
          <p:cNvPr id="25603" name="Rectangle 7"/>
          <p:cNvSpPr>
            <a:spLocks noChangeArrowheads="1"/>
          </p:cNvSpPr>
          <p:nvPr/>
        </p:nvSpPr>
        <p:spPr bwMode="auto">
          <a:xfrm>
            <a:off x="0" y="914400"/>
            <a:ext cx="9144000" cy="152400"/>
          </a:xfrm>
          <a:prstGeom prst="rect">
            <a:avLst/>
          </a:prstGeom>
          <a:gradFill rotWithShape="0">
            <a:gsLst>
              <a:gs pos="0">
                <a:srgbClr val="2E0000"/>
              </a:gs>
              <a:gs pos="50000">
                <a:srgbClr val="FF0000"/>
              </a:gs>
              <a:gs pos="100000">
                <a:srgbClr val="2E0000"/>
              </a:gs>
            </a:gsLst>
            <a:lin ang="0" scaled="1"/>
          </a:gradFill>
          <a:ln w="9525">
            <a:solidFill>
              <a:schemeClr val="tx1"/>
            </a:solidFill>
            <a:miter lim="800000"/>
            <a:headEnd/>
            <a:tailEnd/>
          </a:ln>
        </p:spPr>
        <p:txBody>
          <a:bodyPr wrap="none" anchor="ctr"/>
          <a:lstStyle/>
          <a:p>
            <a:pPr algn="l" eaLnBrk="1" hangingPunct="1">
              <a:lnSpc>
                <a:spcPct val="100000"/>
              </a:lnSpc>
              <a:spcBef>
                <a:spcPct val="0"/>
              </a:spcBef>
            </a:pPr>
            <a:endParaRPr lang="en-US" b="0">
              <a:latin typeface="Times New Roman" pitchFamily="18" charset="0"/>
            </a:endParaRPr>
          </a:p>
        </p:txBody>
      </p:sp>
      <p:sp>
        <p:nvSpPr>
          <p:cNvPr id="25604" name="Text Box 5"/>
          <p:cNvSpPr txBox="1">
            <a:spLocks noChangeArrowheads="1"/>
          </p:cNvSpPr>
          <p:nvPr/>
        </p:nvSpPr>
        <p:spPr bwMode="auto">
          <a:xfrm>
            <a:off x="684213" y="3079750"/>
            <a:ext cx="1584325" cy="701675"/>
          </a:xfrm>
          <a:prstGeom prst="rect">
            <a:avLst/>
          </a:prstGeom>
          <a:solidFill>
            <a:srgbClr val="669900"/>
          </a:solidFill>
          <a:ln w="9525">
            <a:noFill/>
            <a:miter lim="800000"/>
            <a:headEnd/>
            <a:tailEnd/>
          </a:ln>
        </p:spPr>
        <p:txBody>
          <a:bodyPr/>
          <a:lstStyle/>
          <a:p>
            <a:pPr eaLnBrk="1" hangingPunct="1">
              <a:lnSpc>
                <a:spcPct val="100000"/>
              </a:lnSpc>
              <a:spcBef>
                <a:spcPct val="50000"/>
              </a:spcBef>
            </a:pPr>
            <a:r>
              <a:rPr lang="pt-BR" sz="2000"/>
              <a:t>População de estudo</a:t>
            </a:r>
          </a:p>
        </p:txBody>
      </p:sp>
      <p:sp>
        <p:nvSpPr>
          <p:cNvPr id="25605" name="Text Box 6"/>
          <p:cNvSpPr txBox="1">
            <a:spLocks noChangeArrowheads="1"/>
          </p:cNvSpPr>
          <p:nvPr/>
        </p:nvSpPr>
        <p:spPr bwMode="auto">
          <a:xfrm>
            <a:off x="2986088" y="2239963"/>
            <a:ext cx="1892300" cy="396875"/>
          </a:xfrm>
          <a:prstGeom prst="rect">
            <a:avLst/>
          </a:prstGeom>
          <a:solidFill>
            <a:srgbClr val="669900"/>
          </a:solidFill>
          <a:ln w="9525">
            <a:noFill/>
            <a:miter lim="800000"/>
            <a:headEnd/>
            <a:tailEnd/>
          </a:ln>
        </p:spPr>
        <p:txBody>
          <a:bodyPr>
            <a:spAutoFit/>
          </a:bodyPr>
          <a:lstStyle/>
          <a:p>
            <a:pPr eaLnBrk="1" hangingPunct="1">
              <a:lnSpc>
                <a:spcPct val="100000"/>
              </a:lnSpc>
              <a:spcBef>
                <a:spcPct val="0"/>
              </a:spcBef>
            </a:pPr>
            <a:r>
              <a:rPr lang="pt-BR" sz="2000"/>
              <a:t>Intervenção</a:t>
            </a:r>
          </a:p>
        </p:txBody>
      </p:sp>
      <p:sp>
        <p:nvSpPr>
          <p:cNvPr id="25606" name="Text Box 7"/>
          <p:cNvSpPr txBox="1">
            <a:spLocks noChangeArrowheads="1"/>
          </p:cNvSpPr>
          <p:nvPr/>
        </p:nvSpPr>
        <p:spPr bwMode="auto">
          <a:xfrm>
            <a:off x="2987675" y="4221163"/>
            <a:ext cx="1892300" cy="396875"/>
          </a:xfrm>
          <a:prstGeom prst="rect">
            <a:avLst/>
          </a:prstGeom>
          <a:solidFill>
            <a:srgbClr val="669900"/>
          </a:solidFill>
          <a:ln w="9525">
            <a:noFill/>
            <a:miter lim="800000"/>
            <a:headEnd/>
            <a:tailEnd/>
          </a:ln>
        </p:spPr>
        <p:txBody>
          <a:bodyPr>
            <a:spAutoFit/>
          </a:bodyPr>
          <a:lstStyle/>
          <a:p>
            <a:pPr eaLnBrk="1" hangingPunct="1">
              <a:lnSpc>
                <a:spcPct val="100000"/>
              </a:lnSpc>
              <a:spcBef>
                <a:spcPct val="0"/>
              </a:spcBef>
            </a:pPr>
            <a:r>
              <a:rPr lang="pt-BR" sz="2000"/>
              <a:t>Controle</a:t>
            </a:r>
          </a:p>
        </p:txBody>
      </p:sp>
      <p:sp>
        <p:nvSpPr>
          <p:cNvPr id="25607" name="Text Box 8"/>
          <p:cNvSpPr txBox="1">
            <a:spLocks noChangeArrowheads="1"/>
          </p:cNvSpPr>
          <p:nvPr/>
        </p:nvSpPr>
        <p:spPr bwMode="auto">
          <a:xfrm>
            <a:off x="6948488" y="1844675"/>
            <a:ext cx="865187" cy="396875"/>
          </a:xfrm>
          <a:prstGeom prst="rect">
            <a:avLst/>
          </a:prstGeom>
          <a:solidFill>
            <a:srgbClr val="669900"/>
          </a:solidFill>
          <a:ln w="9525">
            <a:noFill/>
            <a:miter lim="800000"/>
            <a:headEnd/>
            <a:tailEnd/>
          </a:ln>
        </p:spPr>
        <p:txBody>
          <a:bodyPr>
            <a:spAutoFit/>
          </a:bodyPr>
          <a:lstStyle/>
          <a:p>
            <a:pPr eaLnBrk="1" hangingPunct="1">
              <a:lnSpc>
                <a:spcPct val="100000"/>
              </a:lnSpc>
              <a:spcBef>
                <a:spcPct val="0"/>
              </a:spcBef>
            </a:pPr>
            <a:r>
              <a:rPr lang="pt-BR" sz="2000"/>
              <a:t>Sim</a:t>
            </a:r>
          </a:p>
        </p:txBody>
      </p:sp>
      <p:sp>
        <p:nvSpPr>
          <p:cNvPr id="25608" name="Text Box 9"/>
          <p:cNvSpPr txBox="1">
            <a:spLocks noChangeArrowheads="1"/>
          </p:cNvSpPr>
          <p:nvPr/>
        </p:nvSpPr>
        <p:spPr bwMode="auto">
          <a:xfrm>
            <a:off x="6948488" y="3789363"/>
            <a:ext cx="865187" cy="396875"/>
          </a:xfrm>
          <a:prstGeom prst="rect">
            <a:avLst/>
          </a:prstGeom>
          <a:solidFill>
            <a:srgbClr val="669900"/>
          </a:solidFill>
          <a:ln w="9525">
            <a:noFill/>
            <a:miter lim="800000"/>
            <a:headEnd/>
            <a:tailEnd/>
          </a:ln>
        </p:spPr>
        <p:txBody>
          <a:bodyPr>
            <a:spAutoFit/>
          </a:bodyPr>
          <a:lstStyle/>
          <a:p>
            <a:pPr eaLnBrk="1" hangingPunct="1">
              <a:lnSpc>
                <a:spcPct val="100000"/>
              </a:lnSpc>
              <a:spcBef>
                <a:spcPct val="0"/>
              </a:spcBef>
            </a:pPr>
            <a:r>
              <a:rPr lang="pt-BR" sz="2000"/>
              <a:t>Sim</a:t>
            </a:r>
          </a:p>
        </p:txBody>
      </p:sp>
      <p:sp>
        <p:nvSpPr>
          <p:cNvPr id="25609" name="Text Box 10"/>
          <p:cNvSpPr txBox="1">
            <a:spLocks noChangeArrowheads="1"/>
          </p:cNvSpPr>
          <p:nvPr/>
        </p:nvSpPr>
        <p:spPr bwMode="auto">
          <a:xfrm>
            <a:off x="6948488" y="2636838"/>
            <a:ext cx="865187" cy="396875"/>
          </a:xfrm>
          <a:prstGeom prst="rect">
            <a:avLst/>
          </a:prstGeom>
          <a:solidFill>
            <a:srgbClr val="669900"/>
          </a:solidFill>
          <a:ln w="9525">
            <a:noFill/>
            <a:miter lim="800000"/>
            <a:headEnd/>
            <a:tailEnd/>
          </a:ln>
        </p:spPr>
        <p:txBody>
          <a:bodyPr>
            <a:spAutoFit/>
          </a:bodyPr>
          <a:lstStyle/>
          <a:p>
            <a:pPr eaLnBrk="1" hangingPunct="1">
              <a:lnSpc>
                <a:spcPct val="100000"/>
              </a:lnSpc>
              <a:spcBef>
                <a:spcPct val="0"/>
              </a:spcBef>
            </a:pPr>
            <a:r>
              <a:rPr lang="pt-BR" sz="2000"/>
              <a:t>Não</a:t>
            </a:r>
          </a:p>
        </p:txBody>
      </p:sp>
      <p:sp>
        <p:nvSpPr>
          <p:cNvPr id="25610" name="Text Box 11"/>
          <p:cNvSpPr txBox="1">
            <a:spLocks noChangeArrowheads="1"/>
          </p:cNvSpPr>
          <p:nvPr/>
        </p:nvSpPr>
        <p:spPr bwMode="auto">
          <a:xfrm>
            <a:off x="6948488" y="4581525"/>
            <a:ext cx="865187" cy="396875"/>
          </a:xfrm>
          <a:prstGeom prst="rect">
            <a:avLst/>
          </a:prstGeom>
          <a:solidFill>
            <a:srgbClr val="669900"/>
          </a:solidFill>
          <a:ln w="9525">
            <a:noFill/>
            <a:miter lim="800000"/>
            <a:headEnd/>
            <a:tailEnd/>
          </a:ln>
        </p:spPr>
        <p:txBody>
          <a:bodyPr>
            <a:spAutoFit/>
          </a:bodyPr>
          <a:lstStyle/>
          <a:p>
            <a:pPr eaLnBrk="1" hangingPunct="1">
              <a:lnSpc>
                <a:spcPct val="100000"/>
              </a:lnSpc>
              <a:spcBef>
                <a:spcPct val="0"/>
              </a:spcBef>
            </a:pPr>
            <a:r>
              <a:rPr lang="pt-BR" sz="2000"/>
              <a:t>Não</a:t>
            </a:r>
          </a:p>
        </p:txBody>
      </p:sp>
      <p:sp>
        <p:nvSpPr>
          <p:cNvPr id="25611" name="Line 12"/>
          <p:cNvSpPr>
            <a:spLocks noChangeShapeType="1"/>
          </p:cNvSpPr>
          <p:nvPr/>
        </p:nvSpPr>
        <p:spPr bwMode="auto">
          <a:xfrm flipV="1">
            <a:off x="2411413" y="2708275"/>
            <a:ext cx="576262" cy="360363"/>
          </a:xfrm>
          <a:prstGeom prst="line">
            <a:avLst/>
          </a:prstGeom>
          <a:noFill/>
          <a:ln w="44450">
            <a:solidFill>
              <a:schemeClr val="tx1"/>
            </a:solidFill>
            <a:round/>
            <a:headEnd/>
            <a:tailEnd type="triangle" w="med" len="med"/>
          </a:ln>
        </p:spPr>
        <p:txBody>
          <a:bodyPr/>
          <a:lstStyle/>
          <a:p>
            <a:endParaRPr lang="pt-BR"/>
          </a:p>
        </p:txBody>
      </p:sp>
      <p:sp>
        <p:nvSpPr>
          <p:cNvPr id="25612" name="Line 13"/>
          <p:cNvSpPr>
            <a:spLocks noChangeShapeType="1"/>
          </p:cNvSpPr>
          <p:nvPr/>
        </p:nvSpPr>
        <p:spPr bwMode="auto">
          <a:xfrm>
            <a:off x="2339975" y="3860800"/>
            <a:ext cx="576263" cy="360363"/>
          </a:xfrm>
          <a:prstGeom prst="line">
            <a:avLst/>
          </a:prstGeom>
          <a:noFill/>
          <a:ln w="44450">
            <a:solidFill>
              <a:schemeClr val="tx1"/>
            </a:solidFill>
            <a:round/>
            <a:headEnd/>
            <a:tailEnd type="triangle" w="med" len="med"/>
          </a:ln>
        </p:spPr>
        <p:txBody>
          <a:bodyPr/>
          <a:lstStyle/>
          <a:p>
            <a:endParaRPr lang="pt-BR"/>
          </a:p>
        </p:txBody>
      </p:sp>
      <p:sp>
        <p:nvSpPr>
          <p:cNvPr id="25613" name="Line 14"/>
          <p:cNvSpPr>
            <a:spLocks noChangeShapeType="1"/>
          </p:cNvSpPr>
          <p:nvPr/>
        </p:nvSpPr>
        <p:spPr bwMode="auto">
          <a:xfrm>
            <a:off x="4932363" y="2420938"/>
            <a:ext cx="1439862" cy="0"/>
          </a:xfrm>
          <a:prstGeom prst="line">
            <a:avLst/>
          </a:prstGeom>
          <a:noFill/>
          <a:ln w="44450">
            <a:solidFill>
              <a:schemeClr val="tx1"/>
            </a:solidFill>
            <a:round/>
            <a:headEnd/>
            <a:tailEnd/>
          </a:ln>
        </p:spPr>
        <p:txBody>
          <a:bodyPr/>
          <a:lstStyle/>
          <a:p>
            <a:endParaRPr lang="pt-BR"/>
          </a:p>
        </p:txBody>
      </p:sp>
      <p:sp>
        <p:nvSpPr>
          <p:cNvPr id="25614" name="Line 15"/>
          <p:cNvSpPr>
            <a:spLocks noChangeShapeType="1"/>
          </p:cNvSpPr>
          <p:nvPr/>
        </p:nvSpPr>
        <p:spPr bwMode="auto">
          <a:xfrm>
            <a:off x="4932363" y="4365625"/>
            <a:ext cx="1439862" cy="0"/>
          </a:xfrm>
          <a:prstGeom prst="line">
            <a:avLst/>
          </a:prstGeom>
          <a:noFill/>
          <a:ln w="44450">
            <a:solidFill>
              <a:schemeClr val="tx1"/>
            </a:solidFill>
            <a:round/>
            <a:headEnd/>
            <a:tailEnd/>
          </a:ln>
        </p:spPr>
        <p:txBody>
          <a:bodyPr/>
          <a:lstStyle/>
          <a:p>
            <a:endParaRPr lang="pt-BR"/>
          </a:p>
        </p:txBody>
      </p:sp>
      <p:sp>
        <p:nvSpPr>
          <p:cNvPr id="25615" name="Line 16"/>
          <p:cNvSpPr>
            <a:spLocks noChangeShapeType="1"/>
          </p:cNvSpPr>
          <p:nvPr/>
        </p:nvSpPr>
        <p:spPr bwMode="auto">
          <a:xfrm flipV="1">
            <a:off x="6372225" y="2133600"/>
            <a:ext cx="360363" cy="287338"/>
          </a:xfrm>
          <a:prstGeom prst="line">
            <a:avLst/>
          </a:prstGeom>
          <a:noFill/>
          <a:ln w="44450">
            <a:solidFill>
              <a:schemeClr val="tx1"/>
            </a:solidFill>
            <a:round/>
            <a:headEnd/>
            <a:tailEnd type="triangle" w="med" len="med"/>
          </a:ln>
        </p:spPr>
        <p:txBody>
          <a:bodyPr/>
          <a:lstStyle/>
          <a:p>
            <a:endParaRPr lang="pt-BR"/>
          </a:p>
        </p:txBody>
      </p:sp>
      <p:sp>
        <p:nvSpPr>
          <p:cNvPr id="25616" name="Line 17"/>
          <p:cNvSpPr>
            <a:spLocks noChangeShapeType="1"/>
          </p:cNvSpPr>
          <p:nvPr/>
        </p:nvSpPr>
        <p:spPr bwMode="auto">
          <a:xfrm>
            <a:off x="6372225" y="2420938"/>
            <a:ext cx="287338" cy="287337"/>
          </a:xfrm>
          <a:prstGeom prst="line">
            <a:avLst/>
          </a:prstGeom>
          <a:noFill/>
          <a:ln w="44450">
            <a:solidFill>
              <a:schemeClr val="tx1"/>
            </a:solidFill>
            <a:round/>
            <a:headEnd/>
            <a:tailEnd type="triangle" w="med" len="med"/>
          </a:ln>
        </p:spPr>
        <p:txBody>
          <a:bodyPr/>
          <a:lstStyle/>
          <a:p>
            <a:endParaRPr lang="pt-BR"/>
          </a:p>
        </p:txBody>
      </p:sp>
      <p:sp>
        <p:nvSpPr>
          <p:cNvPr id="25617" name="Line 18"/>
          <p:cNvSpPr>
            <a:spLocks noChangeShapeType="1"/>
          </p:cNvSpPr>
          <p:nvPr/>
        </p:nvSpPr>
        <p:spPr bwMode="auto">
          <a:xfrm>
            <a:off x="6372225" y="4365625"/>
            <a:ext cx="287338" cy="287338"/>
          </a:xfrm>
          <a:prstGeom prst="line">
            <a:avLst/>
          </a:prstGeom>
          <a:noFill/>
          <a:ln w="44450">
            <a:solidFill>
              <a:schemeClr val="tx1"/>
            </a:solidFill>
            <a:round/>
            <a:headEnd/>
            <a:tailEnd type="triangle" w="med" len="med"/>
          </a:ln>
        </p:spPr>
        <p:txBody>
          <a:bodyPr/>
          <a:lstStyle/>
          <a:p>
            <a:endParaRPr lang="pt-BR"/>
          </a:p>
        </p:txBody>
      </p:sp>
      <p:sp>
        <p:nvSpPr>
          <p:cNvPr id="25618" name="Line 19"/>
          <p:cNvSpPr>
            <a:spLocks noChangeShapeType="1"/>
          </p:cNvSpPr>
          <p:nvPr/>
        </p:nvSpPr>
        <p:spPr bwMode="auto">
          <a:xfrm flipV="1">
            <a:off x="6372225" y="4076700"/>
            <a:ext cx="360363" cy="287338"/>
          </a:xfrm>
          <a:prstGeom prst="line">
            <a:avLst/>
          </a:prstGeom>
          <a:noFill/>
          <a:ln w="44450">
            <a:solidFill>
              <a:schemeClr val="tx1"/>
            </a:solidFill>
            <a:round/>
            <a:headEnd/>
            <a:tailEnd type="triangle" w="med" len="med"/>
          </a:ln>
        </p:spPr>
        <p:txBody>
          <a:bodyPr/>
          <a:lstStyle/>
          <a:p>
            <a:endParaRPr lang="pt-BR"/>
          </a:p>
        </p:txBody>
      </p:sp>
      <p:sp>
        <p:nvSpPr>
          <p:cNvPr id="25619" name="Line 20"/>
          <p:cNvSpPr>
            <a:spLocks noChangeShapeType="1"/>
          </p:cNvSpPr>
          <p:nvPr/>
        </p:nvSpPr>
        <p:spPr bwMode="auto">
          <a:xfrm>
            <a:off x="2555875" y="4437063"/>
            <a:ext cx="0" cy="1152525"/>
          </a:xfrm>
          <a:prstGeom prst="line">
            <a:avLst/>
          </a:prstGeom>
          <a:noFill/>
          <a:ln w="57150" cmpd="thickThin">
            <a:solidFill>
              <a:schemeClr val="tx1"/>
            </a:solidFill>
            <a:round/>
            <a:headEnd type="stealth" w="med" len="med"/>
            <a:tailEnd/>
          </a:ln>
        </p:spPr>
        <p:txBody>
          <a:bodyPr/>
          <a:lstStyle/>
          <a:p>
            <a:endParaRPr lang="pt-BR"/>
          </a:p>
        </p:txBody>
      </p:sp>
      <p:sp>
        <p:nvSpPr>
          <p:cNvPr id="25620" name="Text Box 21"/>
          <p:cNvSpPr txBox="1">
            <a:spLocks noChangeArrowheads="1"/>
          </p:cNvSpPr>
          <p:nvPr/>
        </p:nvSpPr>
        <p:spPr bwMode="auto">
          <a:xfrm>
            <a:off x="1598613" y="5589588"/>
            <a:ext cx="2036762" cy="396875"/>
          </a:xfrm>
          <a:prstGeom prst="rect">
            <a:avLst/>
          </a:prstGeom>
          <a:solidFill>
            <a:srgbClr val="669900"/>
          </a:solidFill>
          <a:ln w="9525">
            <a:noFill/>
            <a:miter lim="800000"/>
            <a:headEnd/>
            <a:tailEnd/>
          </a:ln>
        </p:spPr>
        <p:txBody>
          <a:bodyPr>
            <a:spAutoFit/>
          </a:bodyPr>
          <a:lstStyle/>
          <a:p>
            <a:pPr eaLnBrk="1" hangingPunct="1">
              <a:lnSpc>
                <a:spcPct val="100000"/>
              </a:lnSpc>
              <a:spcBef>
                <a:spcPct val="0"/>
              </a:spcBef>
            </a:pPr>
            <a:r>
              <a:rPr lang="pt-BR" sz="2000"/>
              <a:t>Randomização</a:t>
            </a:r>
          </a:p>
        </p:txBody>
      </p:sp>
      <p:sp>
        <p:nvSpPr>
          <p:cNvPr id="25621" name="Line 22"/>
          <p:cNvSpPr>
            <a:spLocks noChangeShapeType="1"/>
          </p:cNvSpPr>
          <p:nvPr/>
        </p:nvSpPr>
        <p:spPr bwMode="auto">
          <a:xfrm>
            <a:off x="2914650" y="6381750"/>
            <a:ext cx="3962400" cy="0"/>
          </a:xfrm>
          <a:prstGeom prst="line">
            <a:avLst/>
          </a:prstGeom>
          <a:noFill/>
          <a:ln w="44450">
            <a:solidFill>
              <a:schemeClr val="tx1"/>
            </a:solidFill>
            <a:prstDash val="dash"/>
            <a:round/>
            <a:headEnd/>
            <a:tailEnd type="triangle" w="med" len="med"/>
          </a:ln>
        </p:spPr>
        <p:txBody>
          <a:bodyPr/>
          <a:lstStyle/>
          <a:p>
            <a:endParaRPr lang="pt-BR"/>
          </a:p>
        </p:txBody>
      </p:sp>
      <p:sp>
        <p:nvSpPr>
          <p:cNvPr id="25622" name="Text Box 24"/>
          <p:cNvSpPr txBox="1">
            <a:spLocks noChangeArrowheads="1"/>
          </p:cNvSpPr>
          <p:nvPr/>
        </p:nvSpPr>
        <p:spPr bwMode="auto">
          <a:xfrm>
            <a:off x="6948488" y="6165850"/>
            <a:ext cx="1079500" cy="396875"/>
          </a:xfrm>
          <a:prstGeom prst="rect">
            <a:avLst/>
          </a:prstGeom>
          <a:noFill/>
          <a:ln w="9525">
            <a:noFill/>
            <a:miter lim="800000"/>
            <a:headEnd/>
            <a:tailEnd/>
          </a:ln>
        </p:spPr>
        <p:txBody>
          <a:bodyPr>
            <a:spAutoFit/>
          </a:bodyPr>
          <a:lstStyle/>
          <a:p>
            <a:pPr algn="l" eaLnBrk="1" hangingPunct="1">
              <a:lnSpc>
                <a:spcPct val="100000"/>
              </a:lnSpc>
              <a:spcBef>
                <a:spcPct val="50000"/>
              </a:spcBef>
            </a:pPr>
            <a:r>
              <a:rPr lang="pt-BR" sz="2000" b="0"/>
              <a:t>Futuro</a:t>
            </a:r>
          </a:p>
        </p:txBody>
      </p:sp>
      <p:sp>
        <p:nvSpPr>
          <p:cNvPr id="25623" name="AutoShape 26"/>
          <p:cNvSpPr>
            <a:spLocks noChangeArrowheads="1"/>
          </p:cNvSpPr>
          <p:nvPr/>
        </p:nvSpPr>
        <p:spPr bwMode="auto">
          <a:xfrm>
            <a:off x="1258888" y="2492375"/>
            <a:ext cx="288925" cy="360363"/>
          </a:xfrm>
          <a:prstGeom prst="downArrow">
            <a:avLst>
              <a:gd name="adj1" fmla="val 50000"/>
              <a:gd name="adj2" fmla="val 31181"/>
            </a:avLst>
          </a:prstGeom>
          <a:solidFill>
            <a:srgbClr val="990000"/>
          </a:solidFill>
          <a:ln w="9525">
            <a:solidFill>
              <a:schemeClr val="tx1"/>
            </a:solidFill>
            <a:miter lim="800000"/>
            <a:headEnd/>
            <a:tailEnd/>
          </a:ln>
        </p:spPr>
        <p:txBody>
          <a:bodyPr wrap="none" anchor="ctr"/>
          <a:lstStyle/>
          <a:p>
            <a:endParaRPr lang="en-US"/>
          </a:p>
        </p:txBody>
      </p:sp>
      <p:sp>
        <p:nvSpPr>
          <p:cNvPr id="25624" name="AutoShape 27"/>
          <p:cNvSpPr>
            <a:spLocks noChangeArrowheads="1"/>
          </p:cNvSpPr>
          <p:nvPr/>
        </p:nvSpPr>
        <p:spPr bwMode="auto">
          <a:xfrm>
            <a:off x="7237413" y="1484313"/>
            <a:ext cx="287337" cy="215900"/>
          </a:xfrm>
          <a:prstGeom prst="downArrow">
            <a:avLst>
              <a:gd name="adj1" fmla="val 50000"/>
              <a:gd name="adj2" fmla="val 25000"/>
            </a:avLst>
          </a:prstGeom>
          <a:solidFill>
            <a:srgbClr val="990000"/>
          </a:solidFill>
          <a:ln w="9525">
            <a:solidFill>
              <a:schemeClr val="tx1"/>
            </a:solidFill>
            <a:miter lim="800000"/>
            <a:headEnd/>
            <a:tailEnd/>
          </a:ln>
        </p:spPr>
        <p:txBody>
          <a:bodyPr wrap="none" anchor="ctr"/>
          <a:lstStyle/>
          <a:p>
            <a:endParaRPr lang="en-US"/>
          </a:p>
        </p:txBody>
      </p:sp>
      <p:sp>
        <p:nvSpPr>
          <p:cNvPr id="25625" name="Text Box 28"/>
          <p:cNvSpPr txBox="1">
            <a:spLocks noChangeArrowheads="1"/>
          </p:cNvSpPr>
          <p:nvPr/>
        </p:nvSpPr>
        <p:spPr bwMode="auto">
          <a:xfrm>
            <a:off x="1042988" y="2135188"/>
            <a:ext cx="792162" cy="396875"/>
          </a:xfrm>
          <a:prstGeom prst="rect">
            <a:avLst/>
          </a:prstGeom>
          <a:noFill/>
          <a:ln w="9525">
            <a:noFill/>
            <a:miter lim="800000"/>
            <a:headEnd/>
            <a:tailEnd/>
          </a:ln>
        </p:spPr>
        <p:txBody>
          <a:bodyPr>
            <a:spAutoFit/>
          </a:bodyPr>
          <a:lstStyle/>
          <a:p>
            <a:pPr algn="l" eaLnBrk="1" hangingPunct="1">
              <a:lnSpc>
                <a:spcPct val="100000"/>
              </a:lnSpc>
              <a:spcBef>
                <a:spcPct val="50000"/>
              </a:spcBef>
            </a:pPr>
            <a:r>
              <a:rPr lang="pt-BR" sz="2000" b="0"/>
              <a:t>Início</a:t>
            </a:r>
          </a:p>
        </p:txBody>
      </p:sp>
      <p:sp>
        <p:nvSpPr>
          <p:cNvPr id="25626" name="Text Box 29"/>
          <p:cNvSpPr txBox="1">
            <a:spLocks noChangeArrowheads="1"/>
          </p:cNvSpPr>
          <p:nvPr/>
        </p:nvSpPr>
        <p:spPr bwMode="auto">
          <a:xfrm>
            <a:off x="6732588" y="1125538"/>
            <a:ext cx="1368425" cy="396875"/>
          </a:xfrm>
          <a:prstGeom prst="rect">
            <a:avLst/>
          </a:prstGeom>
          <a:noFill/>
          <a:ln w="9525">
            <a:noFill/>
            <a:miter lim="800000"/>
            <a:headEnd/>
            <a:tailEnd/>
          </a:ln>
        </p:spPr>
        <p:txBody>
          <a:bodyPr>
            <a:spAutoFit/>
          </a:bodyPr>
          <a:lstStyle/>
          <a:p>
            <a:pPr algn="l" eaLnBrk="1" hangingPunct="1">
              <a:lnSpc>
                <a:spcPct val="100000"/>
              </a:lnSpc>
              <a:spcBef>
                <a:spcPct val="50000"/>
              </a:spcBef>
            </a:pPr>
            <a:r>
              <a:rPr lang="pt-BR" sz="2000" b="0"/>
              <a:t>Resultado</a:t>
            </a:r>
          </a:p>
        </p:txBody>
      </p:sp>
      <p:sp>
        <p:nvSpPr>
          <p:cNvPr id="25627" name="Text Box 30"/>
          <p:cNvSpPr txBox="1">
            <a:spLocks noChangeArrowheads="1"/>
          </p:cNvSpPr>
          <p:nvPr/>
        </p:nvSpPr>
        <p:spPr bwMode="auto">
          <a:xfrm>
            <a:off x="2373313" y="6176963"/>
            <a:ext cx="542925" cy="396875"/>
          </a:xfrm>
          <a:prstGeom prst="rect">
            <a:avLst/>
          </a:prstGeom>
          <a:noFill/>
          <a:ln w="9525">
            <a:noFill/>
            <a:miter lim="800000"/>
            <a:headEnd/>
            <a:tailEnd/>
          </a:ln>
        </p:spPr>
        <p:txBody>
          <a:bodyPr>
            <a:spAutoFit/>
          </a:bodyPr>
          <a:lstStyle/>
          <a:p>
            <a:pPr algn="l" eaLnBrk="1" hangingPunct="1">
              <a:lnSpc>
                <a:spcPct val="100000"/>
              </a:lnSpc>
              <a:spcBef>
                <a:spcPct val="50000"/>
              </a:spcBef>
            </a:pPr>
            <a:r>
              <a:rPr lang="pt-BR" sz="2000" b="0"/>
              <a:t>T</a:t>
            </a:r>
            <a:r>
              <a:rPr lang="pt-BR" sz="2000" b="0" baseline="-25000"/>
              <a:t>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50825" y="260350"/>
            <a:ext cx="8893175" cy="596900"/>
          </a:xfrm>
        </p:spPr>
        <p:txBody>
          <a:bodyPr/>
          <a:lstStyle/>
          <a:p>
            <a:pPr eaLnBrk="1" hangingPunct="1"/>
            <a:r>
              <a:rPr lang="pt-BR" sz="2800" b="1">
                <a:solidFill>
                  <a:srgbClr val="C00000"/>
                </a:solidFill>
                <a:latin typeface="Comic Sans MS" pitchFamily="66" charset="0"/>
                <a:ea typeface="ＭＳ Ｐゴシック" pitchFamily="34" charset="-128"/>
              </a:rPr>
              <a:t>FASES DO ESTUDO DE UMA NOVA DROGA</a:t>
            </a:r>
            <a:endParaRPr lang="pt-BR" sz="2800" b="1">
              <a:solidFill>
                <a:srgbClr val="C00000"/>
              </a:solidFill>
              <a:latin typeface="Comic Sans MS" pitchFamily="66" charset="0"/>
              <a:ea typeface="ＭＳ Ｐゴシック" pitchFamily="34" charset="-128"/>
              <a:cs typeface="Arial" pitchFamily="34" charset="0"/>
            </a:endParaRPr>
          </a:p>
        </p:txBody>
      </p:sp>
      <p:sp>
        <p:nvSpPr>
          <p:cNvPr id="44035" name="Rectangle 3"/>
          <p:cNvSpPr>
            <a:spLocks noGrp="1" noChangeArrowheads="1"/>
          </p:cNvSpPr>
          <p:nvPr>
            <p:ph type="body" idx="4294967295"/>
          </p:nvPr>
        </p:nvSpPr>
        <p:spPr>
          <a:xfrm>
            <a:off x="323850" y="1700213"/>
            <a:ext cx="8640763" cy="4395787"/>
          </a:xfrm>
        </p:spPr>
        <p:txBody>
          <a:bodyPr/>
          <a:lstStyle/>
          <a:p>
            <a:pPr marL="442913" indent="-442913">
              <a:lnSpc>
                <a:spcPct val="160000"/>
              </a:lnSpc>
              <a:buClr>
                <a:srgbClr val="C00000"/>
              </a:buClr>
              <a:buFont typeface="Wingdings" pitchFamily="2" charset="2"/>
              <a:buChar char="ü"/>
            </a:pPr>
            <a:r>
              <a:rPr lang="pt-BR" sz="2800">
                <a:solidFill>
                  <a:srgbClr val="008000"/>
                </a:solidFill>
                <a:latin typeface="Arial" pitchFamily="34" charset="0"/>
                <a:ea typeface="ＭＳ Ｐゴシック" pitchFamily="34" charset="-128"/>
              </a:rPr>
              <a:t>Fase 1 - avalia segurança</a:t>
            </a:r>
          </a:p>
          <a:p>
            <a:pPr lvl="1" indent="0">
              <a:lnSpc>
                <a:spcPct val="150000"/>
              </a:lnSpc>
              <a:spcBef>
                <a:spcPts val="1200"/>
              </a:spcBef>
              <a:buFontTx/>
              <a:buNone/>
            </a:pPr>
            <a:r>
              <a:rPr lang="pt-BR">
                <a:latin typeface="Arial" pitchFamily="34" charset="0"/>
                <a:ea typeface="ＭＳ Ｐゴシック" pitchFamily="34" charset="-128"/>
                <a:cs typeface="Arial" pitchFamily="34" charset="0"/>
              </a:rPr>
              <a:t>Pequeno número de indivíduos, em geral voluntários saudáveis:</a:t>
            </a:r>
          </a:p>
          <a:p>
            <a:pPr lvl="2">
              <a:lnSpc>
                <a:spcPct val="150000"/>
              </a:lnSpc>
              <a:buClr>
                <a:srgbClr val="C00000"/>
              </a:buClr>
            </a:pPr>
            <a:r>
              <a:rPr lang="pt-BR" sz="2800">
                <a:latin typeface="Arial" pitchFamily="34" charset="0"/>
                <a:ea typeface="ＭＳ Ｐゴシック" pitchFamily="34" charset="-128"/>
                <a:cs typeface="Arial" pitchFamily="34" charset="0"/>
              </a:rPr>
              <a:t>Identifica os níveis da droga que são bem tolerados e sem efeitos colaterais graves</a:t>
            </a:r>
          </a:p>
          <a:p>
            <a:pPr lvl="2">
              <a:lnSpc>
                <a:spcPct val="150000"/>
              </a:lnSpc>
              <a:spcBef>
                <a:spcPts val="1200"/>
              </a:spcBef>
              <a:buClr>
                <a:srgbClr val="C00000"/>
              </a:buClr>
              <a:buFontTx/>
              <a:buNone/>
            </a:pPr>
            <a:r>
              <a:rPr lang="pt-BR" sz="2800" b="1" i="1">
                <a:solidFill>
                  <a:srgbClr val="C4266A"/>
                </a:solidFill>
                <a:latin typeface="Arial" pitchFamily="34" charset="0"/>
                <a:ea typeface="ＭＳ Ｐゴシック" pitchFamily="34" charset="-128"/>
                <a:cs typeface="Arial" pitchFamily="34" charset="0"/>
              </a:rPr>
              <a:t>Farmacocinética e Farmacodinâmica</a:t>
            </a:r>
          </a:p>
        </p:txBody>
      </p:sp>
      <p:sp>
        <p:nvSpPr>
          <p:cNvPr id="44036" name="Rectangle 7"/>
          <p:cNvSpPr>
            <a:spLocks noChangeArrowheads="1"/>
          </p:cNvSpPr>
          <p:nvPr/>
        </p:nvSpPr>
        <p:spPr bwMode="auto">
          <a:xfrm>
            <a:off x="0" y="914400"/>
            <a:ext cx="9144000" cy="152400"/>
          </a:xfrm>
          <a:prstGeom prst="rect">
            <a:avLst/>
          </a:prstGeom>
          <a:gradFill rotWithShape="0">
            <a:gsLst>
              <a:gs pos="0">
                <a:srgbClr val="2E0000"/>
              </a:gs>
              <a:gs pos="50000">
                <a:srgbClr val="FF0000"/>
              </a:gs>
              <a:gs pos="100000">
                <a:srgbClr val="2E0000"/>
              </a:gs>
            </a:gsLst>
            <a:lin ang="0" scaled="1"/>
          </a:gradFill>
          <a:ln w="9525">
            <a:solidFill>
              <a:schemeClr val="tx1"/>
            </a:solidFill>
            <a:miter lim="800000"/>
            <a:headEnd/>
            <a:tailEnd/>
          </a:ln>
        </p:spPr>
        <p:txBody>
          <a:bodyPr wrap="none" anchor="ctr"/>
          <a:lstStyle/>
          <a:p>
            <a:pPr algn="l" eaLnBrk="1" hangingPunct="1">
              <a:lnSpc>
                <a:spcPct val="100000"/>
              </a:lnSpc>
              <a:spcBef>
                <a:spcPct val="0"/>
              </a:spcBef>
            </a:pPr>
            <a:endParaRPr lang="en-US" b="0">
              <a:latin typeface="Times New Roman" pitchFamily="18" charset="0"/>
            </a:endParaRPr>
          </a:p>
        </p:txBody>
      </p:sp>
    </p:spTree>
    <p:extLst>
      <p:ext uri="{BB962C8B-B14F-4D97-AF65-F5344CB8AC3E}">
        <p14:creationId xmlns:p14="http://schemas.microsoft.com/office/powerpoint/2010/main" val="291040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tângulo 1"/>
          <p:cNvSpPr>
            <a:spLocks noChangeArrowheads="1"/>
          </p:cNvSpPr>
          <p:nvPr/>
        </p:nvSpPr>
        <p:spPr bwMode="auto">
          <a:xfrm>
            <a:off x="468313" y="1700213"/>
            <a:ext cx="8135937" cy="4475162"/>
          </a:xfrm>
          <a:prstGeom prst="rect">
            <a:avLst/>
          </a:prstGeom>
          <a:noFill/>
          <a:ln w="9525">
            <a:noFill/>
            <a:miter lim="800000"/>
            <a:headEnd/>
            <a:tailEnd/>
          </a:ln>
        </p:spPr>
        <p:txBody>
          <a:bodyPr>
            <a:spAutoFit/>
          </a:bodyPr>
          <a:lstStyle/>
          <a:p>
            <a:pPr marL="442913" indent="-442913" algn="l">
              <a:lnSpc>
                <a:spcPct val="160000"/>
              </a:lnSpc>
              <a:buClr>
                <a:srgbClr val="C00000"/>
              </a:buClr>
              <a:buFont typeface="Wingdings" pitchFamily="2" charset="2"/>
              <a:buChar char="ü"/>
            </a:pPr>
            <a:r>
              <a:rPr lang="pt-BR" sz="2800" b="0">
                <a:solidFill>
                  <a:srgbClr val="008000"/>
                </a:solidFill>
              </a:rPr>
              <a:t>Fase 2 - avalia eficácia e toxicidade</a:t>
            </a:r>
            <a:endParaRPr lang="pt-BR" sz="2800" b="0"/>
          </a:p>
          <a:p>
            <a:pPr lvl="1" algn="l">
              <a:spcBef>
                <a:spcPts val="1200"/>
              </a:spcBef>
            </a:pPr>
            <a:r>
              <a:rPr lang="pt-BR" sz="2800" b="0"/>
              <a:t>Pequeno grupo de indivíduos:</a:t>
            </a:r>
          </a:p>
          <a:p>
            <a:pPr marL="989013" lvl="2" indent="-268288" algn="l">
              <a:spcBef>
                <a:spcPts val="1200"/>
              </a:spcBef>
              <a:buClr>
                <a:srgbClr val="C00000"/>
              </a:buClr>
              <a:buFont typeface="Arial" pitchFamily="34" charset="0"/>
              <a:buChar char="•"/>
            </a:pPr>
            <a:r>
              <a:rPr lang="pt-BR" sz="2800" b="0"/>
              <a:t>Avalia a relação dose-efeito, procurando informações sobre a eficácia da droga e ainda sobre a toxicidade.</a:t>
            </a:r>
          </a:p>
          <a:p>
            <a:pPr marL="989013" lvl="2" indent="-268288" algn="l">
              <a:spcBef>
                <a:spcPts val="1200"/>
              </a:spcBef>
              <a:buClr>
                <a:srgbClr val="C00000"/>
              </a:buClr>
            </a:pPr>
            <a:r>
              <a:rPr lang="pt-BR" sz="2800" b="0" i="1">
                <a:solidFill>
                  <a:srgbClr val="C4266A"/>
                </a:solidFill>
              </a:rPr>
              <a:t>Dose terapêutica apropriada</a:t>
            </a:r>
          </a:p>
        </p:txBody>
      </p:sp>
      <p:sp>
        <p:nvSpPr>
          <p:cNvPr id="45059" name="Rectangle 7"/>
          <p:cNvSpPr>
            <a:spLocks noChangeArrowheads="1"/>
          </p:cNvSpPr>
          <p:nvPr/>
        </p:nvSpPr>
        <p:spPr bwMode="auto">
          <a:xfrm>
            <a:off x="0" y="914400"/>
            <a:ext cx="9144000" cy="152400"/>
          </a:xfrm>
          <a:prstGeom prst="rect">
            <a:avLst/>
          </a:prstGeom>
          <a:gradFill rotWithShape="0">
            <a:gsLst>
              <a:gs pos="0">
                <a:srgbClr val="2E0000"/>
              </a:gs>
              <a:gs pos="50000">
                <a:srgbClr val="FF0000"/>
              </a:gs>
              <a:gs pos="100000">
                <a:srgbClr val="2E0000"/>
              </a:gs>
            </a:gsLst>
            <a:lin ang="0" scaled="1"/>
          </a:gradFill>
          <a:ln w="9525">
            <a:solidFill>
              <a:schemeClr val="tx1"/>
            </a:solidFill>
            <a:miter lim="800000"/>
            <a:headEnd/>
            <a:tailEnd/>
          </a:ln>
        </p:spPr>
        <p:txBody>
          <a:bodyPr wrap="none" anchor="ctr"/>
          <a:lstStyle/>
          <a:p>
            <a:pPr algn="l" eaLnBrk="1" hangingPunct="1">
              <a:lnSpc>
                <a:spcPct val="100000"/>
              </a:lnSpc>
              <a:spcBef>
                <a:spcPct val="0"/>
              </a:spcBef>
            </a:pPr>
            <a:endParaRPr lang="en-US" b="0">
              <a:latin typeface="Times New Roman" pitchFamily="18" charset="0"/>
            </a:endParaRPr>
          </a:p>
        </p:txBody>
      </p:sp>
      <p:sp>
        <p:nvSpPr>
          <p:cNvPr id="5" name="Rectangle 2"/>
          <p:cNvSpPr txBox="1">
            <a:spLocks noChangeArrowheads="1"/>
          </p:cNvSpPr>
          <p:nvPr/>
        </p:nvSpPr>
        <p:spPr bwMode="auto">
          <a:xfrm>
            <a:off x="250825" y="260350"/>
            <a:ext cx="8893175" cy="596900"/>
          </a:xfrm>
          <a:prstGeom prst="rect">
            <a:avLst/>
          </a:prstGeom>
          <a:noFill/>
          <a:ln w="9525">
            <a:noFill/>
            <a:miter lim="800000"/>
            <a:headEnd/>
            <a:tailEnd/>
          </a:ln>
        </p:spPr>
        <p:txBody>
          <a:bodyPr anchor="ctr"/>
          <a:lstStyle/>
          <a:p>
            <a:pPr eaLnBrk="1" hangingPunct="1">
              <a:lnSpc>
                <a:spcPct val="100000"/>
              </a:lnSpc>
              <a:spcBef>
                <a:spcPct val="0"/>
              </a:spcBef>
              <a:defRPr/>
            </a:pPr>
            <a:r>
              <a:rPr lang="pt-BR" sz="2800" kern="0">
                <a:solidFill>
                  <a:srgbClr val="C00000"/>
                </a:solidFill>
                <a:latin typeface="Comic Sans MS" pitchFamily="66" charset="0"/>
                <a:ea typeface="ＭＳ Ｐゴシック" charset="0"/>
                <a:cs typeface="+mj-cs"/>
              </a:rPr>
              <a:t>FASES DO ESTUDO DE UMA NOVA DROGA</a:t>
            </a:r>
            <a:endParaRPr lang="pt-BR" sz="2800" kern="0" dirty="0">
              <a:solidFill>
                <a:srgbClr val="C00000"/>
              </a:solidFill>
              <a:latin typeface="Comic Sans MS" pitchFamily="66" charset="0"/>
              <a:ea typeface="ＭＳ Ｐゴシック" charset="-128"/>
              <a:cs typeface="Arial" pitchFamily="34" charset="0"/>
            </a:endParaRPr>
          </a:p>
        </p:txBody>
      </p:sp>
    </p:spTree>
    <p:extLst>
      <p:ext uri="{BB962C8B-B14F-4D97-AF65-F5344CB8AC3E}">
        <p14:creationId xmlns:p14="http://schemas.microsoft.com/office/powerpoint/2010/main" val="142049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tângulo 1"/>
          <p:cNvSpPr>
            <a:spLocks noChangeArrowheads="1"/>
          </p:cNvSpPr>
          <p:nvPr/>
        </p:nvSpPr>
        <p:spPr bwMode="auto">
          <a:xfrm>
            <a:off x="611188" y="1628775"/>
            <a:ext cx="7848600" cy="4441825"/>
          </a:xfrm>
          <a:prstGeom prst="rect">
            <a:avLst/>
          </a:prstGeom>
          <a:noFill/>
          <a:ln w="9525">
            <a:noFill/>
            <a:miter lim="800000"/>
            <a:headEnd/>
            <a:tailEnd/>
          </a:ln>
        </p:spPr>
        <p:txBody>
          <a:bodyPr>
            <a:spAutoFit/>
          </a:bodyPr>
          <a:lstStyle/>
          <a:p>
            <a:pPr marL="442913" indent="-442913" algn="l">
              <a:lnSpc>
                <a:spcPct val="160000"/>
              </a:lnSpc>
              <a:buClr>
                <a:srgbClr val="C00000"/>
              </a:buClr>
              <a:buFont typeface="Wingdings" pitchFamily="2" charset="2"/>
              <a:buChar char="ü"/>
            </a:pPr>
            <a:r>
              <a:rPr lang="pt-BR" sz="2800" b="0">
                <a:solidFill>
                  <a:srgbClr val="008000"/>
                </a:solidFill>
              </a:rPr>
              <a:t>Fase 3 - tolerância e efetividade</a:t>
            </a:r>
          </a:p>
          <a:p>
            <a:pPr lvl="1" algn="l">
              <a:spcBef>
                <a:spcPts val="1200"/>
              </a:spcBef>
            </a:pPr>
            <a:r>
              <a:rPr lang="pt-BR" sz="2800" b="0"/>
              <a:t>Grande número de pacientes:</a:t>
            </a:r>
          </a:p>
          <a:p>
            <a:pPr marL="1255713" lvl="2" indent="-360363" algn="l">
              <a:buClr>
                <a:srgbClr val="C00000"/>
              </a:buClr>
              <a:buFont typeface="Arial" pitchFamily="34" charset="0"/>
              <a:buChar char="•"/>
            </a:pPr>
            <a:r>
              <a:rPr lang="pt-BR" sz="2800" b="0"/>
              <a:t>Avalia, além da eficácia, a efetividade</a:t>
            </a:r>
          </a:p>
          <a:p>
            <a:pPr marL="1255713" lvl="2" indent="-360363" algn="l">
              <a:buClr>
                <a:srgbClr val="C00000"/>
              </a:buClr>
              <a:buFont typeface="Arial" pitchFamily="34" charset="0"/>
              <a:buChar char="•"/>
            </a:pPr>
            <a:r>
              <a:rPr lang="pt-BR" sz="2800" b="0"/>
              <a:t>Avalia a presença de efeitos colaterais comuns</a:t>
            </a:r>
          </a:p>
          <a:p>
            <a:pPr marL="442913" indent="-442913" algn="l">
              <a:lnSpc>
                <a:spcPct val="160000"/>
              </a:lnSpc>
              <a:buClr>
                <a:srgbClr val="006600"/>
              </a:buClr>
              <a:buFont typeface="Wingdings" pitchFamily="2" charset="2"/>
              <a:buChar char="ü"/>
            </a:pPr>
            <a:endParaRPr lang="pt-BR" sz="2800" b="0"/>
          </a:p>
        </p:txBody>
      </p:sp>
      <p:sp>
        <p:nvSpPr>
          <p:cNvPr id="46083" name="Rectangle 7"/>
          <p:cNvSpPr>
            <a:spLocks noChangeArrowheads="1"/>
          </p:cNvSpPr>
          <p:nvPr/>
        </p:nvSpPr>
        <p:spPr bwMode="auto">
          <a:xfrm>
            <a:off x="0" y="914400"/>
            <a:ext cx="9144000" cy="152400"/>
          </a:xfrm>
          <a:prstGeom prst="rect">
            <a:avLst/>
          </a:prstGeom>
          <a:gradFill rotWithShape="0">
            <a:gsLst>
              <a:gs pos="0">
                <a:srgbClr val="2E0000"/>
              </a:gs>
              <a:gs pos="50000">
                <a:srgbClr val="FF0000"/>
              </a:gs>
              <a:gs pos="100000">
                <a:srgbClr val="2E0000"/>
              </a:gs>
            </a:gsLst>
            <a:lin ang="0" scaled="1"/>
          </a:gradFill>
          <a:ln w="9525">
            <a:solidFill>
              <a:schemeClr val="tx1"/>
            </a:solidFill>
            <a:miter lim="800000"/>
            <a:headEnd/>
            <a:tailEnd/>
          </a:ln>
        </p:spPr>
        <p:txBody>
          <a:bodyPr wrap="none" anchor="ctr"/>
          <a:lstStyle/>
          <a:p>
            <a:pPr algn="l" eaLnBrk="1" hangingPunct="1">
              <a:lnSpc>
                <a:spcPct val="100000"/>
              </a:lnSpc>
              <a:spcBef>
                <a:spcPct val="0"/>
              </a:spcBef>
            </a:pPr>
            <a:endParaRPr lang="en-US" b="0">
              <a:latin typeface="Times New Roman" pitchFamily="18" charset="0"/>
            </a:endParaRPr>
          </a:p>
        </p:txBody>
      </p:sp>
      <p:sp>
        <p:nvSpPr>
          <p:cNvPr id="5" name="Rectangle 2"/>
          <p:cNvSpPr txBox="1">
            <a:spLocks noChangeArrowheads="1"/>
          </p:cNvSpPr>
          <p:nvPr/>
        </p:nvSpPr>
        <p:spPr bwMode="auto">
          <a:xfrm>
            <a:off x="250825" y="260350"/>
            <a:ext cx="8893175" cy="596900"/>
          </a:xfrm>
          <a:prstGeom prst="rect">
            <a:avLst/>
          </a:prstGeom>
          <a:noFill/>
          <a:ln w="9525">
            <a:noFill/>
            <a:miter lim="800000"/>
            <a:headEnd/>
            <a:tailEnd/>
          </a:ln>
        </p:spPr>
        <p:txBody>
          <a:bodyPr anchor="ctr"/>
          <a:lstStyle/>
          <a:p>
            <a:pPr eaLnBrk="1" hangingPunct="1">
              <a:lnSpc>
                <a:spcPct val="100000"/>
              </a:lnSpc>
              <a:spcBef>
                <a:spcPct val="0"/>
              </a:spcBef>
              <a:defRPr/>
            </a:pPr>
            <a:r>
              <a:rPr lang="pt-BR" sz="2800" kern="0">
                <a:solidFill>
                  <a:srgbClr val="C00000"/>
                </a:solidFill>
                <a:latin typeface="Comic Sans MS" pitchFamily="66" charset="0"/>
                <a:ea typeface="ＭＳ Ｐゴシック" charset="0"/>
                <a:cs typeface="+mj-cs"/>
              </a:rPr>
              <a:t>FASES DO ESTUDO DE UMA NOVA DROGA</a:t>
            </a:r>
            <a:endParaRPr lang="pt-BR" sz="2800" kern="0" dirty="0">
              <a:solidFill>
                <a:srgbClr val="C00000"/>
              </a:solidFill>
              <a:latin typeface="Comic Sans MS" pitchFamily="66" charset="0"/>
              <a:ea typeface="ＭＳ Ｐゴシック" charset="-128"/>
              <a:cs typeface="Arial" pitchFamily="34" charset="0"/>
            </a:endParaRPr>
          </a:p>
        </p:txBody>
      </p:sp>
    </p:spTree>
    <p:extLst>
      <p:ext uri="{BB962C8B-B14F-4D97-AF65-F5344CB8AC3E}">
        <p14:creationId xmlns:p14="http://schemas.microsoft.com/office/powerpoint/2010/main" val="88101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650" y="1844675"/>
            <a:ext cx="7416800" cy="2874963"/>
          </a:xfrm>
          <a:prstGeom prst="rect">
            <a:avLst/>
          </a:prstGeom>
        </p:spPr>
        <p:txBody>
          <a:bodyPr>
            <a:spAutoFit/>
          </a:bodyPr>
          <a:lstStyle/>
          <a:p>
            <a:pPr marL="442913" indent="-442913" algn="l">
              <a:lnSpc>
                <a:spcPct val="160000"/>
              </a:lnSpc>
              <a:buClr>
                <a:srgbClr val="C00000"/>
              </a:buClr>
              <a:buFont typeface="Wingdings" pitchFamily="2" charset="2"/>
              <a:buChar char="ü"/>
              <a:defRPr/>
            </a:pPr>
            <a:r>
              <a:rPr lang="pt-BR" sz="2800" b="0" dirty="0">
                <a:solidFill>
                  <a:srgbClr val="008000"/>
                </a:solidFill>
                <a:ea typeface="ＭＳ Ｐゴシック" charset="-128"/>
              </a:rPr>
              <a:t>Fase 4 - pós-comercialização</a:t>
            </a:r>
          </a:p>
          <a:p>
            <a:pPr marL="720725" algn="l">
              <a:spcBef>
                <a:spcPts val="1200"/>
              </a:spcBef>
              <a:buClr>
                <a:srgbClr val="006600"/>
              </a:buClr>
              <a:defRPr/>
            </a:pPr>
            <a:r>
              <a:rPr lang="pt-BR" sz="2800" b="0" dirty="0">
                <a:ea typeface="ＭＳ Ｐゴシック" charset="-128"/>
              </a:rPr>
              <a:t>O uso generalizado possibilita número suficiente de indivíduos para detectar efeitos colaterais incomuns</a:t>
            </a:r>
          </a:p>
        </p:txBody>
      </p:sp>
      <p:sp>
        <p:nvSpPr>
          <p:cNvPr id="47107" name="Rectangle 7"/>
          <p:cNvSpPr>
            <a:spLocks noChangeArrowheads="1"/>
          </p:cNvSpPr>
          <p:nvPr/>
        </p:nvSpPr>
        <p:spPr bwMode="auto">
          <a:xfrm>
            <a:off x="0" y="914400"/>
            <a:ext cx="9144000" cy="152400"/>
          </a:xfrm>
          <a:prstGeom prst="rect">
            <a:avLst/>
          </a:prstGeom>
          <a:gradFill rotWithShape="0">
            <a:gsLst>
              <a:gs pos="0">
                <a:srgbClr val="2E0000"/>
              </a:gs>
              <a:gs pos="50000">
                <a:srgbClr val="FF0000"/>
              </a:gs>
              <a:gs pos="100000">
                <a:srgbClr val="2E0000"/>
              </a:gs>
            </a:gsLst>
            <a:lin ang="0" scaled="1"/>
          </a:gradFill>
          <a:ln w="9525">
            <a:solidFill>
              <a:schemeClr val="tx1"/>
            </a:solidFill>
            <a:miter lim="800000"/>
            <a:headEnd/>
            <a:tailEnd/>
          </a:ln>
        </p:spPr>
        <p:txBody>
          <a:bodyPr wrap="none" anchor="ctr"/>
          <a:lstStyle/>
          <a:p>
            <a:pPr algn="l" eaLnBrk="1" hangingPunct="1">
              <a:lnSpc>
                <a:spcPct val="100000"/>
              </a:lnSpc>
              <a:spcBef>
                <a:spcPct val="0"/>
              </a:spcBef>
            </a:pPr>
            <a:endParaRPr lang="en-US" b="0">
              <a:latin typeface="Times New Roman" pitchFamily="18" charset="0"/>
            </a:endParaRPr>
          </a:p>
        </p:txBody>
      </p:sp>
      <p:sp>
        <p:nvSpPr>
          <p:cNvPr id="5" name="Rectangle 2"/>
          <p:cNvSpPr txBox="1">
            <a:spLocks noChangeArrowheads="1"/>
          </p:cNvSpPr>
          <p:nvPr/>
        </p:nvSpPr>
        <p:spPr bwMode="auto">
          <a:xfrm>
            <a:off x="250825" y="260350"/>
            <a:ext cx="8893175" cy="596900"/>
          </a:xfrm>
          <a:prstGeom prst="rect">
            <a:avLst/>
          </a:prstGeom>
          <a:noFill/>
          <a:ln w="9525">
            <a:noFill/>
            <a:miter lim="800000"/>
            <a:headEnd/>
            <a:tailEnd/>
          </a:ln>
        </p:spPr>
        <p:txBody>
          <a:bodyPr anchor="ctr"/>
          <a:lstStyle/>
          <a:p>
            <a:pPr eaLnBrk="1" hangingPunct="1">
              <a:lnSpc>
                <a:spcPct val="100000"/>
              </a:lnSpc>
              <a:spcBef>
                <a:spcPct val="0"/>
              </a:spcBef>
              <a:defRPr/>
            </a:pPr>
            <a:r>
              <a:rPr lang="pt-BR" sz="2800" kern="0">
                <a:solidFill>
                  <a:srgbClr val="C00000"/>
                </a:solidFill>
                <a:latin typeface="Comic Sans MS" pitchFamily="66" charset="0"/>
                <a:ea typeface="ＭＳ Ｐゴシック" charset="0"/>
                <a:cs typeface="+mj-cs"/>
              </a:rPr>
              <a:t>FASES DO ESTUDO DE UMA NOVA DROGA</a:t>
            </a:r>
            <a:endParaRPr lang="pt-BR" sz="2800" kern="0" dirty="0">
              <a:solidFill>
                <a:srgbClr val="C00000"/>
              </a:solidFill>
              <a:latin typeface="Comic Sans MS" pitchFamily="66" charset="0"/>
              <a:ea typeface="ＭＳ Ｐゴシック" charset="-128"/>
              <a:cs typeface="Arial" pitchFamily="34" charset="0"/>
            </a:endParaRPr>
          </a:p>
        </p:txBody>
      </p:sp>
    </p:spTree>
    <p:extLst>
      <p:ext uri="{BB962C8B-B14F-4D97-AF65-F5344CB8AC3E}">
        <p14:creationId xmlns:p14="http://schemas.microsoft.com/office/powerpoint/2010/main" val="25912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8B9BE2FC-01AD-4381-966D-C47C38690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0512" y="44624"/>
            <a:ext cx="2323976" cy="2207777"/>
          </a:xfrm>
          <a:prstGeom prst="rect">
            <a:avLst/>
          </a:prstGeom>
        </p:spPr>
      </p:pic>
      <p:sp>
        <p:nvSpPr>
          <p:cNvPr id="29698" name="Text Box 2"/>
          <p:cNvSpPr txBox="1">
            <a:spLocks noChangeArrowheads="1"/>
          </p:cNvSpPr>
          <p:nvPr/>
        </p:nvSpPr>
        <p:spPr bwMode="auto">
          <a:xfrm>
            <a:off x="71438" y="44624"/>
            <a:ext cx="6948834"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ltLang="pt-BR" dirty="0">
                <a:latin typeface="Arial" charset="0"/>
              </a:rPr>
              <a:t>Estudos Observacionais</a:t>
            </a:r>
          </a:p>
        </p:txBody>
      </p:sp>
      <p:sp>
        <p:nvSpPr>
          <p:cNvPr id="29699" name="Line 3"/>
          <p:cNvSpPr>
            <a:spLocks noChangeShapeType="1"/>
          </p:cNvSpPr>
          <p:nvPr/>
        </p:nvSpPr>
        <p:spPr bwMode="auto">
          <a:xfrm>
            <a:off x="1762125" y="2541003"/>
            <a:ext cx="6118225" cy="0"/>
          </a:xfrm>
          <a:prstGeom prst="line">
            <a:avLst/>
          </a:prstGeom>
          <a:noFill/>
          <a:ln w="127000">
            <a:solidFill>
              <a:srgbClr val="00B0F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pt-BR"/>
          </a:p>
        </p:txBody>
      </p:sp>
      <p:sp>
        <p:nvSpPr>
          <p:cNvPr id="29700" name="Text Box 4"/>
          <p:cNvSpPr txBox="1">
            <a:spLocks noChangeArrowheads="1"/>
          </p:cNvSpPr>
          <p:nvPr/>
        </p:nvSpPr>
        <p:spPr bwMode="auto">
          <a:xfrm>
            <a:off x="71438" y="2274303"/>
            <a:ext cx="1692275" cy="338138"/>
          </a:xfrm>
          <a:prstGeom prst="rect">
            <a:avLst/>
          </a:prstGeom>
          <a:solidFill>
            <a:schemeClr val="bg1"/>
          </a:solidFill>
          <a:ln w="9525">
            <a:solidFill>
              <a:schemeClr val="hlink"/>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b="1" dirty="0">
                <a:solidFill>
                  <a:srgbClr val="FF0000"/>
                </a:solidFill>
                <a:latin typeface="Arial" charset="0"/>
              </a:rPr>
              <a:t>Exposição</a:t>
            </a:r>
          </a:p>
        </p:txBody>
      </p:sp>
      <p:sp>
        <p:nvSpPr>
          <p:cNvPr id="29701" name="Text Box 6"/>
          <p:cNvSpPr txBox="1">
            <a:spLocks noChangeArrowheads="1"/>
          </p:cNvSpPr>
          <p:nvPr/>
        </p:nvSpPr>
        <p:spPr bwMode="auto">
          <a:xfrm>
            <a:off x="3352800" y="2541003"/>
            <a:ext cx="2209800" cy="466725"/>
          </a:xfrm>
          <a:prstGeom prst="rect">
            <a:avLst/>
          </a:prstGeom>
          <a:solidFill>
            <a:schemeClr val="bg1"/>
          </a:solidFill>
          <a:ln w="9525">
            <a:solidFill>
              <a:schemeClr val="hlink"/>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a:latin typeface="Arial" charset="0"/>
              </a:rPr>
              <a:t>Tempo</a:t>
            </a:r>
          </a:p>
        </p:txBody>
      </p:sp>
      <p:sp>
        <p:nvSpPr>
          <p:cNvPr id="29703" name="Line 8"/>
          <p:cNvSpPr>
            <a:spLocks noChangeShapeType="1"/>
          </p:cNvSpPr>
          <p:nvPr/>
        </p:nvSpPr>
        <p:spPr bwMode="auto">
          <a:xfrm>
            <a:off x="1766888" y="4369803"/>
            <a:ext cx="6118225" cy="0"/>
          </a:xfrm>
          <a:prstGeom prst="line">
            <a:avLst/>
          </a:prstGeom>
          <a:noFill/>
          <a:ln w="127000">
            <a:solidFill>
              <a:srgbClr val="00B0F0"/>
            </a:solidFill>
            <a:round/>
            <a:headEnd type="triangle" w="med" len="med"/>
            <a:tailEnd type="none" w="lg" len="lg"/>
          </a:ln>
          <a:extLst>
            <a:ext uri="{909E8E84-426E-40DD-AFC4-6F175D3DCCD1}">
              <a14:hiddenFill xmlns:a14="http://schemas.microsoft.com/office/drawing/2010/main">
                <a:noFill/>
              </a14:hiddenFill>
            </a:ext>
          </a:extLst>
        </p:spPr>
        <p:txBody>
          <a:bodyPr wrap="none" anchor="ctr"/>
          <a:lstStyle/>
          <a:p>
            <a:endParaRPr lang="pt-BR"/>
          </a:p>
        </p:txBody>
      </p:sp>
      <p:sp>
        <p:nvSpPr>
          <p:cNvPr id="29704" name="Text Box 10"/>
          <p:cNvSpPr txBox="1">
            <a:spLocks noChangeArrowheads="1"/>
          </p:cNvSpPr>
          <p:nvPr/>
        </p:nvSpPr>
        <p:spPr bwMode="auto">
          <a:xfrm>
            <a:off x="7921625" y="4103103"/>
            <a:ext cx="1143000" cy="338138"/>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b="1">
                <a:solidFill>
                  <a:srgbClr val="FF0000"/>
                </a:solidFill>
                <a:latin typeface="Arial" charset="0"/>
              </a:rPr>
              <a:t>Desfecho</a:t>
            </a:r>
          </a:p>
        </p:txBody>
      </p:sp>
      <p:sp>
        <p:nvSpPr>
          <p:cNvPr id="29705" name="Text Box 11"/>
          <p:cNvSpPr txBox="1">
            <a:spLocks noChangeArrowheads="1"/>
          </p:cNvSpPr>
          <p:nvPr/>
        </p:nvSpPr>
        <p:spPr bwMode="auto">
          <a:xfrm>
            <a:off x="3357563" y="4369803"/>
            <a:ext cx="2209800" cy="466725"/>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a:latin typeface="Arial" charset="0"/>
              </a:rPr>
              <a:t>Tempo</a:t>
            </a:r>
          </a:p>
        </p:txBody>
      </p:sp>
      <p:sp>
        <p:nvSpPr>
          <p:cNvPr id="29707" name="Line 13"/>
          <p:cNvSpPr>
            <a:spLocks noChangeShapeType="1"/>
          </p:cNvSpPr>
          <p:nvPr/>
        </p:nvSpPr>
        <p:spPr bwMode="auto">
          <a:xfrm>
            <a:off x="0" y="6371108"/>
            <a:ext cx="9144000" cy="0"/>
          </a:xfrm>
          <a:prstGeom prst="line">
            <a:avLst/>
          </a:prstGeom>
          <a:noFill/>
          <a:ln w="127000">
            <a:solidFill>
              <a:srgbClr val="99FF33"/>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9708" name="Text Box 14"/>
          <p:cNvSpPr txBox="1">
            <a:spLocks noChangeArrowheads="1"/>
          </p:cNvSpPr>
          <p:nvPr/>
        </p:nvSpPr>
        <p:spPr bwMode="auto">
          <a:xfrm>
            <a:off x="3857625" y="5517232"/>
            <a:ext cx="1219200" cy="466725"/>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dirty="0">
                <a:latin typeface="Arial" charset="0"/>
              </a:rPr>
              <a:t>Tempo</a:t>
            </a:r>
          </a:p>
        </p:txBody>
      </p:sp>
      <p:sp>
        <p:nvSpPr>
          <p:cNvPr id="29709" name="Text Box 15"/>
          <p:cNvSpPr txBox="1">
            <a:spLocks noChangeArrowheads="1"/>
          </p:cNvSpPr>
          <p:nvPr/>
        </p:nvSpPr>
        <p:spPr bwMode="auto">
          <a:xfrm>
            <a:off x="3276600" y="530120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dirty="0">
                <a:solidFill>
                  <a:schemeClr val="bg1"/>
                </a:solidFill>
                <a:latin typeface="Arial" charset="0"/>
              </a:rPr>
              <a:t>TRANSVERSAIS</a:t>
            </a:r>
          </a:p>
        </p:txBody>
      </p:sp>
      <p:sp>
        <p:nvSpPr>
          <p:cNvPr id="29710" name="AutoShape 16"/>
          <p:cNvSpPr>
            <a:spLocks noChangeArrowheads="1"/>
          </p:cNvSpPr>
          <p:nvPr/>
        </p:nvSpPr>
        <p:spPr bwMode="auto">
          <a:xfrm>
            <a:off x="4267200" y="6294908"/>
            <a:ext cx="457200" cy="609600"/>
          </a:xfrm>
          <a:prstGeom prst="downArrow">
            <a:avLst>
              <a:gd name="adj1" fmla="val 50000"/>
              <a:gd name="adj2" fmla="val 66667"/>
            </a:avLst>
          </a:prstGeom>
          <a:solidFill>
            <a:srgbClr val="FF0000"/>
          </a:solidFill>
          <a:ln w="9525">
            <a:solidFill>
              <a:schemeClr val="hlink"/>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pt-BR" altLang="pt-BR" sz="1800">
              <a:solidFill>
                <a:schemeClr val="hlink"/>
              </a:solidFill>
              <a:latin typeface="Arial" charset="0"/>
            </a:endParaRPr>
          </a:p>
        </p:txBody>
      </p:sp>
      <p:sp>
        <p:nvSpPr>
          <p:cNvPr id="29713" name="Text Box 4"/>
          <p:cNvSpPr txBox="1">
            <a:spLocks noChangeArrowheads="1"/>
          </p:cNvSpPr>
          <p:nvPr/>
        </p:nvSpPr>
        <p:spPr bwMode="auto">
          <a:xfrm>
            <a:off x="2879725" y="6144096"/>
            <a:ext cx="1404938" cy="338137"/>
          </a:xfrm>
          <a:prstGeom prst="rect">
            <a:avLst/>
          </a:prstGeom>
          <a:solidFill>
            <a:schemeClr val="bg1"/>
          </a:solidFill>
          <a:ln w="9525">
            <a:solidFill>
              <a:schemeClr val="hlink"/>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b="1" dirty="0">
                <a:solidFill>
                  <a:srgbClr val="FF0000"/>
                </a:solidFill>
                <a:latin typeface="Arial" charset="0"/>
              </a:rPr>
              <a:t>Exposição</a:t>
            </a:r>
          </a:p>
        </p:txBody>
      </p:sp>
      <p:sp>
        <p:nvSpPr>
          <p:cNvPr id="29714" name="Text Box 10"/>
          <p:cNvSpPr txBox="1">
            <a:spLocks noChangeArrowheads="1"/>
          </p:cNvSpPr>
          <p:nvPr/>
        </p:nvSpPr>
        <p:spPr bwMode="auto">
          <a:xfrm>
            <a:off x="4643438" y="6093296"/>
            <a:ext cx="1143000" cy="338137"/>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b="1">
                <a:solidFill>
                  <a:srgbClr val="FF0000"/>
                </a:solidFill>
                <a:latin typeface="Arial" charset="0"/>
              </a:rPr>
              <a:t>Desfecho</a:t>
            </a:r>
          </a:p>
        </p:txBody>
      </p:sp>
      <p:sp>
        <p:nvSpPr>
          <p:cNvPr id="29715" name="Text Box 10"/>
          <p:cNvSpPr txBox="1">
            <a:spLocks noChangeArrowheads="1"/>
          </p:cNvSpPr>
          <p:nvPr/>
        </p:nvSpPr>
        <p:spPr bwMode="auto">
          <a:xfrm>
            <a:off x="7956550" y="2391778"/>
            <a:ext cx="1143000" cy="338138"/>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a:latin typeface="Arial" charset="0"/>
              </a:rPr>
              <a:t>Desfecho</a:t>
            </a:r>
          </a:p>
        </p:txBody>
      </p:sp>
      <p:sp>
        <p:nvSpPr>
          <p:cNvPr id="29716" name="Text Box 4"/>
          <p:cNvSpPr txBox="1">
            <a:spLocks noChangeArrowheads="1"/>
          </p:cNvSpPr>
          <p:nvPr/>
        </p:nvSpPr>
        <p:spPr bwMode="auto">
          <a:xfrm>
            <a:off x="74613" y="4199941"/>
            <a:ext cx="1692275" cy="339725"/>
          </a:xfrm>
          <a:prstGeom prst="rect">
            <a:avLst/>
          </a:prstGeom>
          <a:solidFill>
            <a:schemeClr val="bg1"/>
          </a:solidFill>
          <a:ln w="9525">
            <a:solidFill>
              <a:schemeClr val="hlink"/>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a:latin typeface="Arial" charset="0"/>
              </a:rPr>
              <a:t>Exposição</a:t>
            </a:r>
          </a:p>
        </p:txBody>
      </p:sp>
      <p:pic>
        <p:nvPicPr>
          <p:cNvPr id="1026" name="Picture 2" descr="Melhor câmera fotográfica: veja a lista e como escolher - DeUmZoom">
            <a:extLst>
              <a:ext uri="{FF2B5EF4-FFF2-40B4-BE49-F238E27FC236}">
                <a16:creationId xmlns:a16="http://schemas.microsoft.com/office/drawing/2014/main" id="{7EAEF1F7-F74D-4645-97A7-B635EE7184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2" y="4713569"/>
            <a:ext cx="2699792" cy="151863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08FB56CA-4F73-4ED3-AD6A-A3D398EF1EE7}"/>
              </a:ext>
            </a:extLst>
          </p:cNvPr>
          <p:cNvPicPr>
            <a:picLocks noChangeAspect="1"/>
          </p:cNvPicPr>
          <p:nvPr/>
        </p:nvPicPr>
        <p:blipFill>
          <a:blip r:embed="rId4"/>
          <a:stretch>
            <a:fillRect/>
          </a:stretch>
        </p:blipFill>
        <p:spPr>
          <a:xfrm>
            <a:off x="5638800" y="2626803"/>
            <a:ext cx="1703992" cy="1624558"/>
          </a:xfrm>
          <a:prstGeom prst="rect">
            <a:avLst/>
          </a:prstGeom>
        </p:spPr>
      </p:pic>
      <p:pic>
        <p:nvPicPr>
          <p:cNvPr id="5" name="Imagem 4">
            <a:extLst>
              <a:ext uri="{FF2B5EF4-FFF2-40B4-BE49-F238E27FC236}">
                <a16:creationId xmlns:a16="http://schemas.microsoft.com/office/drawing/2014/main" id="{D6B4B886-6E70-4D23-9C8D-6DC4C7CD0C62}"/>
              </a:ext>
            </a:extLst>
          </p:cNvPr>
          <p:cNvPicPr>
            <a:picLocks noChangeAspect="1"/>
          </p:cNvPicPr>
          <p:nvPr/>
        </p:nvPicPr>
        <p:blipFill>
          <a:blip r:embed="rId5"/>
          <a:stretch>
            <a:fillRect/>
          </a:stretch>
        </p:blipFill>
        <p:spPr>
          <a:xfrm>
            <a:off x="1870306" y="812396"/>
            <a:ext cx="1703992" cy="1624557"/>
          </a:xfrm>
          <a:prstGeom prst="rect">
            <a:avLst/>
          </a:prstGeom>
        </p:spPr>
      </p:pic>
    </p:spTree>
    <p:extLst>
      <p:ext uri="{BB962C8B-B14F-4D97-AF65-F5344CB8AC3E}">
        <p14:creationId xmlns:p14="http://schemas.microsoft.com/office/powerpoint/2010/main" val="80456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313" y="285750"/>
            <a:ext cx="8524875" cy="66120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pt-BR" sz="2800" dirty="0"/>
              <a:t>SELEÇÃO / TEMPORALIDADE</a:t>
            </a:r>
          </a:p>
        </p:txBody>
      </p:sp>
      <p:sp>
        <p:nvSpPr>
          <p:cNvPr id="4" name="CaixaDeTexto 3"/>
          <p:cNvSpPr txBox="1"/>
          <p:nvPr/>
        </p:nvSpPr>
        <p:spPr>
          <a:xfrm>
            <a:off x="217623" y="1255183"/>
            <a:ext cx="2808883" cy="579967"/>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pt-BR" dirty="0">
                <a:solidFill>
                  <a:srgbClr val="002060"/>
                </a:solidFill>
              </a:rPr>
              <a:t>LONGITUDINAL</a:t>
            </a:r>
          </a:p>
        </p:txBody>
      </p:sp>
      <p:sp>
        <p:nvSpPr>
          <p:cNvPr id="6" name="CaixaDeTexto 5"/>
          <p:cNvSpPr txBox="1"/>
          <p:nvPr/>
        </p:nvSpPr>
        <p:spPr>
          <a:xfrm>
            <a:off x="2608263" y="1916113"/>
            <a:ext cx="6500812" cy="1958934"/>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defRPr/>
            </a:pPr>
            <a:r>
              <a:rPr lang="pt-BR" sz="2000" dirty="0"/>
              <a:t>Quando existe temporalidade entre Exposição e Desfecho (acompanhamento, seguimento)</a:t>
            </a:r>
          </a:p>
          <a:p>
            <a:pPr algn="just">
              <a:defRPr/>
            </a:pPr>
            <a:r>
              <a:rPr lang="pt-BR" sz="2000" dirty="0" err="1"/>
              <a:t>Ex</a:t>
            </a:r>
            <a:r>
              <a:rPr lang="pt-BR" sz="2000" dirty="0"/>
              <a:t>: Acompanhar </a:t>
            </a:r>
            <a:r>
              <a:rPr lang="pt-BR" sz="2000" dirty="0">
                <a:solidFill>
                  <a:srgbClr val="002060"/>
                </a:solidFill>
              </a:rPr>
              <a:t>pessoas que consomem café </a:t>
            </a:r>
            <a:r>
              <a:rPr lang="pt-BR" sz="2000" dirty="0"/>
              <a:t>ao longo do tempo para avaliar a mortalidade por </a:t>
            </a:r>
            <a:r>
              <a:rPr lang="pt-BR" sz="2000" dirty="0">
                <a:solidFill>
                  <a:srgbClr val="002060"/>
                </a:solidFill>
              </a:rPr>
              <a:t>AVC</a:t>
            </a:r>
          </a:p>
        </p:txBody>
      </p:sp>
      <p:sp>
        <p:nvSpPr>
          <p:cNvPr id="7" name="CaixaDeTexto 6"/>
          <p:cNvSpPr txBox="1"/>
          <p:nvPr/>
        </p:nvSpPr>
        <p:spPr>
          <a:xfrm>
            <a:off x="14972" y="4098396"/>
            <a:ext cx="2750974" cy="579967"/>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pt-BR" dirty="0">
                <a:solidFill>
                  <a:srgbClr val="002060"/>
                </a:solidFill>
              </a:rPr>
              <a:t>TRANSVERSAL</a:t>
            </a:r>
          </a:p>
        </p:txBody>
      </p:sp>
      <p:sp>
        <p:nvSpPr>
          <p:cNvPr id="8" name="CaixaDeTexto 7"/>
          <p:cNvSpPr txBox="1"/>
          <p:nvPr/>
        </p:nvSpPr>
        <p:spPr>
          <a:xfrm>
            <a:off x="2786063" y="4678363"/>
            <a:ext cx="6143625" cy="1958934"/>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defRPr/>
            </a:pPr>
            <a:r>
              <a:rPr lang="pt-BR" sz="2000" dirty="0"/>
              <a:t>Quando Exposição e Desfecho são coletados no mesmo período de tempo. A coleta é feita em um único ponto no tempo </a:t>
            </a:r>
          </a:p>
          <a:p>
            <a:pPr algn="just">
              <a:defRPr/>
            </a:pPr>
            <a:r>
              <a:rPr lang="pt-BR" sz="2000" dirty="0" err="1"/>
              <a:t>Ex</a:t>
            </a:r>
            <a:r>
              <a:rPr lang="pt-BR" sz="2000" dirty="0"/>
              <a:t>: Uso de </a:t>
            </a:r>
            <a:r>
              <a:rPr lang="pt-BR" sz="2000" dirty="0">
                <a:solidFill>
                  <a:srgbClr val="002060"/>
                </a:solidFill>
              </a:rPr>
              <a:t>Dietéticos </a:t>
            </a:r>
            <a:r>
              <a:rPr lang="pt-BR" sz="2000" dirty="0"/>
              <a:t>entre </a:t>
            </a:r>
            <a:r>
              <a:rPr lang="pt-BR" sz="2000" dirty="0">
                <a:solidFill>
                  <a:srgbClr val="002060"/>
                </a:solidFill>
              </a:rPr>
              <a:t>obesos</a:t>
            </a:r>
          </a:p>
        </p:txBody>
      </p:sp>
    </p:spTree>
    <p:extLst>
      <p:ext uri="{BB962C8B-B14F-4D97-AF65-F5344CB8AC3E}">
        <p14:creationId xmlns:p14="http://schemas.microsoft.com/office/powerpoint/2010/main" val="3647472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668976-88AC-CCAC-FD54-8A2CC2BBBE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25806"/>
            <a:ext cx="3851920" cy="265755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54EAA3C0-3CDC-949B-6AAD-B6226FE73DDF}"/>
              </a:ext>
            </a:extLst>
          </p:cNvPr>
          <p:cNvPicPr>
            <a:picLocks noChangeAspect="1"/>
          </p:cNvPicPr>
          <p:nvPr/>
        </p:nvPicPr>
        <p:blipFill rotWithShape="1">
          <a:blip r:embed="rId3"/>
          <a:srcRect l="12988" t="18214" r="12988" b="72036"/>
          <a:stretch/>
        </p:blipFill>
        <p:spPr>
          <a:xfrm>
            <a:off x="0" y="116632"/>
            <a:ext cx="7735717" cy="576064"/>
          </a:xfrm>
          <a:prstGeom prst="rect">
            <a:avLst/>
          </a:prstGeom>
        </p:spPr>
      </p:pic>
      <p:sp>
        <p:nvSpPr>
          <p:cNvPr id="12" name="CaixaDeTexto 11">
            <a:extLst>
              <a:ext uri="{FF2B5EF4-FFF2-40B4-BE49-F238E27FC236}">
                <a16:creationId xmlns:a16="http://schemas.microsoft.com/office/drawing/2014/main" id="{47E86BCD-50F0-2C4E-75E9-50AC6BA76AFC}"/>
              </a:ext>
            </a:extLst>
          </p:cNvPr>
          <p:cNvSpPr txBox="1"/>
          <p:nvPr/>
        </p:nvSpPr>
        <p:spPr>
          <a:xfrm>
            <a:off x="3779912" y="2780928"/>
            <a:ext cx="5364088" cy="3901837"/>
          </a:xfrm>
          <a:prstGeom prst="rect">
            <a:avLst/>
          </a:prstGeom>
          <a:noFill/>
        </p:spPr>
        <p:txBody>
          <a:bodyPr wrap="square">
            <a:spAutoFit/>
          </a:bodyPr>
          <a:lstStyle/>
          <a:p>
            <a:pPr algn="l"/>
            <a:r>
              <a:rPr lang="en-US" b="1" i="0" dirty="0">
                <a:solidFill>
                  <a:srgbClr val="202020"/>
                </a:solidFill>
                <a:effectLst/>
                <a:latin typeface="Helvetica" panose="020B0604020202020204" pitchFamily="34" charset="0"/>
              </a:rPr>
              <a:t>Conclusions: </a:t>
            </a:r>
            <a:r>
              <a:rPr lang="en-US" b="0" i="0" dirty="0">
                <a:solidFill>
                  <a:srgbClr val="202020"/>
                </a:solidFill>
                <a:effectLst/>
                <a:latin typeface="Helvetica" panose="020B0604020202020204" pitchFamily="34" charset="0"/>
              </a:rPr>
              <a:t>We found that drinking coffee and tea separately or in combination were associated with lower risk of stroke and dementia. Intake of coffee alone or in combination with tea was associated with lower risk of poststroke dementia.</a:t>
            </a:r>
          </a:p>
        </p:txBody>
      </p:sp>
      <p:pic>
        <p:nvPicPr>
          <p:cNvPr id="14" name="Imagem 13">
            <a:extLst>
              <a:ext uri="{FF2B5EF4-FFF2-40B4-BE49-F238E27FC236}">
                <a16:creationId xmlns:a16="http://schemas.microsoft.com/office/drawing/2014/main" id="{A3D70001-06BC-BA3C-5C36-666DD517F785}"/>
              </a:ext>
            </a:extLst>
          </p:cNvPr>
          <p:cNvPicPr>
            <a:picLocks noChangeAspect="1"/>
          </p:cNvPicPr>
          <p:nvPr/>
        </p:nvPicPr>
        <p:blipFill>
          <a:blip r:embed="rId4"/>
          <a:stretch>
            <a:fillRect/>
          </a:stretch>
        </p:blipFill>
        <p:spPr>
          <a:xfrm>
            <a:off x="107504" y="549854"/>
            <a:ext cx="7876927" cy="2382340"/>
          </a:xfrm>
          <a:prstGeom prst="rect">
            <a:avLst/>
          </a:prstGeom>
        </p:spPr>
      </p:pic>
    </p:spTree>
    <p:extLst>
      <p:ext uri="{BB962C8B-B14F-4D97-AF65-F5344CB8AC3E}">
        <p14:creationId xmlns:p14="http://schemas.microsoft.com/office/powerpoint/2010/main" val="300085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1438" y="76200"/>
            <a:ext cx="8821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ltLang="pt-BR" dirty="0">
                <a:latin typeface="Arial" charset="0"/>
              </a:rPr>
              <a:t>Pensando na seleção dos participantes e temporalidade...</a:t>
            </a:r>
          </a:p>
        </p:txBody>
      </p:sp>
      <p:sp>
        <p:nvSpPr>
          <p:cNvPr id="29699" name="Line 3"/>
          <p:cNvSpPr>
            <a:spLocks noChangeShapeType="1"/>
          </p:cNvSpPr>
          <p:nvPr/>
        </p:nvSpPr>
        <p:spPr bwMode="auto">
          <a:xfrm>
            <a:off x="1762125" y="2209800"/>
            <a:ext cx="6118225" cy="0"/>
          </a:xfrm>
          <a:prstGeom prst="line">
            <a:avLst/>
          </a:prstGeom>
          <a:noFill/>
          <a:ln w="127000">
            <a:solidFill>
              <a:srgbClr val="00B0F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pt-BR"/>
          </a:p>
        </p:txBody>
      </p:sp>
      <p:sp>
        <p:nvSpPr>
          <p:cNvPr id="29700" name="Text Box 4"/>
          <p:cNvSpPr txBox="1">
            <a:spLocks noChangeArrowheads="1"/>
          </p:cNvSpPr>
          <p:nvPr/>
        </p:nvSpPr>
        <p:spPr bwMode="auto">
          <a:xfrm>
            <a:off x="71438" y="1943100"/>
            <a:ext cx="1692275" cy="338138"/>
          </a:xfrm>
          <a:prstGeom prst="rect">
            <a:avLst/>
          </a:prstGeom>
          <a:solidFill>
            <a:schemeClr val="bg1"/>
          </a:solidFill>
          <a:ln w="9525">
            <a:solidFill>
              <a:schemeClr val="hlink"/>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b="1" dirty="0">
                <a:solidFill>
                  <a:srgbClr val="FF0000"/>
                </a:solidFill>
                <a:latin typeface="Arial" charset="0"/>
              </a:rPr>
              <a:t>Exposição</a:t>
            </a:r>
          </a:p>
        </p:txBody>
      </p:sp>
      <p:sp>
        <p:nvSpPr>
          <p:cNvPr id="29701" name="Text Box 6"/>
          <p:cNvSpPr txBox="1">
            <a:spLocks noChangeArrowheads="1"/>
          </p:cNvSpPr>
          <p:nvPr/>
        </p:nvSpPr>
        <p:spPr bwMode="auto">
          <a:xfrm>
            <a:off x="3352800" y="2209800"/>
            <a:ext cx="2209800" cy="466725"/>
          </a:xfrm>
          <a:prstGeom prst="rect">
            <a:avLst/>
          </a:prstGeom>
          <a:solidFill>
            <a:schemeClr val="bg1"/>
          </a:solidFill>
          <a:ln w="9525">
            <a:solidFill>
              <a:schemeClr val="hlink"/>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a:latin typeface="Arial" charset="0"/>
              </a:rPr>
              <a:t>Tempo</a:t>
            </a:r>
          </a:p>
        </p:txBody>
      </p:sp>
      <p:sp>
        <p:nvSpPr>
          <p:cNvPr id="29702" name="Text Box 7"/>
          <p:cNvSpPr txBox="1">
            <a:spLocks noChangeArrowheads="1"/>
          </p:cNvSpPr>
          <p:nvPr/>
        </p:nvSpPr>
        <p:spPr bwMode="auto">
          <a:xfrm>
            <a:off x="2057400" y="1295400"/>
            <a:ext cx="5105400" cy="830997"/>
          </a:xfrm>
          <a:prstGeom prst="rect">
            <a:avLst/>
          </a:prstGeom>
          <a:solidFill>
            <a:schemeClr val="bg1"/>
          </a:solidFill>
          <a:ln w="9525">
            <a:solidFill>
              <a:schemeClr val="hlink"/>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ltLang="pt-BR" dirty="0">
                <a:latin typeface="Arial" charset="0"/>
              </a:rPr>
              <a:t>de COORTE </a:t>
            </a:r>
          </a:p>
          <a:p>
            <a:pPr algn="ctr" eaLnBrk="1" hangingPunct="1"/>
            <a:r>
              <a:rPr lang="pt-BR" altLang="pt-BR" dirty="0">
                <a:latin typeface="Arial" charset="0"/>
              </a:rPr>
              <a:t>(</a:t>
            </a:r>
            <a:r>
              <a:rPr lang="pt-BR" altLang="pt-BR" u="sng" dirty="0">
                <a:latin typeface="Arial" charset="0"/>
              </a:rPr>
              <a:t>prospectivo</a:t>
            </a:r>
            <a:r>
              <a:rPr lang="pt-BR" altLang="pt-BR" dirty="0">
                <a:latin typeface="Arial" charset="0"/>
              </a:rPr>
              <a:t>)</a:t>
            </a:r>
          </a:p>
        </p:txBody>
      </p:sp>
      <p:sp>
        <p:nvSpPr>
          <p:cNvPr id="29703" name="Line 8"/>
          <p:cNvSpPr>
            <a:spLocks noChangeShapeType="1"/>
          </p:cNvSpPr>
          <p:nvPr/>
        </p:nvSpPr>
        <p:spPr bwMode="auto">
          <a:xfrm>
            <a:off x="1766888" y="4038600"/>
            <a:ext cx="6118225" cy="0"/>
          </a:xfrm>
          <a:prstGeom prst="line">
            <a:avLst/>
          </a:prstGeom>
          <a:noFill/>
          <a:ln w="127000">
            <a:solidFill>
              <a:srgbClr val="00B0F0"/>
            </a:solidFill>
            <a:round/>
            <a:headEnd type="triangle" w="med" len="med"/>
            <a:tailEnd type="none" w="lg" len="lg"/>
          </a:ln>
          <a:extLst>
            <a:ext uri="{909E8E84-426E-40DD-AFC4-6F175D3DCCD1}">
              <a14:hiddenFill xmlns:a14="http://schemas.microsoft.com/office/drawing/2010/main">
                <a:noFill/>
              </a14:hiddenFill>
            </a:ext>
          </a:extLst>
        </p:spPr>
        <p:txBody>
          <a:bodyPr wrap="none" anchor="ctr"/>
          <a:lstStyle/>
          <a:p>
            <a:endParaRPr lang="pt-BR"/>
          </a:p>
        </p:txBody>
      </p:sp>
      <p:sp>
        <p:nvSpPr>
          <p:cNvPr id="29704" name="Text Box 10"/>
          <p:cNvSpPr txBox="1">
            <a:spLocks noChangeArrowheads="1"/>
          </p:cNvSpPr>
          <p:nvPr/>
        </p:nvSpPr>
        <p:spPr bwMode="auto">
          <a:xfrm>
            <a:off x="7921625" y="3771900"/>
            <a:ext cx="1143000" cy="338138"/>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b="1">
                <a:solidFill>
                  <a:srgbClr val="FF0000"/>
                </a:solidFill>
                <a:latin typeface="Arial" charset="0"/>
              </a:rPr>
              <a:t>Desfecho</a:t>
            </a:r>
          </a:p>
        </p:txBody>
      </p:sp>
      <p:sp>
        <p:nvSpPr>
          <p:cNvPr id="29705" name="Text Box 11"/>
          <p:cNvSpPr txBox="1">
            <a:spLocks noChangeArrowheads="1"/>
          </p:cNvSpPr>
          <p:nvPr/>
        </p:nvSpPr>
        <p:spPr bwMode="auto">
          <a:xfrm>
            <a:off x="3357563" y="4038600"/>
            <a:ext cx="2209800" cy="466725"/>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a:latin typeface="Arial" charset="0"/>
              </a:rPr>
              <a:t>Tempo</a:t>
            </a:r>
          </a:p>
        </p:txBody>
      </p:sp>
      <p:sp>
        <p:nvSpPr>
          <p:cNvPr id="29706" name="Text Box 12"/>
          <p:cNvSpPr txBox="1">
            <a:spLocks noChangeArrowheads="1"/>
          </p:cNvSpPr>
          <p:nvPr/>
        </p:nvSpPr>
        <p:spPr bwMode="auto">
          <a:xfrm>
            <a:off x="2062163" y="3124200"/>
            <a:ext cx="5105400" cy="831850"/>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ltLang="pt-BR" dirty="0">
                <a:latin typeface="Arial" charset="0"/>
              </a:rPr>
              <a:t>de CASO-CONTROLE</a:t>
            </a:r>
          </a:p>
          <a:p>
            <a:pPr algn="ctr" eaLnBrk="1" hangingPunct="1"/>
            <a:r>
              <a:rPr lang="pt-BR" altLang="pt-BR" dirty="0">
                <a:latin typeface="Arial" charset="0"/>
              </a:rPr>
              <a:t>(retrospectivo)</a:t>
            </a:r>
          </a:p>
        </p:txBody>
      </p:sp>
      <p:sp>
        <p:nvSpPr>
          <p:cNvPr id="29707" name="Line 13"/>
          <p:cNvSpPr>
            <a:spLocks noChangeShapeType="1"/>
          </p:cNvSpPr>
          <p:nvPr/>
        </p:nvSpPr>
        <p:spPr bwMode="auto">
          <a:xfrm>
            <a:off x="0" y="6248400"/>
            <a:ext cx="9144000" cy="0"/>
          </a:xfrm>
          <a:prstGeom prst="line">
            <a:avLst/>
          </a:prstGeom>
          <a:noFill/>
          <a:ln w="127000">
            <a:solidFill>
              <a:srgbClr val="99FF33"/>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9708" name="Text Box 14"/>
          <p:cNvSpPr txBox="1">
            <a:spLocks noChangeArrowheads="1"/>
          </p:cNvSpPr>
          <p:nvPr/>
        </p:nvSpPr>
        <p:spPr bwMode="auto">
          <a:xfrm>
            <a:off x="3857625" y="5516563"/>
            <a:ext cx="1219200" cy="466725"/>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a:latin typeface="Arial" charset="0"/>
              </a:rPr>
              <a:t>Tempo</a:t>
            </a:r>
          </a:p>
        </p:txBody>
      </p:sp>
      <p:sp>
        <p:nvSpPr>
          <p:cNvPr id="29709" name="Text Box 15"/>
          <p:cNvSpPr txBox="1">
            <a:spLocks noChangeArrowheads="1"/>
          </p:cNvSpPr>
          <p:nvPr/>
        </p:nvSpPr>
        <p:spPr bwMode="auto">
          <a:xfrm>
            <a:off x="3276600" y="51450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a:solidFill>
                  <a:schemeClr val="bg1"/>
                </a:solidFill>
                <a:latin typeface="Arial" charset="0"/>
              </a:rPr>
              <a:t>TRANSVERSAIS</a:t>
            </a:r>
          </a:p>
        </p:txBody>
      </p:sp>
      <p:sp>
        <p:nvSpPr>
          <p:cNvPr id="29710" name="AutoShape 16"/>
          <p:cNvSpPr>
            <a:spLocks noChangeArrowheads="1"/>
          </p:cNvSpPr>
          <p:nvPr/>
        </p:nvSpPr>
        <p:spPr bwMode="auto">
          <a:xfrm>
            <a:off x="4267200" y="6172200"/>
            <a:ext cx="457200" cy="609600"/>
          </a:xfrm>
          <a:prstGeom prst="downArrow">
            <a:avLst>
              <a:gd name="adj1" fmla="val 50000"/>
              <a:gd name="adj2" fmla="val 66667"/>
            </a:avLst>
          </a:prstGeom>
          <a:solidFill>
            <a:srgbClr val="FF0000"/>
          </a:solidFill>
          <a:ln w="9525">
            <a:solidFill>
              <a:schemeClr val="hlink"/>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pt-BR" altLang="pt-BR" sz="1800">
              <a:solidFill>
                <a:schemeClr val="hlink"/>
              </a:solidFill>
              <a:latin typeface="Arial" charset="0"/>
            </a:endParaRPr>
          </a:p>
        </p:txBody>
      </p:sp>
      <p:sp>
        <p:nvSpPr>
          <p:cNvPr id="29712" name="Text Box 7"/>
          <p:cNvSpPr txBox="1">
            <a:spLocks noChangeArrowheads="1"/>
          </p:cNvSpPr>
          <p:nvPr/>
        </p:nvSpPr>
        <p:spPr bwMode="auto">
          <a:xfrm>
            <a:off x="2051050" y="4686235"/>
            <a:ext cx="5105400" cy="830997"/>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ltLang="pt-BR" dirty="0">
                <a:latin typeface="Arial" charset="0"/>
              </a:rPr>
              <a:t>Transversal </a:t>
            </a:r>
          </a:p>
          <a:p>
            <a:pPr algn="ctr" eaLnBrk="1" hangingPunct="1"/>
            <a:r>
              <a:rPr lang="pt-BR" altLang="pt-BR" dirty="0">
                <a:latin typeface="Arial" charset="0"/>
              </a:rPr>
              <a:t>(pontual)</a:t>
            </a:r>
          </a:p>
        </p:txBody>
      </p:sp>
      <p:sp>
        <p:nvSpPr>
          <p:cNvPr id="29713" name="Text Box 4"/>
          <p:cNvSpPr txBox="1">
            <a:spLocks noChangeArrowheads="1"/>
          </p:cNvSpPr>
          <p:nvPr/>
        </p:nvSpPr>
        <p:spPr bwMode="auto">
          <a:xfrm>
            <a:off x="2879725" y="6021388"/>
            <a:ext cx="1404938" cy="338137"/>
          </a:xfrm>
          <a:prstGeom prst="rect">
            <a:avLst/>
          </a:prstGeom>
          <a:solidFill>
            <a:schemeClr val="bg1"/>
          </a:solidFill>
          <a:ln w="9525">
            <a:solidFill>
              <a:schemeClr val="hlink"/>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b="1" dirty="0">
                <a:solidFill>
                  <a:srgbClr val="FF0000"/>
                </a:solidFill>
                <a:latin typeface="Arial" charset="0"/>
              </a:rPr>
              <a:t>Exposição</a:t>
            </a:r>
          </a:p>
        </p:txBody>
      </p:sp>
      <p:sp>
        <p:nvSpPr>
          <p:cNvPr id="29714" name="Text Box 10"/>
          <p:cNvSpPr txBox="1">
            <a:spLocks noChangeArrowheads="1"/>
          </p:cNvSpPr>
          <p:nvPr/>
        </p:nvSpPr>
        <p:spPr bwMode="auto">
          <a:xfrm>
            <a:off x="4643438" y="5970588"/>
            <a:ext cx="1143000" cy="338137"/>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b="1">
                <a:solidFill>
                  <a:srgbClr val="FF0000"/>
                </a:solidFill>
                <a:latin typeface="Arial" charset="0"/>
              </a:rPr>
              <a:t>Desfecho</a:t>
            </a:r>
          </a:p>
        </p:txBody>
      </p:sp>
      <p:sp>
        <p:nvSpPr>
          <p:cNvPr id="29715" name="Text Box 10"/>
          <p:cNvSpPr txBox="1">
            <a:spLocks noChangeArrowheads="1"/>
          </p:cNvSpPr>
          <p:nvPr/>
        </p:nvSpPr>
        <p:spPr bwMode="auto">
          <a:xfrm>
            <a:off x="7956550" y="2060575"/>
            <a:ext cx="1143000" cy="338138"/>
          </a:xfrm>
          <a:prstGeom prst="rect">
            <a:avLst/>
          </a:prstGeom>
          <a:solidFill>
            <a:schemeClr val="bg1"/>
          </a:solidFill>
          <a:ln w="9525">
            <a:solidFill>
              <a:srgbClr val="00B0F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a:latin typeface="Arial" charset="0"/>
              </a:rPr>
              <a:t>Desfecho</a:t>
            </a:r>
          </a:p>
        </p:txBody>
      </p:sp>
      <p:sp>
        <p:nvSpPr>
          <p:cNvPr id="29716" name="Text Box 4"/>
          <p:cNvSpPr txBox="1">
            <a:spLocks noChangeArrowheads="1"/>
          </p:cNvSpPr>
          <p:nvPr/>
        </p:nvSpPr>
        <p:spPr bwMode="auto">
          <a:xfrm>
            <a:off x="74613" y="3868738"/>
            <a:ext cx="1692275" cy="339725"/>
          </a:xfrm>
          <a:prstGeom prst="rect">
            <a:avLst/>
          </a:prstGeom>
          <a:solidFill>
            <a:schemeClr val="bg1"/>
          </a:solidFill>
          <a:ln w="9525">
            <a:solidFill>
              <a:schemeClr val="hlink"/>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ltLang="pt-BR" sz="1600">
                <a:latin typeface="Arial" charset="0"/>
              </a:rPr>
              <a:t>Exposição</a:t>
            </a:r>
          </a:p>
        </p:txBody>
      </p:sp>
    </p:spTree>
    <p:extLst>
      <p:ext uri="{BB962C8B-B14F-4D97-AF65-F5344CB8AC3E}">
        <p14:creationId xmlns:p14="http://schemas.microsoft.com/office/powerpoint/2010/main" val="286700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bwMode="auto">
          <a:xfrm>
            <a:off x="457200" y="-100013"/>
            <a:ext cx="8229600"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pt-BR" altLang="pt-BR" sz="3200" dirty="0"/>
              <a:t>Exemplos</a:t>
            </a:r>
            <a:br>
              <a:rPr lang="pt-BR" altLang="pt-BR" sz="3200" dirty="0"/>
            </a:br>
            <a:r>
              <a:rPr lang="pt-BR" altLang="pt-BR" sz="3200" dirty="0"/>
              <a:t>de Fator de exposição e Desfechos</a:t>
            </a:r>
          </a:p>
        </p:txBody>
      </p:sp>
      <p:sp>
        <p:nvSpPr>
          <p:cNvPr id="3" name="Subtítulo 2"/>
          <p:cNvSpPr>
            <a:spLocks noGrp="1"/>
          </p:cNvSpPr>
          <p:nvPr>
            <p:ph sz="half" idx="1"/>
          </p:nvPr>
        </p:nvSpPr>
        <p:spPr bwMode="auto">
          <a:xfrm>
            <a:off x="457200" y="1927225"/>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dirty="0"/>
              <a:t>Exposição</a:t>
            </a:r>
          </a:p>
          <a:p>
            <a:pPr lvl="1"/>
            <a:r>
              <a:rPr lang="pt-BR" altLang="pt-BR" dirty="0"/>
              <a:t>Fator de risco</a:t>
            </a:r>
          </a:p>
          <a:p>
            <a:pPr lvl="1"/>
            <a:r>
              <a:rPr lang="pt-BR" altLang="pt-BR" dirty="0"/>
              <a:t>Fator de proteção</a:t>
            </a:r>
          </a:p>
          <a:p>
            <a:pPr lvl="1"/>
            <a:r>
              <a:rPr lang="pt-BR" altLang="pt-BR" dirty="0"/>
              <a:t>Doença</a:t>
            </a:r>
          </a:p>
          <a:p>
            <a:pPr lvl="1"/>
            <a:r>
              <a:rPr lang="pt-BR" altLang="pt-BR" dirty="0"/>
              <a:t>Hábito de vida</a:t>
            </a:r>
          </a:p>
          <a:p>
            <a:pPr lvl="1"/>
            <a:r>
              <a:rPr lang="pt-BR" altLang="pt-BR" dirty="0"/>
              <a:t>Tipo de alimentação</a:t>
            </a:r>
          </a:p>
          <a:p>
            <a:pPr lvl="1"/>
            <a:r>
              <a:rPr lang="pt-BR" altLang="pt-BR" dirty="0"/>
              <a:t>Tipo de Tratamento</a:t>
            </a:r>
          </a:p>
          <a:p>
            <a:pPr lvl="1"/>
            <a:r>
              <a:rPr lang="pt-BR" altLang="pt-BR" dirty="0"/>
              <a:t>Tipo de prevenção</a:t>
            </a:r>
          </a:p>
          <a:p>
            <a:endParaRPr lang="pt-BR" altLang="pt-BR" dirty="0"/>
          </a:p>
        </p:txBody>
      </p:sp>
      <p:sp>
        <p:nvSpPr>
          <p:cNvPr id="35844" name="Espaço Reservado para Conteúdo 3"/>
          <p:cNvSpPr>
            <a:spLocks noGrp="1"/>
          </p:cNvSpPr>
          <p:nvPr>
            <p:ph sz="half" idx="2"/>
          </p:nvPr>
        </p:nvSpPr>
        <p:spPr bwMode="auto">
          <a:xfrm>
            <a:off x="4648200" y="1998663"/>
            <a:ext cx="4038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BR" altLang="pt-BR" dirty="0"/>
              <a:t>Desfecho</a:t>
            </a:r>
          </a:p>
          <a:p>
            <a:pPr lvl="1"/>
            <a:r>
              <a:rPr lang="pt-BR" altLang="pt-BR" dirty="0"/>
              <a:t>Sintoma</a:t>
            </a:r>
          </a:p>
          <a:p>
            <a:pPr lvl="1"/>
            <a:r>
              <a:rPr lang="pt-BR" altLang="pt-BR" dirty="0"/>
              <a:t>Cura</a:t>
            </a:r>
          </a:p>
          <a:p>
            <a:pPr lvl="1"/>
            <a:r>
              <a:rPr lang="pt-BR" altLang="pt-BR" dirty="0"/>
              <a:t>Qualidade de vida</a:t>
            </a:r>
          </a:p>
          <a:p>
            <a:pPr lvl="1"/>
            <a:r>
              <a:rPr lang="pt-BR" altLang="pt-BR" dirty="0"/>
              <a:t>Ocorrência de Doença</a:t>
            </a:r>
          </a:p>
          <a:p>
            <a:pPr lvl="1"/>
            <a:r>
              <a:rPr lang="pt-BR" altLang="pt-BR" dirty="0"/>
              <a:t>Morte</a:t>
            </a:r>
          </a:p>
          <a:p>
            <a:pPr lvl="1"/>
            <a:r>
              <a:rPr lang="pt-BR" altLang="pt-BR" dirty="0"/>
              <a:t>Etc...</a:t>
            </a:r>
          </a:p>
          <a:p>
            <a:endParaRPr lang="pt-BR" altLang="pt-BR" dirty="0"/>
          </a:p>
        </p:txBody>
      </p:sp>
    </p:spTree>
    <p:extLst>
      <p:ext uri="{BB962C8B-B14F-4D97-AF65-F5344CB8AC3E}">
        <p14:creationId xmlns:p14="http://schemas.microsoft.com/office/powerpoint/2010/main" val="256659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4">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584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609600"/>
            <a:ext cx="7772400" cy="1143000"/>
          </a:xfrm>
        </p:spPr>
        <p:txBody>
          <a:bodyPr/>
          <a:lstStyle/>
          <a:p>
            <a:r>
              <a:rPr lang="pt-BR" sz="6600" dirty="0">
                <a:solidFill>
                  <a:srgbClr val="FF0000"/>
                </a:solidFill>
              </a:rPr>
              <a:t>Como pesquisar?</a:t>
            </a:r>
          </a:p>
        </p:txBody>
      </p:sp>
      <p:sp>
        <p:nvSpPr>
          <p:cNvPr id="3" name="Espaço Reservado para Conteúdo 2"/>
          <p:cNvSpPr>
            <a:spLocks noGrp="1"/>
          </p:cNvSpPr>
          <p:nvPr>
            <p:ph idx="1"/>
          </p:nvPr>
        </p:nvSpPr>
        <p:spPr/>
        <p:txBody>
          <a:bodyPr/>
          <a:lstStyle/>
          <a:p>
            <a:r>
              <a:rPr lang="pt-BR" dirty="0"/>
              <a:t>Através da:</a:t>
            </a:r>
          </a:p>
          <a:p>
            <a:endParaRPr lang="pt-BR" dirty="0"/>
          </a:p>
          <a:p>
            <a:r>
              <a:rPr lang="pt-BR" dirty="0"/>
              <a:t>Observação</a:t>
            </a:r>
          </a:p>
          <a:p>
            <a:endParaRPr lang="pt-BR" dirty="0"/>
          </a:p>
          <a:p>
            <a:endParaRPr lang="pt-BR" dirty="0"/>
          </a:p>
          <a:p>
            <a:r>
              <a:rPr lang="pt-BR" dirty="0"/>
              <a:t>Experimentação</a:t>
            </a:r>
          </a:p>
          <a:p>
            <a:endParaRPr lang="pt-BR" dirty="0"/>
          </a:p>
          <a:p>
            <a:endParaRPr lang="pt-BR" dirty="0"/>
          </a:p>
        </p:txBody>
      </p:sp>
      <p:pic>
        <p:nvPicPr>
          <p:cNvPr id="6" name="Imagem 5"/>
          <p:cNvPicPr>
            <a:picLocks noChangeAspect="1"/>
          </p:cNvPicPr>
          <p:nvPr/>
        </p:nvPicPr>
        <p:blipFill rotWithShape="1">
          <a:blip r:embed="rId3" cstate="print">
            <a:extLst>
              <a:ext uri="{28A0092B-C50C-407E-A947-70E740481C1C}">
                <a14:useLocalDpi xmlns:a14="http://schemas.microsoft.com/office/drawing/2010/main" val="0"/>
              </a:ext>
            </a:extLst>
          </a:blip>
          <a:srcRect b="9899"/>
          <a:stretch/>
        </p:blipFill>
        <p:spPr>
          <a:xfrm>
            <a:off x="6990126" y="44624"/>
            <a:ext cx="1830346" cy="1512168"/>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1844824"/>
            <a:ext cx="2323976" cy="2207777"/>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797152"/>
            <a:ext cx="2793504" cy="1862336"/>
          </a:xfrm>
          <a:prstGeom prst="rect">
            <a:avLst/>
          </a:prstGeom>
        </p:spPr>
      </p:pic>
    </p:spTree>
    <p:extLst>
      <p:ext uri="{BB962C8B-B14F-4D97-AF65-F5344CB8AC3E}">
        <p14:creationId xmlns:p14="http://schemas.microsoft.com/office/powerpoint/2010/main" val="369579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 y="992269"/>
            <a:ext cx="8814817" cy="362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170667" y="452776"/>
            <a:ext cx="4464496" cy="739754"/>
          </a:xfrm>
          <a:prstGeom prst="rect">
            <a:avLst/>
          </a:prstGeom>
          <a:noFill/>
        </p:spPr>
        <p:txBody>
          <a:bodyPr wrap="square" rtlCol="0">
            <a:spAutoFit/>
          </a:bodyPr>
          <a:lstStyle/>
          <a:p>
            <a:pPr algn="ctr"/>
            <a:r>
              <a:rPr lang="pt-BR" sz="3200" b="1" dirty="0">
                <a:effectLst>
                  <a:outerShdw blurRad="38100" dist="38100" dir="2700000" algn="tl">
                    <a:srgbClr val="000000">
                      <a:alpha val="43137"/>
                    </a:srgbClr>
                  </a:outerShdw>
                </a:effectLst>
              </a:rPr>
              <a:t>Estudo transversal</a:t>
            </a: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4772815"/>
            <a:ext cx="2762636" cy="1581371"/>
          </a:xfrm>
          <a:prstGeom prst="rect">
            <a:avLst/>
          </a:prstGeom>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4653136"/>
            <a:ext cx="1820731" cy="1820731"/>
          </a:xfrm>
          <a:prstGeom prst="rect">
            <a:avLst/>
          </a:prstGeom>
        </p:spPr>
      </p:pic>
    </p:spTree>
    <p:extLst>
      <p:ext uri="{BB962C8B-B14F-4D97-AF65-F5344CB8AC3E}">
        <p14:creationId xmlns:p14="http://schemas.microsoft.com/office/powerpoint/2010/main" val="1458134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0" y="1988840"/>
            <a:ext cx="9040406" cy="4248472"/>
          </a:xfrm>
          <a:prstGeom prst="rect">
            <a:avLst/>
          </a:prstGeom>
        </p:spPr>
      </p:pic>
      <p:sp>
        <p:nvSpPr>
          <p:cNvPr id="3" name="CaixaDeTexto 2"/>
          <p:cNvSpPr txBox="1"/>
          <p:nvPr/>
        </p:nvSpPr>
        <p:spPr>
          <a:xfrm>
            <a:off x="179512" y="188640"/>
            <a:ext cx="4104456" cy="1015663"/>
          </a:xfrm>
          <a:prstGeom prst="rect">
            <a:avLst/>
          </a:prstGeom>
          <a:noFill/>
        </p:spPr>
        <p:txBody>
          <a:bodyPr wrap="square" rtlCol="0">
            <a:spAutoFit/>
          </a:bodyPr>
          <a:lstStyle/>
          <a:p>
            <a:r>
              <a:rPr lang="pt-BR" sz="3200" b="1" dirty="0">
                <a:effectLst>
                  <a:outerShdw blurRad="38100" dist="38100" dir="2700000" algn="tl">
                    <a:srgbClr val="000000">
                      <a:alpha val="43137"/>
                    </a:srgbClr>
                  </a:outerShdw>
                </a:effectLst>
              </a:rPr>
              <a:t>Transversal</a:t>
            </a:r>
          </a:p>
          <a:p>
            <a:r>
              <a:rPr lang="pt-BR" sz="2800" b="1" dirty="0" err="1">
                <a:effectLst>
                  <a:outerShdw blurRad="38100" dist="38100" dir="2700000" algn="tl">
                    <a:srgbClr val="000000">
                      <a:alpha val="43137"/>
                    </a:srgbClr>
                  </a:outerShdw>
                </a:effectLst>
              </a:rPr>
              <a:t>Sclowitz</a:t>
            </a:r>
            <a:r>
              <a:rPr lang="pt-BR" sz="2800" b="1" dirty="0">
                <a:effectLst>
                  <a:outerShdw blurRad="38100" dist="38100" dir="2700000" algn="tl">
                    <a:srgbClr val="000000">
                      <a:alpha val="43137"/>
                    </a:srgbClr>
                  </a:outerShdw>
                </a:effectLst>
              </a:rPr>
              <a:t> et al., 2005</a:t>
            </a:r>
          </a:p>
        </p:txBody>
      </p:sp>
      <p:sp>
        <p:nvSpPr>
          <p:cNvPr id="5" name="Seta: para a Esquerda 4">
            <a:extLst>
              <a:ext uri="{FF2B5EF4-FFF2-40B4-BE49-F238E27FC236}">
                <a16:creationId xmlns:a16="http://schemas.microsoft.com/office/drawing/2014/main" id="{EB8A1307-C066-46B8-A0E5-1F4B5FD8CBD5}"/>
              </a:ext>
            </a:extLst>
          </p:cNvPr>
          <p:cNvSpPr/>
          <p:nvPr/>
        </p:nvSpPr>
        <p:spPr>
          <a:xfrm rot="19642922">
            <a:off x="4842006" y="3824435"/>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Esquerda 6">
            <a:extLst>
              <a:ext uri="{FF2B5EF4-FFF2-40B4-BE49-F238E27FC236}">
                <a16:creationId xmlns:a16="http://schemas.microsoft.com/office/drawing/2014/main" id="{2F304A8F-4EBF-4E5E-B2D3-1B5815D4DE1A}"/>
              </a:ext>
            </a:extLst>
          </p:cNvPr>
          <p:cNvSpPr/>
          <p:nvPr/>
        </p:nvSpPr>
        <p:spPr>
          <a:xfrm rot="19642922">
            <a:off x="8010358" y="5408611"/>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1670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Estudos transversais</a:t>
            </a:r>
          </a:p>
        </p:txBody>
      </p:sp>
      <p:sp>
        <p:nvSpPr>
          <p:cNvPr id="2" name="Espaço Reservado para Conteúdo 1"/>
          <p:cNvSpPr>
            <a:spLocks noGrp="1"/>
          </p:cNvSpPr>
          <p:nvPr>
            <p:ph type="body" idx="1"/>
          </p:nvPr>
        </p:nvSpPr>
        <p:spPr/>
        <p:txBody>
          <a:bodyPr>
            <a:normAutofit/>
          </a:bodyPr>
          <a:lstStyle/>
          <a:p>
            <a:pPr algn="just"/>
            <a:r>
              <a:rPr lang="pt-BR" sz="1600" dirty="0"/>
              <a:t>Vantagens</a:t>
            </a:r>
          </a:p>
          <a:p>
            <a:pPr algn="just"/>
            <a:endParaRPr lang="pt-BR" sz="1600" dirty="0"/>
          </a:p>
        </p:txBody>
      </p:sp>
      <p:sp>
        <p:nvSpPr>
          <p:cNvPr id="5" name="Espaço Reservado para Conteúdo 4"/>
          <p:cNvSpPr>
            <a:spLocks noGrp="1"/>
          </p:cNvSpPr>
          <p:nvPr>
            <p:ph sz="half" idx="2"/>
          </p:nvPr>
        </p:nvSpPr>
        <p:spPr>
          <a:xfrm>
            <a:off x="457200" y="2174874"/>
            <a:ext cx="3657600" cy="4683125"/>
          </a:xfrm>
        </p:spPr>
        <p:txBody>
          <a:bodyPr>
            <a:normAutofit fontScale="70000" lnSpcReduction="20000"/>
          </a:bodyPr>
          <a:lstStyle/>
          <a:p>
            <a:pPr algn="just"/>
            <a:r>
              <a:rPr lang="pt-BR" dirty="0"/>
              <a:t>Barato, simples e rápido (pois não requer seguimento)</a:t>
            </a:r>
          </a:p>
          <a:p>
            <a:pPr algn="just"/>
            <a:r>
              <a:rPr lang="pt-BR" dirty="0"/>
              <a:t>Ninguém é exposto a agente causal</a:t>
            </a:r>
          </a:p>
          <a:p>
            <a:pPr algn="just"/>
            <a:r>
              <a:rPr lang="pt-BR" dirty="0"/>
              <a:t>São úteis para doenças comuns e de longa duração</a:t>
            </a:r>
          </a:p>
          <a:p>
            <a:pPr algn="just"/>
            <a:r>
              <a:rPr lang="pt-BR" dirty="0"/>
              <a:t>Úteis para conhecer a magnitude de uma população (pois mensuram a prevalência)</a:t>
            </a:r>
          </a:p>
          <a:p>
            <a:pPr algn="just"/>
            <a:r>
              <a:rPr lang="pt-BR" dirty="0"/>
              <a:t>Úteis para planejamento de programas de serviços de saúde (inquéritos)</a:t>
            </a:r>
          </a:p>
          <a:p>
            <a:pPr algn="just"/>
            <a:r>
              <a:rPr lang="pt-BR" dirty="0"/>
              <a:t>Primeira medida para o estabelecimento de outros estudos (coorte)</a:t>
            </a:r>
          </a:p>
          <a:p>
            <a:pPr algn="just"/>
            <a:r>
              <a:rPr lang="pt-BR" dirty="0"/>
              <a:t>Úteis para testar hipóteses de associação e gerar hipóteses de causalidade (pois não há relação temporal)</a:t>
            </a:r>
          </a:p>
          <a:p>
            <a:pPr algn="just"/>
            <a:endParaRPr lang="pt-BR" dirty="0"/>
          </a:p>
          <a:p>
            <a:endParaRPr lang="pt-BR" dirty="0"/>
          </a:p>
        </p:txBody>
      </p:sp>
      <p:sp>
        <p:nvSpPr>
          <p:cNvPr id="6" name="Espaço Reservado para Texto 5"/>
          <p:cNvSpPr>
            <a:spLocks noGrp="1"/>
          </p:cNvSpPr>
          <p:nvPr>
            <p:ph type="body" sz="quarter" idx="3"/>
          </p:nvPr>
        </p:nvSpPr>
        <p:spPr/>
        <p:txBody>
          <a:bodyPr/>
          <a:lstStyle/>
          <a:p>
            <a:r>
              <a:rPr lang="pt-BR" dirty="0"/>
              <a:t>Limitações</a:t>
            </a:r>
          </a:p>
        </p:txBody>
      </p:sp>
      <p:sp>
        <p:nvSpPr>
          <p:cNvPr id="7" name="Espaço Reservado para Conteúdo 6"/>
          <p:cNvSpPr>
            <a:spLocks noGrp="1"/>
          </p:cNvSpPr>
          <p:nvPr>
            <p:ph sz="quarter" idx="4"/>
          </p:nvPr>
        </p:nvSpPr>
        <p:spPr/>
        <p:txBody>
          <a:bodyPr/>
          <a:lstStyle/>
          <a:p>
            <a:pPr algn="just"/>
            <a:endParaRPr lang="pt-BR" dirty="0"/>
          </a:p>
          <a:p>
            <a:pPr algn="just"/>
            <a:r>
              <a:rPr lang="pt-BR" dirty="0"/>
              <a:t>Impossível determinar a relação temporal entre exposição e desfecho (causalidade)</a:t>
            </a:r>
          </a:p>
          <a:p>
            <a:pPr algn="just"/>
            <a:endParaRPr lang="pt-BR" dirty="0"/>
          </a:p>
          <a:p>
            <a:pPr algn="just"/>
            <a:r>
              <a:rPr lang="pt-BR" dirty="0"/>
              <a:t>Causalidade reversa*</a:t>
            </a:r>
          </a:p>
          <a:p>
            <a:endParaRPr lang="pt-BR" dirty="0"/>
          </a:p>
        </p:txBody>
      </p:sp>
      <p:pic>
        <p:nvPicPr>
          <p:cNvPr id="4" name="Espaço Reservado para Conteúdo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293385"/>
            <a:ext cx="595004" cy="764015"/>
          </a:xfrm>
          <a:prstGeom prst="rect">
            <a:avLst/>
          </a:prstGeom>
        </p:spPr>
      </p:pic>
      <p:pic>
        <p:nvPicPr>
          <p:cNvPr id="8" name="Espaço Reservado para Conteú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867" y="1225342"/>
            <a:ext cx="1200133" cy="900100"/>
          </a:xfrm>
          <a:prstGeom prst="rect">
            <a:avLst/>
          </a:prstGeom>
        </p:spPr>
      </p:pic>
    </p:spTree>
    <p:extLst>
      <p:ext uri="{BB962C8B-B14F-4D97-AF65-F5344CB8AC3E}">
        <p14:creationId xmlns:p14="http://schemas.microsoft.com/office/powerpoint/2010/main" val="249349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9792" y="1556792"/>
            <a:ext cx="6753944" cy="1513855"/>
          </a:xfrm>
        </p:spPr>
        <p:txBody>
          <a:bodyPr/>
          <a:lstStyle/>
          <a:p>
            <a:pPr algn="ctr"/>
            <a:r>
              <a:rPr lang="pt-BR" sz="4400" dirty="0"/>
              <a:t>Estudo de Coorte</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204864"/>
            <a:ext cx="3048000" cy="2857500"/>
          </a:xfrm>
          <a:prstGeom prst="rect">
            <a:avLst/>
          </a:prstGeom>
        </p:spPr>
      </p:pic>
      <p:sp>
        <p:nvSpPr>
          <p:cNvPr id="8" name="Retângulo de cantos arredondados 7"/>
          <p:cNvSpPr/>
          <p:nvPr/>
        </p:nvSpPr>
        <p:spPr>
          <a:xfrm>
            <a:off x="683568" y="2276872"/>
            <a:ext cx="2880320" cy="720080"/>
          </a:xfrm>
          <a:prstGeom prst="roundRect">
            <a:avLst/>
          </a:prstGeom>
          <a:noFill/>
          <a:ln w="1047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6775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al será a altura do seu filho? - Just Real Moms - Blog para Mães">
            <a:extLst>
              <a:ext uri="{FF2B5EF4-FFF2-40B4-BE49-F238E27FC236}">
                <a16:creationId xmlns:a16="http://schemas.microsoft.com/office/drawing/2014/main" id="{E7B6C197-E381-4FD3-8148-AE15B43D9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5838825" cy="3933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abelameninas">
            <a:extLst>
              <a:ext uri="{FF2B5EF4-FFF2-40B4-BE49-F238E27FC236}">
                <a16:creationId xmlns:a16="http://schemas.microsoft.com/office/drawing/2014/main" id="{29D8A90B-E015-4B6C-AA65-B04CB4A0E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682" y="2780928"/>
            <a:ext cx="581977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70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2562225" y="1960960"/>
            <a:ext cx="2057400" cy="369332"/>
          </a:xfrm>
          <a:prstGeom prst="rect">
            <a:avLst/>
          </a:prstGeom>
          <a:noFill/>
          <a:ln w="9525">
            <a:noFill/>
            <a:miter lim="800000"/>
            <a:headEnd/>
            <a:tailEnd/>
          </a:ln>
          <a:effectLst/>
        </p:spPr>
        <p:txBody>
          <a:bodyPr>
            <a:spAutoFit/>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pt-BR" altLang="pt-BR" sz="1800" b="1" u="none">
                <a:solidFill>
                  <a:srgbClr val="007000"/>
                </a:solidFill>
                <a:effectLst>
                  <a:outerShdw blurRad="38100" dist="38100" dir="2700000" algn="tl">
                    <a:srgbClr val="C0C0C0"/>
                  </a:outerShdw>
                </a:effectLst>
              </a:rPr>
              <a:t>Exposição</a:t>
            </a:r>
          </a:p>
        </p:txBody>
      </p:sp>
      <p:sp>
        <p:nvSpPr>
          <p:cNvPr id="5128" name="Text Box 8"/>
          <p:cNvSpPr txBox="1">
            <a:spLocks noChangeArrowheads="1"/>
          </p:cNvSpPr>
          <p:nvPr/>
        </p:nvSpPr>
        <p:spPr bwMode="auto">
          <a:xfrm>
            <a:off x="3290888" y="2931320"/>
            <a:ext cx="704850" cy="478631"/>
          </a:xfrm>
          <a:prstGeom prst="rect">
            <a:avLst/>
          </a:prstGeom>
          <a:solidFill>
            <a:srgbClr val="FF3300"/>
          </a:solidFill>
          <a:ln w="9525">
            <a:noFill/>
            <a:miter lim="800000"/>
            <a:headEnd/>
            <a:tailEnd/>
          </a:ln>
          <a:effectLst/>
        </p:spPr>
        <p:txBody>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lnSpc>
                <a:spcPct val="140000"/>
              </a:lnSpc>
              <a:spcBef>
                <a:spcPct val="50000"/>
              </a:spcBef>
            </a:pPr>
            <a:r>
              <a:rPr lang="pt-BR" altLang="pt-BR" sz="1800" b="1" u="none">
                <a:solidFill>
                  <a:srgbClr val="FFFFFF"/>
                </a:solidFill>
                <a:effectLst>
                  <a:outerShdw blurRad="38100" dist="38100" dir="2700000" algn="tl">
                    <a:srgbClr val="000000"/>
                  </a:outerShdw>
                </a:effectLst>
              </a:rPr>
              <a:t>SIM</a:t>
            </a:r>
          </a:p>
        </p:txBody>
      </p:sp>
      <p:sp>
        <p:nvSpPr>
          <p:cNvPr id="5129" name="Text Box 9"/>
          <p:cNvSpPr txBox="1">
            <a:spLocks noChangeArrowheads="1"/>
          </p:cNvSpPr>
          <p:nvPr/>
        </p:nvSpPr>
        <p:spPr bwMode="auto">
          <a:xfrm>
            <a:off x="3282555" y="4438651"/>
            <a:ext cx="726281" cy="488156"/>
          </a:xfrm>
          <a:prstGeom prst="rect">
            <a:avLst/>
          </a:prstGeom>
          <a:solidFill>
            <a:schemeClr val="accent1"/>
          </a:solidFill>
          <a:ln w="9525">
            <a:noFill/>
            <a:miter lim="800000"/>
            <a:headEnd/>
            <a:tailEnd/>
          </a:ln>
          <a:effectLst/>
        </p:spPr>
        <p:txBody>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lnSpc>
                <a:spcPct val="140000"/>
              </a:lnSpc>
              <a:spcBef>
                <a:spcPct val="50000"/>
              </a:spcBef>
            </a:pPr>
            <a:r>
              <a:rPr lang="pt-BR" altLang="pt-BR" sz="1800" b="1" u="none">
                <a:solidFill>
                  <a:srgbClr val="FFFFFF"/>
                </a:solidFill>
                <a:effectLst>
                  <a:outerShdw blurRad="38100" dist="38100" dir="2700000" algn="tl">
                    <a:srgbClr val="000000"/>
                  </a:outerShdw>
                </a:effectLst>
              </a:rPr>
              <a:t>NÃO</a:t>
            </a:r>
          </a:p>
        </p:txBody>
      </p:sp>
      <p:sp>
        <p:nvSpPr>
          <p:cNvPr id="20503" name="Line 11"/>
          <p:cNvSpPr>
            <a:spLocks noChangeShapeType="1"/>
          </p:cNvSpPr>
          <p:nvPr/>
        </p:nvSpPr>
        <p:spPr bwMode="auto">
          <a:xfrm>
            <a:off x="4086226" y="3180160"/>
            <a:ext cx="1454944" cy="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pt-BR" sz="1350"/>
          </a:p>
        </p:txBody>
      </p:sp>
      <p:sp>
        <p:nvSpPr>
          <p:cNvPr id="20504" name="Line 12"/>
          <p:cNvSpPr>
            <a:spLocks noChangeShapeType="1"/>
          </p:cNvSpPr>
          <p:nvPr/>
        </p:nvSpPr>
        <p:spPr bwMode="auto">
          <a:xfrm flipV="1">
            <a:off x="5510214" y="2815830"/>
            <a:ext cx="373856" cy="364331"/>
          </a:xfrm>
          <a:prstGeom prst="line">
            <a:avLst/>
          </a:prstGeom>
          <a:noFill/>
          <a:ln w="57150">
            <a:solidFill>
              <a:srgbClr val="FF00FF"/>
            </a:solidFill>
            <a:round/>
            <a:headEnd/>
            <a:tailEnd type="stealth" w="lg" len="med"/>
          </a:ln>
          <a:extLst>
            <a:ext uri="{909E8E84-426E-40DD-AFC4-6F175D3DCCD1}">
              <a14:hiddenFill xmlns:a14="http://schemas.microsoft.com/office/drawing/2010/main">
                <a:noFill/>
              </a14:hiddenFill>
            </a:ext>
          </a:extLst>
        </p:spPr>
        <p:txBody>
          <a:bodyPr/>
          <a:lstStyle/>
          <a:p>
            <a:endParaRPr lang="pt-BR" sz="1350"/>
          </a:p>
        </p:txBody>
      </p:sp>
      <p:sp>
        <p:nvSpPr>
          <p:cNvPr id="20505" name="Line 13"/>
          <p:cNvSpPr>
            <a:spLocks noChangeShapeType="1"/>
          </p:cNvSpPr>
          <p:nvPr/>
        </p:nvSpPr>
        <p:spPr bwMode="auto">
          <a:xfrm>
            <a:off x="5519738" y="3200401"/>
            <a:ext cx="363141" cy="311944"/>
          </a:xfrm>
          <a:prstGeom prst="line">
            <a:avLst/>
          </a:prstGeom>
          <a:noFill/>
          <a:ln w="57150">
            <a:solidFill>
              <a:srgbClr val="FF00FF"/>
            </a:solidFill>
            <a:round/>
            <a:headEnd/>
            <a:tailEnd type="stealth" w="lg" len="med"/>
          </a:ln>
          <a:extLst>
            <a:ext uri="{909E8E84-426E-40DD-AFC4-6F175D3DCCD1}">
              <a14:hiddenFill xmlns:a14="http://schemas.microsoft.com/office/drawing/2010/main">
                <a:noFill/>
              </a14:hiddenFill>
            </a:ext>
          </a:extLst>
        </p:spPr>
        <p:txBody>
          <a:bodyPr/>
          <a:lstStyle/>
          <a:p>
            <a:endParaRPr lang="pt-BR" sz="1350"/>
          </a:p>
        </p:txBody>
      </p:sp>
      <p:sp>
        <p:nvSpPr>
          <p:cNvPr id="20506" name="Line 14"/>
          <p:cNvSpPr>
            <a:spLocks noChangeShapeType="1"/>
          </p:cNvSpPr>
          <p:nvPr/>
        </p:nvSpPr>
        <p:spPr bwMode="auto">
          <a:xfrm>
            <a:off x="4055270" y="4677966"/>
            <a:ext cx="1454944" cy="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pt-BR" sz="1350"/>
          </a:p>
        </p:txBody>
      </p:sp>
      <p:sp>
        <p:nvSpPr>
          <p:cNvPr id="20507" name="Line 15"/>
          <p:cNvSpPr>
            <a:spLocks noChangeShapeType="1"/>
          </p:cNvSpPr>
          <p:nvPr/>
        </p:nvSpPr>
        <p:spPr bwMode="auto">
          <a:xfrm flipV="1">
            <a:off x="5479258" y="4313636"/>
            <a:ext cx="373856" cy="364331"/>
          </a:xfrm>
          <a:prstGeom prst="line">
            <a:avLst/>
          </a:prstGeom>
          <a:noFill/>
          <a:ln w="57150">
            <a:solidFill>
              <a:srgbClr val="FF00FF"/>
            </a:solidFill>
            <a:round/>
            <a:headEnd/>
            <a:tailEnd type="stealth" w="lg" len="med"/>
          </a:ln>
          <a:extLst>
            <a:ext uri="{909E8E84-426E-40DD-AFC4-6F175D3DCCD1}">
              <a14:hiddenFill xmlns:a14="http://schemas.microsoft.com/office/drawing/2010/main">
                <a:noFill/>
              </a14:hiddenFill>
            </a:ext>
          </a:extLst>
        </p:spPr>
        <p:txBody>
          <a:bodyPr/>
          <a:lstStyle/>
          <a:p>
            <a:endParaRPr lang="pt-BR" sz="1350"/>
          </a:p>
        </p:txBody>
      </p:sp>
      <p:sp>
        <p:nvSpPr>
          <p:cNvPr id="20508" name="Line 16"/>
          <p:cNvSpPr>
            <a:spLocks noChangeShapeType="1"/>
          </p:cNvSpPr>
          <p:nvPr/>
        </p:nvSpPr>
        <p:spPr bwMode="auto">
          <a:xfrm>
            <a:off x="5488781" y="4698207"/>
            <a:ext cx="363141" cy="311944"/>
          </a:xfrm>
          <a:prstGeom prst="line">
            <a:avLst/>
          </a:prstGeom>
          <a:noFill/>
          <a:ln w="57150">
            <a:solidFill>
              <a:srgbClr val="FF00FF"/>
            </a:solidFill>
            <a:round/>
            <a:headEnd/>
            <a:tailEnd type="stealth" w="lg" len="med"/>
          </a:ln>
          <a:extLst>
            <a:ext uri="{909E8E84-426E-40DD-AFC4-6F175D3DCCD1}">
              <a14:hiddenFill xmlns:a14="http://schemas.microsoft.com/office/drawing/2010/main">
                <a:noFill/>
              </a14:hiddenFill>
            </a:ext>
          </a:extLst>
        </p:spPr>
        <p:txBody>
          <a:bodyPr/>
          <a:lstStyle/>
          <a:p>
            <a:endParaRPr lang="pt-BR" sz="1350"/>
          </a:p>
        </p:txBody>
      </p:sp>
      <p:sp>
        <p:nvSpPr>
          <p:cNvPr id="5137" name="Oval 17"/>
          <p:cNvSpPr>
            <a:spLocks noChangeArrowheads="1"/>
          </p:cNvSpPr>
          <p:nvPr/>
        </p:nvSpPr>
        <p:spPr bwMode="auto">
          <a:xfrm>
            <a:off x="5956697" y="2484835"/>
            <a:ext cx="1089422" cy="509588"/>
          </a:xfrm>
          <a:prstGeom prst="ellipse">
            <a:avLst/>
          </a:prstGeom>
          <a:solidFill>
            <a:srgbClr val="FF3300"/>
          </a:solidFill>
          <a:ln w="9525" algn="ctr">
            <a:noFill/>
            <a:round/>
            <a:headEnd/>
            <a:tailEnd/>
          </a:ln>
          <a:effectLst/>
        </p:spPr>
        <p:txBody>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spcBef>
                <a:spcPct val="50000"/>
              </a:spcBef>
            </a:pPr>
            <a:r>
              <a:rPr lang="pt-BR" altLang="pt-BR" sz="1500" b="1" u="none" dirty="0">
                <a:solidFill>
                  <a:srgbClr val="FFFFFF"/>
                </a:solidFill>
                <a:effectLst>
                  <a:outerShdw blurRad="38100" dist="38100" dir="2700000" algn="tl">
                    <a:srgbClr val="000000"/>
                  </a:outerShdw>
                </a:effectLst>
              </a:rPr>
              <a:t>Sim </a:t>
            </a:r>
          </a:p>
        </p:txBody>
      </p:sp>
      <p:sp>
        <p:nvSpPr>
          <p:cNvPr id="5138" name="Oval 18"/>
          <p:cNvSpPr>
            <a:spLocks noChangeArrowheads="1"/>
          </p:cNvSpPr>
          <p:nvPr/>
        </p:nvSpPr>
        <p:spPr bwMode="auto">
          <a:xfrm>
            <a:off x="5947172" y="3323035"/>
            <a:ext cx="1089422" cy="509588"/>
          </a:xfrm>
          <a:prstGeom prst="ellipse">
            <a:avLst/>
          </a:prstGeom>
          <a:solidFill>
            <a:srgbClr val="FF3300"/>
          </a:solidFill>
          <a:ln w="9525" algn="ctr">
            <a:noFill/>
            <a:round/>
            <a:headEnd/>
            <a:tailEnd/>
          </a:ln>
          <a:effectLst/>
        </p:spPr>
        <p:txBody>
          <a:bodyPr lIns="0" tIns="0" rIns="0" bIns="0"/>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spcBef>
                <a:spcPct val="50000"/>
              </a:spcBef>
            </a:pPr>
            <a:r>
              <a:rPr lang="pt-BR" altLang="pt-BR" sz="1500" b="1" u="none" dirty="0">
                <a:solidFill>
                  <a:srgbClr val="FFFFFF"/>
                </a:solidFill>
                <a:effectLst>
                  <a:outerShdw blurRad="38100" dist="38100" dir="2700000" algn="tl">
                    <a:srgbClr val="000000"/>
                  </a:outerShdw>
                </a:effectLst>
              </a:rPr>
              <a:t>Não</a:t>
            </a:r>
          </a:p>
        </p:txBody>
      </p:sp>
      <p:sp>
        <p:nvSpPr>
          <p:cNvPr id="5139" name="Oval 19"/>
          <p:cNvSpPr>
            <a:spLocks noChangeArrowheads="1"/>
          </p:cNvSpPr>
          <p:nvPr/>
        </p:nvSpPr>
        <p:spPr bwMode="auto">
          <a:xfrm>
            <a:off x="5904310" y="4000500"/>
            <a:ext cx="1089422" cy="509588"/>
          </a:xfrm>
          <a:prstGeom prst="ellipse">
            <a:avLst/>
          </a:prstGeom>
          <a:solidFill>
            <a:schemeClr val="accent1"/>
          </a:solidFill>
          <a:ln w="9525" algn="ctr">
            <a:noFill/>
            <a:round/>
            <a:headEnd/>
            <a:tailEnd/>
          </a:ln>
          <a:effectLst/>
        </p:spPr>
        <p:txBody>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spcBef>
                <a:spcPct val="50000"/>
              </a:spcBef>
            </a:pPr>
            <a:r>
              <a:rPr lang="pt-BR" altLang="pt-BR" sz="1500" b="1" u="none" dirty="0">
                <a:solidFill>
                  <a:srgbClr val="FFFFFF"/>
                </a:solidFill>
                <a:effectLst>
                  <a:outerShdw blurRad="38100" dist="38100" dir="2700000" algn="tl">
                    <a:srgbClr val="000000"/>
                  </a:outerShdw>
                </a:effectLst>
              </a:rPr>
              <a:t>Sim</a:t>
            </a:r>
          </a:p>
        </p:txBody>
      </p:sp>
      <p:sp>
        <p:nvSpPr>
          <p:cNvPr id="5140" name="Oval 20"/>
          <p:cNvSpPr>
            <a:spLocks noChangeArrowheads="1"/>
          </p:cNvSpPr>
          <p:nvPr/>
        </p:nvSpPr>
        <p:spPr bwMode="auto">
          <a:xfrm>
            <a:off x="5894785" y="4869160"/>
            <a:ext cx="1089422" cy="509588"/>
          </a:xfrm>
          <a:prstGeom prst="ellipse">
            <a:avLst/>
          </a:prstGeom>
          <a:solidFill>
            <a:schemeClr val="accent1"/>
          </a:solidFill>
          <a:ln w="9525" algn="ctr">
            <a:noFill/>
            <a:round/>
            <a:headEnd/>
            <a:tailEnd/>
          </a:ln>
          <a:effectLst/>
        </p:spPr>
        <p:txBody>
          <a:bodyPr lIns="0" tIns="0" rIns="0" bIns="0"/>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spcBef>
                <a:spcPct val="50000"/>
              </a:spcBef>
            </a:pPr>
            <a:r>
              <a:rPr lang="pt-BR" altLang="pt-BR" sz="1500" b="1" u="none" dirty="0">
                <a:solidFill>
                  <a:srgbClr val="FFFFFF"/>
                </a:solidFill>
                <a:effectLst>
                  <a:outerShdw blurRad="38100" dist="38100" dir="2700000" algn="tl">
                    <a:srgbClr val="000000"/>
                  </a:outerShdw>
                </a:effectLst>
              </a:rPr>
              <a:t>Não</a:t>
            </a:r>
          </a:p>
        </p:txBody>
      </p:sp>
      <p:sp>
        <p:nvSpPr>
          <p:cNvPr id="5141" name="Text Box 21"/>
          <p:cNvSpPr txBox="1">
            <a:spLocks noChangeArrowheads="1"/>
          </p:cNvSpPr>
          <p:nvPr/>
        </p:nvSpPr>
        <p:spPr bwMode="auto">
          <a:xfrm>
            <a:off x="5473304" y="1971675"/>
            <a:ext cx="2057400" cy="369332"/>
          </a:xfrm>
          <a:prstGeom prst="rect">
            <a:avLst/>
          </a:prstGeom>
          <a:noFill/>
          <a:ln w="9525">
            <a:noFill/>
            <a:miter lim="800000"/>
            <a:headEnd/>
            <a:tailEnd/>
          </a:ln>
          <a:effectLst/>
        </p:spPr>
        <p:txBody>
          <a:bodyPr>
            <a:spAutoFit/>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pt-BR" altLang="pt-BR" sz="1800" b="1" u="none" dirty="0">
                <a:solidFill>
                  <a:srgbClr val="007000"/>
                </a:solidFill>
                <a:effectLst>
                  <a:outerShdw blurRad="38100" dist="38100" dir="2700000" algn="tl">
                    <a:srgbClr val="C0C0C0"/>
                  </a:outerShdw>
                </a:effectLst>
              </a:rPr>
              <a:t>Desfecho</a:t>
            </a:r>
          </a:p>
        </p:txBody>
      </p:sp>
      <p:grpSp>
        <p:nvGrpSpPr>
          <p:cNvPr id="2" name="Group 38"/>
          <p:cNvGrpSpPr>
            <a:grpSpLocks/>
          </p:cNvGrpSpPr>
          <p:nvPr/>
        </p:nvGrpSpPr>
        <p:grpSpPr bwMode="auto">
          <a:xfrm>
            <a:off x="1581151" y="5454254"/>
            <a:ext cx="5907881" cy="323850"/>
            <a:chOff x="368" y="3861"/>
            <a:chExt cx="4962" cy="272"/>
          </a:xfrm>
        </p:grpSpPr>
        <p:sp>
          <p:nvSpPr>
            <p:cNvPr id="27696" name="Line 32"/>
            <p:cNvSpPr>
              <a:spLocks noChangeShapeType="1"/>
            </p:cNvSpPr>
            <p:nvPr/>
          </p:nvSpPr>
          <p:spPr bwMode="auto">
            <a:xfrm>
              <a:off x="468" y="4133"/>
              <a:ext cx="4862" cy="0"/>
            </a:xfrm>
            <a:prstGeom prst="line">
              <a:avLst/>
            </a:prstGeom>
            <a:noFill/>
            <a:ln w="57150">
              <a:solidFill>
                <a:srgbClr val="007000"/>
              </a:solidFill>
              <a:round/>
              <a:headEnd/>
              <a:tailEnd type="triangle" w="med" len="med"/>
            </a:ln>
            <a:extLst>
              <a:ext uri="{909E8E84-426E-40DD-AFC4-6F175D3DCCD1}">
                <a14:hiddenFill xmlns:a14="http://schemas.microsoft.com/office/drawing/2010/main">
                  <a:noFill/>
                </a14:hiddenFill>
              </a:ext>
            </a:extLst>
          </p:spPr>
          <p:txBody>
            <a:bodyPr/>
            <a:lstStyle/>
            <a:p>
              <a:endParaRPr lang="pt-BR" sz="1350"/>
            </a:p>
          </p:txBody>
        </p:sp>
        <p:sp>
          <p:nvSpPr>
            <p:cNvPr id="5153" name="Text Box 33"/>
            <p:cNvSpPr txBox="1">
              <a:spLocks noChangeArrowheads="1"/>
            </p:cNvSpPr>
            <p:nvPr/>
          </p:nvSpPr>
          <p:spPr bwMode="auto">
            <a:xfrm>
              <a:off x="368" y="3861"/>
              <a:ext cx="589" cy="233"/>
            </a:xfrm>
            <a:prstGeom prst="rect">
              <a:avLst/>
            </a:prstGeom>
            <a:noFill/>
            <a:ln w="9525">
              <a:noFill/>
              <a:miter lim="800000"/>
              <a:headEnd/>
              <a:tailEnd/>
            </a:ln>
            <a:effectLst/>
          </p:spPr>
          <p:txBody>
            <a:bodyPr>
              <a:spAutoFit/>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pt-BR" altLang="pt-BR" sz="1200" b="1" u="none">
                  <a:solidFill>
                    <a:srgbClr val="77933C"/>
                  </a:solidFill>
                  <a:effectLst>
                    <a:outerShdw blurRad="38100" dist="38100" dir="2700000" algn="tl">
                      <a:srgbClr val="C0C0C0"/>
                    </a:outerShdw>
                  </a:effectLst>
                </a:rPr>
                <a:t>Tempo</a:t>
              </a:r>
            </a:p>
          </p:txBody>
        </p:sp>
      </p:grpSp>
      <p:grpSp>
        <p:nvGrpSpPr>
          <p:cNvPr id="3" name="Group 39"/>
          <p:cNvGrpSpPr>
            <a:grpSpLocks/>
          </p:cNvGrpSpPr>
          <p:nvPr/>
        </p:nvGrpSpPr>
        <p:grpSpPr bwMode="auto">
          <a:xfrm>
            <a:off x="2035175" y="4635503"/>
            <a:ext cx="835026" cy="1097305"/>
            <a:chOff x="688" y="3294"/>
            <a:chExt cx="824" cy="887"/>
          </a:xfrm>
        </p:grpSpPr>
        <p:sp>
          <p:nvSpPr>
            <p:cNvPr id="27694" name="Line 35"/>
            <p:cNvSpPr>
              <a:spLocks noChangeShapeType="1"/>
            </p:cNvSpPr>
            <p:nvPr/>
          </p:nvSpPr>
          <p:spPr bwMode="auto">
            <a:xfrm>
              <a:off x="1095" y="3784"/>
              <a:ext cx="0" cy="39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pt-BR" sz="1350"/>
            </a:p>
          </p:txBody>
        </p:sp>
        <p:sp>
          <p:nvSpPr>
            <p:cNvPr id="5156" name="Text Box 36"/>
            <p:cNvSpPr txBox="1">
              <a:spLocks noChangeArrowheads="1"/>
            </p:cNvSpPr>
            <p:nvPr/>
          </p:nvSpPr>
          <p:spPr bwMode="auto">
            <a:xfrm>
              <a:off x="688" y="3294"/>
              <a:ext cx="824" cy="388"/>
            </a:xfrm>
            <a:prstGeom prst="rect">
              <a:avLst/>
            </a:prstGeom>
            <a:noFill/>
            <a:ln w="9525">
              <a:noFill/>
              <a:miter lim="800000"/>
              <a:headEnd/>
              <a:tailEnd/>
            </a:ln>
            <a:effectLst/>
          </p:spPr>
          <p:txBody>
            <a:bodyPr>
              <a:spAutoFit/>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pt-BR" altLang="pt-BR" sz="1200" b="1" u="none" dirty="0">
                  <a:solidFill>
                    <a:schemeClr val="hlink"/>
                  </a:solidFill>
                  <a:effectLst>
                    <a:outerShdw blurRad="38100" dist="38100" dir="2700000" algn="tl">
                      <a:srgbClr val="C0C0C0"/>
                    </a:outerShdw>
                  </a:effectLst>
                </a:rPr>
                <a:t>Início do Estudo</a:t>
              </a:r>
            </a:p>
          </p:txBody>
        </p:sp>
      </p:grpSp>
      <p:sp>
        <p:nvSpPr>
          <p:cNvPr id="5157" name="Text Box 37"/>
          <p:cNvSpPr txBox="1">
            <a:spLocks noChangeArrowheads="1"/>
          </p:cNvSpPr>
          <p:nvPr/>
        </p:nvSpPr>
        <p:spPr bwMode="auto">
          <a:xfrm>
            <a:off x="4071940" y="5313523"/>
            <a:ext cx="2057400" cy="369332"/>
          </a:xfrm>
          <a:prstGeom prst="rect">
            <a:avLst/>
          </a:prstGeom>
          <a:noFill/>
          <a:ln w="9525">
            <a:noFill/>
            <a:miter lim="800000"/>
            <a:headEnd/>
            <a:tailEnd/>
          </a:ln>
          <a:effectLst/>
        </p:spPr>
        <p:txBody>
          <a:bodyPr>
            <a:spAutoFit/>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pt-BR" altLang="pt-BR" sz="1800" b="1" i="1" u="none" dirty="0">
                <a:solidFill>
                  <a:schemeClr val="folHlink"/>
                </a:solidFill>
                <a:effectLst>
                  <a:outerShdw blurRad="38100" dist="38100" dir="2700000" algn="tl">
                    <a:srgbClr val="C0C0C0"/>
                  </a:outerShdw>
                </a:effectLst>
              </a:rPr>
              <a:t>Prospectivo</a:t>
            </a:r>
          </a:p>
        </p:txBody>
      </p:sp>
      <p:sp>
        <p:nvSpPr>
          <p:cNvPr id="35" name="Rectangle 2"/>
          <p:cNvSpPr txBox="1">
            <a:spLocks noRot="1" noChangeArrowheads="1"/>
          </p:cNvSpPr>
          <p:nvPr/>
        </p:nvSpPr>
        <p:spPr>
          <a:xfrm>
            <a:off x="2877742" y="1039416"/>
            <a:ext cx="3526631" cy="509588"/>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spcBef>
                <a:spcPct val="35000"/>
              </a:spcBef>
              <a:buNone/>
              <a:defRPr/>
            </a:pPr>
            <a:r>
              <a:rPr lang="pt-BR" sz="2400" b="1" dirty="0">
                <a:solidFill>
                  <a:srgbClr val="800000"/>
                </a:solidFill>
                <a:latin typeface="Arial" charset="0"/>
                <a:cs typeface="+mj-cs"/>
              </a:rPr>
              <a:t>ESTUDO DE COORTE PROSPECTIVO</a:t>
            </a:r>
          </a:p>
        </p:txBody>
      </p:sp>
      <p:sp>
        <p:nvSpPr>
          <p:cNvPr id="36" name="AutoShape 35"/>
          <p:cNvSpPr>
            <a:spLocks noChangeArrowheads="1"/>
          </p:cNvSpPr>
          <p:nvPr/>
        </p:nvSpPr>
        <p:spPr bwMode="auto">
          <a:xfrm>
            <a:off x="1563291" y="3137297"/>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37" name="AutoShape 37"/>
          <p:cNvSpPr>
            <a:spLocks noChangeArrowheads="1"/>
          </p:cNvSpPr>
          <p:nvPr/>
        </p:nvSpPr>
        <p:spPr bwMode="auto">
          <a:xfrm>
            <a:off x="2053829" y="3137297"/>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38" name="AutoShape 40"/>
          <p:cNvSpPr>
            <a:spLocks noChangeArrowheads="1"/>
          </p:cNvSpPr>
          <p:nvPr/>
        </p:nvSpPr>
        <p:spPr bwMode="auto">
          <a:xfrm>
            <a:off x="1810941" y="3380185"/>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39" name="AutoShape 41"/>
          <p:cNvSpPr>
            <a:spLocks noChangeArrowheads="1"/>
          </p:cNvSpPr>
          <p:nvPr/>
        </p:nvSpPr>
        <p:spPr bwMode="auto">
          <a:xfrm>
            <a:off x="2053829" y="3384947"/>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41" name="AutoShape 44"/>
          <p:cNvSpPr>
            <a:spLocks noChangeArrowheads="1"/>
          </p:cNvSpPr>
          <p:nvPr/>
        </p:nvSpPr>
        <p:spPr bwMode="auto">
          <a:xfrm>
            <a:off x="1806179" y="3632597"/>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42" name="AutoShape 47"/>
          <p:cNvSpPr>
            <a:spLocks noChangeArrowheads="1"/>
          </p:cNvSpPr>
          <p:nvPr/>
        </p:nvSpPr>
        <p:spPr bwMode="auto">
          <a:xfrm>
            <a:off x="1568054" y="3875485"/>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43" name="AutoShape 48"/>
          <p:cNvSpPr>
            <a:spLocks noChangeArrowheads="1"/>
          </p:cNvSpPr>
          <p:nvPr/>
        </p:nvSpPr>
        <p:spPr bwMode="auto">
          <a:xfrm>
            <a:off x="1815704" y="3870722"/>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44" name="AutoShape 49"/>
          <p:cNvSpPr>
            <a:spLocks noChangeArrowheads="1"/>
          </p:cNvSpPr>
          <p:nvPr/>
        </p:nvSpPr>
        <p:spPr bwMode="auto">
          <a:xfrm>
            <a:off x="2058591" y="3875485"/>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45" name="AutoShape 50"/>
          <p:cNvSpPr>
            <a:spLocks noChangeArrowheads="1"/>
          </p:cNvSpPr>
          <p:nvPr/>
        </p:nvSpPr>
        <p:spPr bwMode="auto">
          <a:xfrm>
            <a:off x="2296716" y="3875485"/>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46" name="AutoShape 52"/>
          <p:cNvSpPr>
            <a:spLocks noChangeArrowheads="1"/>
          </p:cNvSpPr>
          <p:nvPr/>
        </p:nvSpPr>
        <p:spPr bwMode="auto">
          <a:xfrm>
            <a:off x="1810941" y="4099322"/>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47" name="AutoShape 54"/>
          <p:cNvSpPr>
            <a:spLocks noChangeArrowheads="1"/>
          </p:cNvSpPr>
          <p:nvPr/>
        </p:nvSpPr>
        <p:spPr bwMode="auto">
          <a:xfrm>
            <a:off x="2291954" y="4104085"/>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48" name="AutoShape 55"/>
          <p:cNvSpPr>
            <a:spLocks noChangeArrowheads="1"/>
          </p:cNvSpPr>
          <p:nvPr/>
        </p:nvSpPr>
        <p:spPr bwMode="auto">
          <a:xfrm>
            <a:off x="1568054" y="4351735"/>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49" name="AutoShape 57"/>
          <p:cNvSpPr>
            <a:spLocks noChangeArrowheads="1"/>
          </p:cNvSpPr>
          <p:nvPr/>
        </p:nvSpPr>
        <p:spPr bwMode="auto">
          <a:xfrm>
            <a:off x="2058591" y="4351735"/>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52" name="AutoShape 81"/>
          <p:cNvSpPr>
            <a:spLocks noChangeArrowheads="1"/>
          </p:cNvSpPr>
          <p:nvPr/>
        </p:nvSpPr>
        <p:spPr bwMode="auto">
          <a:xfrm>
            <a:off x="2296716" y="3639741"/>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55" name="AutoShape 98"/>
          <p:cNvSpPr>
            <a:spLocks noChangeArrowheads="1"/>
          </p:cNvSpPr>
          <p:nvPr/>
        </p:nvSpPr>
        <p:spPr bwMode="auto">
          <a:xfrm>
            <a:off x="2053829" y="4114800"/>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56" name="AutoShape 100"/>
          <p:cNvSpPr>
            <a:spLocks noChangeArrowheads="1"/>
          </p:cNvSpPr>
          <p:nvPr/>
        </p:nvSpPr>
        <p:spPr bwMode="auto">
          <a:xfrm>
            <a:off x="1812131" y="4354116"/>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57" name="AutoShape 101"/>
          <p:cNvSpPr>
            <a:spLocks noChangeArrowheads="1"/>
          </p:cNvSpPr>
          <p:nvPr/>
        </p:nvSpPr>
        <p:spPr bwMode="auto">
          <a:xfrm>
            <a:off x="1559719" y="3387328"/>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58" name="AutoShape 103"/>
          <p:cNvSpPr>
            <a:spLocks noChangeArrowheads="1"/>
          </p:cNvSpPr>
          <p:nvPr/>
        </p:nvSpPr>
        <p:spPr bwMode="auto">
          <a:xfrm>
            <a:off x="2303860" y="3133725"/>
            <a:ext cx="209550" cy="214313"/>
          </a:xfrm>
          <a:prstGeom prst="smileyFace">
            <a:avLst>
              <a:gd name="adj" fmla="val 4653"/>
            </a:avLst>
          </a:prstGeom>
          <a:solidFill>
            <a:schemeClr val="tx2">
              <a:lumMod val="60000"/>
              <a:lumOff val="40000"/>
            </a:schemeClr>
          </a:solidFill>
          <a:ln w="12700">
            <a:solidFill>
              <a:srgbClr val="000000"/>
            </a:solidFill>
            <a:round/>
            <a:headEnd/>
            <a:tailEnd/>
          </a:ln>
        </p:spPr>
        <p:txBody>
          <a:bodyPr wrap="none" anchor="ctr"/>
          <a:lstStyle/>
          <a:p>
            <a:pPr>
              <a:defRPr/>
            </a:pPr>
            <a:endParaRPr lang="en-US" sz="1350">
              <a:latin typeface="Arial" charset="0"/>
              <a:ea typeface="ＭＳ Ｐゴシック" charset="0"/>
              <a:cs typeface="ＭＳ Ｐゴシック" charset="0"/>
            </a:endParaRPr>
          </a:p>
        </p:txBody>
      </p:sp>
      <p:sp>
        <p:nvSpPr>
          <p:cNvPr id="27685" name="Text Box 59"/>
          <p:cNvSpPr txBox="1">
            <a:spLocks noChangeArrowheads="1"/>
          </p:cNvSpPr>
          <p:nvPr/>
        </p:nvSpPr>
        <p:spPr bwMode="auto">
          <a:xfrm>
            <a:off x="1185863" y="2625329"/>
            <a:ext cx="1600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pt-BR" altLang="pt-BR" sz="1350" b="1" u="none"/>
              <a:t>População livre de doença</a:t>
            </a:r>
          </a:p>
        </p:txBody>
      </p:sp>
      <p:sp>
        <p:nvSpPr>
          <p:cNvPr id="61" name="AutoShape 49"/>
          <p:cNvSpPr>
            <a:spLocks noChangeArrowheads="1"/>
          </p:cNvSpPr>
          <p:nvPr/>
        </p:nvSpPr>
        <p:spPr bwMode="auto">
          <a:xfrm>
            <a:off x="2059781" y="3638550"/>
            <a:ext cx="209550" cy="214313"/>
          </a:xfrm>
          <a:prstGeom prst="smileyFace">
            <a:avLst>
              <a:gd name="adj" fmla="val 4653"/>
            </a:avLst>
          </a:prstGeom>
          <a:solidFill>
            <a:srgbClr val="FF3300"/>
          </a:solidFill>
          <a:ln w="12700">
            <a:solidFill>
              <a:schemeClr val="tx1"/>
            </a:solidFill>
            <a:round/>
            <a:headEnd/>
            <a:tailEnd/>
          </a:ln>
        </p:spPr>
        <p:txBody>
          <a:bodyPr wrap="none" anchor="ct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pt-BR" sz="3000"/>
          </a:p>
        </p:txBody>
      </p:sp>
      <p:sp>
        <p:nvSpPr>
          <p:cNvPr id="62" name="AutoShape 49"/>
          <p:cNvSpPr>
            <a:spLocks noChangeArrowheads="1"/>
          </p:cNvSpPr>
          <p:nvPr/>
        </p:nvSpPr>
        <p:spPr bwMode="auto">
          <a:xfrm>
            <a:off x="1810941" y="3140869"/>
            <a:ext cx="209550" cy="214313"/>
          </a:xfrm>
          <a:prstGeom prst="smileyFace">
            <a:avLst>
              <a:gd name="adj" fmla="val 4653"/>
            </a:avLst>
          </a:prstGeom>
          <a:solidFill>
            <a:srgbClr val="FF3300"/>
          </a:solidFill>
          <a:ln w="12700">
            <a:solidFill>
              <a:srgbClr val="000000"/>
            </a:solidFill>
            <a:round/>
            <a:headEnd/>
            <a:tailEnd/>
          </a:ln>
        </p:spPr>
        <p:txBody>
          <a:bodyPr wrap="none" anchor="ct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pt-BR" sz="3000"/>
          </a:p>
        </p:txBody>
      </p:sp>
      <p:sp>
        <p:nvSpPr>
          <p:cNvPr id="63" name="AutoShape 49"/>
          <p:cNvSpPr>
            <a:spLocks noChangeArrowheads="1"/>
          </p:cNvSpPr>
          <p:nvPr/>
        </p:nvSpPr>
        <p:spPr bwMode="auto">
          <a:xfrm>
            <a:off x="2299097" y="3389710"/>
            <a:ext cx="209550" cy="214313"/>
          </a:xfrm>
          <a:prstGeom prst="smileyFace">
            <a:avLst>
              <a:gd name="adj" fmla="val 4653"/>
            </a:avLst>
          </a:prstGeom>
          <a:solidFill>
            <a:srgbClr val="FF3300"/>
          </a:solidFill>
          <a:ln w="12700">
            <a:solidFill>
              <a:srgbClr val="000000"/>
            </a:solidFill>
            <a:round/>
            <a:headEnd/>
            <a:tailEnd/>
          </a:ln>
        </p:spPr>
        <p:txBody>
          <a:bodyPr wrap="none" anchor="ct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pt-BR" sz="3000"/>
          </a:p>
        </p:txBody>
      </p:sp>
      <p:sp>
        <p:nvSpPr>
          <p:cNvPr id="64" name="AutoShape 49"/>
          <p:cNvSpPr>
            <a:spLocks noChangeArrowheads="1"/>
          </p:cNvSpPr>
          <p:nvPr/>
        </p:nvSpPr>
        <p:spPr bwMode="auto">
          <a:xfrm>
            <a:off x="2299097" y="4354116"/>
            <a:ext cx="209550" cy="214313"/>
          </a:xfrm>
          <a:prstGeom prst="smileyFace">
            <a:avLst>
              <a:gd name="adj" fmla="val 4653"/>
            </a:avLst>
          </a:prstGeom>
          <a:solidFill>
            <a:srgbClr val="FF3300"/>
          </a:solidFill>
          <a:ln w="12700">
            <a:solidFill>
              <a:srgbClr val="000000"/>
            </a:solidFill>
            <a:round/>
            <a:headEnd/>
            <a:tailEnd/>
          </a:ln>
        </p:spPr>
        <p:txBody>
          <a:bodyPr wrap="none" anchor="ct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pt-BR" sz="3000"/>
          </a:p>
        </p:txBody>
      </p:sp>
      <p:sp>
        <p:nvSpPr>
          <p:cNvPr id="27690" name="AutoShape 49"/>
          <p:cNvSpPr>
            <a:spLocks noChangeArrowheads="1"/>
          </p:cNvSpPr>
          <p:nvPr/>
        </p:nvSpPr>
        <p:spPr bwMode="auto">
          <a:xfrm>
            <a:off x="1560910" y="3639741"/>
            <a:ext cx="209550" cy="214313"/>
          </a:xfrm>
          <a:prstGeom prst="smileyFace">
            <a:avLst>
              <a:gd name="adj" fmla="val 4653"/>
            </a:avLst>
          </a:prstGeom>
          <a:solidFill>
            <a:srgbClr val="FF3300"/>
          </a:solidFill>
          <a:ln w="12700">
            <a:solidFill>
              <a:srgbClr val="000000"/>
            </a:solidFill>
            <a:round/>
            <a:headEnd/>
            <a:tailEnd/>
          </a:ln>
        </p:spPr>
        <p:txBody>
          <a:bodyPr wrap="none" anchor="ct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pt-BR" sz="3000"/>
          </a:p>
        </p:txBody>
      </p:sp>
      <p:sp>
        <p:nvSpPr>
          <p:cNvPr id="66" name="AutoShape 49"/>
          <p:cNvSpPr>
            <a:spLocks noChangeArrowheads="1"/>
          </p:cNvSpPr>
          <p:nvPr/>
        </p:nvSpPr>
        <p:spPr bwMode="auto">
          <a:xfrm>
            <a:off x="1572816" y="4104085"/>
            <a:ext cx="209550" cy="214313"/>
          </a:xfrm>
          <a:prstGeom prst="smileyFace">
            <a:avLst>
              <a:gd name="adj" fmla="val 4653"/>
            </a:avLst>
          </a:prstGeom>
          <a:solidFill>
            <a:srgbClr val="FF3300"/>
          </a:solidFill>
          <a:ln w="12700">
            <a:solidFill>
              <a:srgbClr val="000000"/>
            </a:solidFill>
            <a:round/>
            <a:headEnd/>
            <a:tailEnd/>
          </a:ln>
        </p:spPr>
        <p:txBody>
          <a:bodyPr wrap="none" anchor="ct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pt-BR" sz="300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7808" y="4918474"/>
            <a:ext cx="651272" cy="61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aixaDeTexto 49"/>
          <p:cNvSpPr txBox="1">
            <a:spLocks noChangeArrowheads="1"/>
          </p:cNvSpPr>
          <p:nvPr/>
        </p:nvSpPr>
        <p:spPr bwMode="auto">
          <a:xfrm rot="-2365258">
            <a:off x="1036816" y="4790830"/>
            <a:ext cx="985551" cy="2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u="sng">
                <a:solidFill>
                  <a:schemeClr val="tx1"/>
                </a:solidFill>
                <a:latin typeface="Arial" panose="020B0604020202020204" pitchFamily="34" charset="0"/>
                <a:ea typeface="MS PGothic" panose="020B0600070205080204" pitchFamily="34" charset="-128"/>
              </a:defRPr>
            </a:lvl1pPr>
            <a:lvl2pPr marL="742950" indent="-285750" eaLnBrk="0" hangingPunct="0">
              <a:defRPr sz="4000" u="sng">
                <a:solidFill>
                  <a:schemeClr val="tx1"/>
                </a:solidFill>
                <a:latin typeface="Arial" panose="020B0604020202020204" pitchFamily="34" charset="0"/>
                <a:ea typeface="MS PGothic" panose="020B0600070205080204" pitchFamily="34" charset="-128"/>
              </a:defRPr>
            </a:lvl2pPr>
            <a:lvl3pPr marL="1143000" indent="-228600" eaLnBrk="0" hangingPunct="0">
              <a:defRPr sz="4000" u="sng">
                <a:solidFill>
                  <a:schemeClr val="tx1"/>
                </a:solidFill>
                <a:latin typeface="Arial" panose="020B0604020202020204" pitchFamily="34" charset="0"/>
                <a:ea typeface="MS PGothic" panose="020B0600070205080204" pitchFamily="34" charset="-128"/>
              </a:defRPr>
            </a:lvl3pPr>
            <a:lvl4pPr marL="1600200" indent="-228600" eaLnBrk="0" hangingPunct="0">
              <a:defRPr sz="4000" u="sng">
                <a:solidFill>
                  <a:schemeClr val="tx1"/>
                </a:solidFill>
                <a:latin typeface="Arial" panose="020B0604020202020204" pitchFamily="34" charset="0"/>
                <a:ea typeface="MS PGothic" panose="020B0600070205080204" pitchFamily="34" charset="-128"/>
              </a:defRPr>
            </a:lvl4pPr>
            <a:lvl5pPr marL="2057400" indent="-228600" eaLnBrk="0" hangingPunct="0">
              <a:defRPr sz="40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u="sng">
                <a:solidFill>
                  <a:schemeClr val="tx1"/>
                </a:solidFill>
                <a:latin typeface="Arial" panose="020B0604020202020204" pitchFamily="34" charset="0"/>
                <a:ea typeface="MS PGothic" panose="020B0600070205080204" pitchFamily="34" charset="-128"/>
              </a:defRPr>
            </a:lvl9pPr>
          </a:lstStyle>
          <a:p>
            <a:pPr eaLnBrk="1" hangingPunct="1"/>
            <a:r>
              <a:rPr lang="pt-BR" altLang="pt-BR" sz="900" u="none" dirty="0"/>
              <a:t>Pesquisador</a:t>
            </a:r>
          </a:p>
        </p:txBody>
      </p:sp>
    </p:spTree>
    <p:extLst>
      <p:ext uri="{BB962C8B-B14F-4D97-AF65-F5344CB8AC3E}">
        <p14:creationId xmlns:p14="http://schemas.microsoft.com/office/powerpoint/2010/main" val="4024931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ox(in)">
                                      <p:cBhvr>
                                        <p:cTn id="19" dur="500"/>
                                        <p:tgtEl>
                                          <p:spTgt spid="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6"/>
                                        </p:tgtEl>
                                        <p:attrNameLst>
                                          <p:attrName>r</p:attrName>
                                        </p:attrNameLst>
                                      </p:cBhvr>
                                    </p:animRot>
                                    <p:animRot by="-240000">
                                      <p:cBhvr>
                                        <p:cTn id="28" dur="200" fill="hold">
                                          <p:stCondLst>
                                            <p:cond delay="200"/>
                                          </p:stCondLst>
                                        </p:cTn>
                                        <p:tgtEl>
                                          <p:spTgt spid="6"/>
                                        </p:tgtEl>
                                        <p:attrNameLst>
                                          <p:attrName>r</p:attrName>
                                        </p:attrNameLst>
                                      </p:cBhvr>
                                    </p:animRot>
                                    <p:animRot by="240000">
                                      <p:cBhvr>
                                        <p:cTn id="29" dur="200" fill="hold">
                                          <p:stCondLst>
                                            <p:cond delay="400"/>
                                          </p:stCondLst>
                                        </p:cTn>
                                        <p:tgtEl>
                                          <p:spTgt spid="6"/>
                                        </p:tgtEl>
                                        <p:attrNameLst>
                                          <p:attrName>r</p:attrName>
                                        </p:attrNameLst>
                                      </p:cBhvr>
                                    </p:animRot>
                                    <p:animRot by="-240000">
                                      <p:cBhvr>
                                        <p:cTn id="30" dur="200" fill="hold">
                                          <p:stCondLst>
                                            <p:cond delay="600"/>
                                          </p:stCondLst>
                                        </p:cTn>
                                        <p:tgtEl>
                                          <p:spTgt spid="6"/>
                                        </p:tgtEl>
                                        <p:attrNameLst>
                                          <p:attrName>r</p:attrName>
                                        </p:attrNameLst>
                                      </p:cBhvr>
                                    </p:animRot>
                                    <p:animRot by="120000">
                                      <p:cBhvr>
                                        <p:cTn id="31" dur="200" fill="hold">
                                          <p:stCondLst>
                                            <p:cond delay="800"/>
                                          </p:stCondLst>
                                        </p:cTn>
                                        <p:tgtEl>
                                          <p:spTgt spid="6"/>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127"/>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12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path" presetSubtype="0" accel="50000" decel="50000" fill="hold" grpId="0" nodeType="clickEffect">
                                  <p:stCondLst>
                                    <p:cond delay="0"/>
                                  </p:stCondLst>
                                  <p:childTnLst>
                                    <p:animMotion origin="layout" path="M -4.95749E-6 0.05257 L 0.05466 0.07202 C 0.06612 0.07642 0.08833 0.10329 0.10637 0.10329 C 0.12668 0.10329 0.1416 0.09889 0.15305 0.09449 L 0.19227 0.05929 L 0.20424 0.05257 " pathEditMode="fixed" rAng="0" ptsTypes="FffFAF">
                                      <p:cBhvr>
                                        <p:cTn id="43" dur="2000" fill="hold"/>
                                        <p:tgtEl>
                                          <p:spTgt spid="62"/>
                                        </p:tgtEl>
                                        <p:attrNameLst>
                                          <p:attrName>ppt_x</p:attrName>
                                          <p:attrName>ppt_y</p:attrName>
                                        </p:attrNameLst>
                                      </p:cBhvr>
                                      <p:rCtr x="10203" y="2524"/>
                                    </p:animMotion>
                                  </p:childTnLst>
                                </p:cTn>
                              </p:par>
                              <p:par>
                                <p:cTn id="44" presetID="37" presetClass="path" presetSubtype="0" accel="50000" decel="50000" fill="hold" grpId="0" nodeType="withEffect">
                                  <p:stCondLst>
                                    <p:cond delay="0"/>
                                  </p:stCondLst>
                                  <p:childTnLst>
                                    <p:animMotion origin="layout" path="M -0.05052 0.00417 L 0.01563 0.0544 C 0.02952 0.06551 0.05018 0.072 0.07205 0.072 C 0.09671 0.072 0.11632 0.06551 0.13021 0.0544 L 0.19636 0.00417 " pathEditMode="fixed" rAng="0" ptsTypes="FffFF">
                                      <p:cBhvr>
                                        <p:cTn id="45" dur="2000" fill="hold"/>
                                        <p:tgtEl>
                                          <p:spTgt spid="63"/>
                                        </p:tgtEl>
                                        <p:attrNameLst>
                                          <p:attrName>ppt_x</p:attrName>
                                          <p:attrName>ppt_y</p:attrName>
                                        </p:attrNameLst>
                                      </p:cBhvr>
                                      <p:rCtr x="12344" y="3380"/>
                                    </p:animMotion>
                                  </p:childTnLst>
                                </p:cTn>
                              </p:par>
                              <p:par>
                                <p:cTn id="46" presetID="37" presetClass="path" presetSubtype="0" accel="50000" decel="50000" fill="hold" grpId="0" nodeType="withEffect">
                                  <p:stCondLst>
                                    <p:cond delay="0"/>
                                  </p:stCondLst>
                                  <p:childTnLst>
                                    <p:animMotion origin="layout" path="M 0.00382 -0.18588 L 0.04184 -0.10069 C 0.05712 -0.0868 0.07605 -0.08541 0.08542 -0.0824 C 0.0948 -0.07916 0.09046 -0.0831 0.09844 -0.0824 C 0.10643 -0.08148 0.11789 -0.07407 0.13403 -0.07777 C 0.15938 -0.07777 0.18073 -0.09004 0.19514 -0.103 L 0.26007 -0.18588 " pathEditMode="fixed" rAng="0" ptsTypes="FfaafFF">
                                      <p:cBhvr>
                                        <p:cTn id="47" dur="2000" fill="hold"/>
                                        <p:tgtEl>
                                          <p:spTgt spid="64"/>
                                        </p:tgtEl>
                                        <p:attrNameLst>
                                          <p:attrName>ppt_x</p:attrName>
                                          <p:attrName>ppt_y</p:attrName>
                                        </p:attrNameLst>
                                      </p:cBhvr>
                                      <p:rCtr x="12812" y="5579"/>
                                    </p:animMotion>
                                  </p:childTnLst>
                                </p:cTn>
                              </p:par>
                              <p:par>
                                <p:cTn id="48" presetID="37" presetClass="path" presetSubtype="0" accel="50000" decel="50000" fill="hold" grpId="0" nodeType="withEffect">
                                  <p:stCondLst>
                                    <p:cond delay="0"/>
                                  </p:stCondLst>
                                  <p:childTnLst>
                                    <p:animMotion origin="layout" path="M 0.0842 -0.13402 L 0.15122 -0.08055 C 0.16511 -0.06875 0.1908 -0.01805 0.21285 -0.01805 C 0.23785 -0.01805 0.25313 -0.06875 0.26719 -0.08055 L 0.3342 -0.13402 " pathEditMode="fixed" rAng="0" ptsTypes="FffFF">
                                      <p:cBhvr>
                                        <p:cTn id="49" dur="2000" fill="hold"/>
                                        <p:tgtEl>
                                          <p:spTgt spid="66"/>
                                        </p:tgtEl>
                                        <p:attrNameLst>
                                          <p:attrName>ppt_x</p:attrName>
                                          <p:attrName>ppt_y</p:attrName>
                                        </p:attrNameLst>
                                      </p:cBhvr>
                                      <p:rCtr x="12500" y="5787"/>
                                    </p:animMotion>
                                  </p:childTnLst>
                                </p:cTn>
                              </p:par>
                              <p:par>
                                <p:cTn id="50" presetID="37" presetClass="path" presetSubtype="0" accel="50000" decel="50000" fill="hold" grpId="0" nodeType="withEffect">
                                  <p:stCondLst>
                                    <p:cond delay="0"/>
                                  </p:stCondLst>
                                  <p:childTnLst>
                                    <p:animMotion origin="layout" path="M 0.00833 -0.03472 L 0.0618 0.05487 C 0.07205 0.07454 0.09219 0.13681 0.1092 0.13612 C 0.12864 0.13519 0.15208 0.10625 0.16232 0.08565 L 0.20035 -0.04398 " pathEditMode="fixed" rAng="-122401" ptsTypes="FffFF">
                                      <p:cBhvr>
                                        <p:cTn id="51" dur="2000" fill="hold"/>
                                        <p:tgtEl>
                                          <p:spTgt spid="61"/>
                                        </p:tgtEl>
                                        <p:attrNameLst>
                                          <p:attrName>ppt_x</p:attrName>
                                          <p:attrName>ppt_y</p:attrName>
                                        </p:attrNameLst>
                                      </p:cBhvr>
                                      <p:rCtr x="9826" y="8310"/>
                                    </p:animMotion>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129"/>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7" presetClass="path" presetSubtype="0" accel="50000" decel="50000" fill="hold" grpId="0" nodeType="clickEffect">
                                  <p:stCondLst>
                                    <p:cond delay="0"/>
                                  </p:stCondLst>
                                  <p:childTnLst>
                                    <p:animMotion origin="layout" path="M -3.18758E-6 4.65956E-6 L 0.06698 0.05349 C 0.08 0.06368 0.06074 0.27026 0.0649 0.27234 C 0.06924 0.31171 0.08451 0.2823 0.09336 0.28925 C 0.10221 0.2962 0.10672 0.30407 0.11852 0.31449 C 0.13275 0.3131 0.15513 0.34506 0.16433 0.35247 C 0.17352 0.35988 0.17162 0.35896 0.1737 0.35873 L 0.17699 0.35039 L 0.20215 0.35247 " pathEditMode="relative" rAng="0" ptsTypes="FfaafaFAF">
                                      <p:cBhvr>
                                        <p:cTn id="59" dur="2000" fill="hold"/>
                                        <p:tgtEl>
                                          <p:spTgt spid="37"/>
                                        </p:tgtEl>
                                        <p:attrNameLst>
                                          <p:attrName>ppt_x</p:attrName>
                                          <p:attrName>ppt_y</p:attrName>
                                        </p:attrNameLst>
                                      </p:cBhvr>
                                      <p:rCtr x="10099" y="17994"/>
                                    </p:animMotion>
                                  </p:childTnLst>
                                </p:cTn>
                              </p:par>
                              <p:par>
                                <p:cTn id="60" presetID="37" presetClass="path" presetSubtype="0" accel="50000" decel="50000" fill="hold" grpId="0" nodeType="withEffect">
                                  <p:stCondLst>
                                    <p:cond delay="0"/>
                                  </p:stCondLst>
                                  <p:childTnLst>
                                    <p:animMotion origin="layout" path="M 3.2726E-6 -3.33488E-7 L 0.06698 0.0535 C 0.08103 0.06531 0.10203 0.07202 0.12406 0.07202 C 0.14905 0.07202 0.16588 0.19546 0.17994 0.18365 L 0.24136 0.20681 " pathEditMode="relative" rAng="0" ptsTypes="FffFF">
                                      <p:cBhvr>
                                        <p:cTn id="61" dur="2000" fill="hold"/>
                                        <p:tgtEl>
                                          <p:spTgt spid="42"/>
                                        </p:tgtEl>
                                        <p:attrNameLst>
                                          <p:attrName>ppt_x</p:attrName>
                                          <p:attrName>ppt_y</p:attrName>
                                        </p:attrNameLst>
                                      </p:cBhvr>
                                      <p:rCtr x="12060" y="10329"/>
                                    </p:animMotion>
                                  </p:childTnLst>
                                </p:cTn>
                              </p:par>
                              <p:par>
                                <p:cTn id="62" presetID="37" presetClass="path" presetSubtype="0" accel="50000" decel="50000" fill="hold" grpId="0" nodeType="withEffect">
                                  <p:stCondLst>
                                    <p:cond delay="0"/>
                                  </p:stCondLst>
                                  <p:childTnLst>
                                    <p:animMotion origin="layout" path="M 0.00105 -0.00139 L 0.06806 0.05208 C 0.08212 0.06389 0.10313 0.0706 0.12518 0.0706 C 0.15018 0.0706 0.19931 0.19884 0.21337 0.18703 L 0.27014 0.17222 L 0.26858 0.17639 L 0.27014 0.16597 " pathEditMode="relative" rAng="0" ptsTypes="FffFAAF">
                                      <p:cBhvr>
                                        <p:cTn id="63" dur="2000" fill="hold"/>
                                        <p:tgtEl>
                                          <p:spTgt spid="46"/>
                                        </p:tgtEl>
                                        <p:attrNameLst>
                                          <p:attrName>ppt_x</p:attrName>
                                          <p:attrName>ppt_y</p:attrName>
                                        </p:attrNameLst>
                                      </p:cBhvr>
                                      <p:rCtr x="13455" y="10000"/>
                                    </p:animMotion>
                                  </p:childTnLst>
                                </p:cTn>
                              </p:par>
                              <p:par>
                                <p:cTn id="64" presetID="37" presetClass="path" presetSubtype="0" accel="50000" decel="50000" fill="hold" grpId="0" nodeType="withEffect">
                                  <p:stCondLst>
                                    <p:cond delay="0"/>
                                  </p:stCondLst>
                                  <p:childTnLst>
                                    <p:animMotion origin="layout" path="M -0.00209 1.11111E-6 L 0.06527 0.16458 C 0.07934 0.17639 0.11909 0.23819 0.14114 0.23819 C 0.16597 0.23819 0.19479 0.24375 0.20885 0.23194 L 0.26562 0.2088 " pathEditMode="relative" rAng="0" ptsTypes="FffFF">
                                      <p:cBhvr>
                                        <p:cTn id="65" dur="2000" fill="hold"/>
                                        <p:tgtEl>
                                          <p:spTgt spid="45"/>
                                        </p:tgtEl>
                                        <p:attrNameLst>
                                          <p:attrName>ppt_x</p:attrName>
                                          <p:attrName>ppt_y</p:attrName>
                                        </p:attrNameLst>
                                      </p:cBhvr>
                                      <p:rCtr x="13385" y="12176"/>
                                    </p:animMotion>
                                  </p:childTnLst>
                                </p:cTn>
                              </p:par>
                              <p:par>
                                <p:cTn id="66" presetID="37" presetClass="path" presetSubtype="0" accel="50000" decel="50000" fill="hold" grpId="0" nodeType="withEffect">
                                  <p:stCondLst>
                                    <p:cond delay="0"/>
                                  </p:stCondLst>
                                  <p:childTnLst>
                                    <p:animMotion origin="layout" path="M -0.00521 0.00834 L 0.06181 0.06181 C 0.07413 0.07153 0.06285 0.06227 0.0724 0.06528 C 0.08195 0.06829 0.10139 0.08079 0.11893 0.08033 C 0.14393 0.08033 0.16372 0.07361 0.17778 0.06181 L 0.23004 0.16852 L 0.23316 0.16436 " pathEditMode="relative" rAng="0" ptsTypes="FfafFAF">
                                      <p:cBhvr>
                                        <p:cTn id="67" dur="2000" fill="hold"/>
                                        <p:tgtEl>
                                          <p:spTgt spid="47"/>
                                        </p:tgtEl>
                                        <p:attrNameLst>
                                          <p:attrName>ppt_x</p:attrName>
                                          <p:attrName>ppt_y</p:attrName>
                                        </p:attrNameLst>
                                      </p:cBhvr>
                                      <p:rCtr x="11910" y="8009"/>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157"/>
                                        </p:tgtEl>
                                        <p:attrNameLst>
                                          <p:attrName>style.visibility</p:attrName>
                                        </p:attrNameLst>
                                      </p:cBhvr>
                                      <p:to>
                                        <p:strVal val="visible"/>
                                      </p:to>
                                    </p:set>
                                    <p:animEffect transition="in" filter="wipe(left)">
                                      <p:cBhvr>
                                        <p:cTn id="72" dur="2000"/>
                                        <p:tgtEl>
                                          <p:spTgt spid="515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20503"/>
                                        </p:tgtEl>
                                        <p:attrNameLst>
                                          <p:attrName>style.visibility</p:attrName>
                                        </p:attrNameLst>
                                      </p:cBhvr>
                                      <p:to>
                                        <p:strVal val="visible"/>
                                      </p:to>
                                    </p:set>
                                    <p:anim calcmode="lin" valueType="num">
                                      <p:cBhvr additive="base">
                                        <p:cTn id="77" dur="500"/>
                                        <p:tgtEl>
                                          <p:spTgt spid="20503"/>
                                        </p:tgtEl>
                                        <p:attrNameLst>
                                          <p:attrName>ppt_y</p:attrName>
                                        </p:attrNameLst>
                                      </p:cBhvr>
                                      <p:tavLst>
                                        <p:tav tm="0">
                                          <p:val>
                                            <p:strVal val="#ppt_y+#ppt_h*1.125000"/>
                                          </p:val>
                                        </p:tav>
                                        <p:tav tm="100000">
                                          <p:val>
                                            <p:strVal val="#ppt_y"/>
                                          </p:val>
                                        </p:tav>
                                      </p:tavLst>
                                    </p:anim>
                                    <p:animEffect transition="in" filter="wipe(up)">
                                      <p:cBhvr>
                                        <p:cTn id="78" dur="500"/>
                                        <p:tgtEl>
                                          <p:spTgt spid="20503"/>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20504"/>
                                        </p:tgtEl>
                                        <p:attrNameLst>
                                          <p:attrName>style.visibility</p:attrName>
                                        </p:attrNameLst>
                                      </p:cBhvr>
                                      <p:to>
                                        <p:strVal val="visible"/>
                                      </p:to>
                                    </p:set>
                                    <p:anim calcmode="lin" valueType="num">
                                      <p:cBhvr additive="base">
                                        <p:cTn id="81" dur="500"/>
                                        <p:tgtEl>
                                          <p:spTgt spid="20504"/>
                                        </p:tgtEl>
                                        <p:attrNameLst>
                                          <p:attrName>ppt_y</p:attrName>
                                        </p:attrNameLst>
                                      </p:cBhvr>
                                      <p:tavLst>
                                        <p:tav tm="0">
                                          <p:val>
                                            <p:strVal val="#ppt_y+#ppt_h*1.125000"/>
                                          </p:val>
                                        </p:tav>
                                        <p:tav tm="100000">
                                          <p:val>
                                            <p:strVal val="#ppt_y"/>
                                          </p:val>
                                        </p:tav>
                                      </p:tavLst>
                                    </p:anim>
                                    <p:animEffect transition="in" filter="wipe(up)">
                                      <p:cBhvr>
                                        <p:cTn id="82" dur="500"/>
                                        <p:tgtEl>
                                          <p:spTgt spid="20504"/>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20505"/>
                                        </p:tgtEl>
                                        <p:attrNameLst>
                                          <p:attrName>style.visibility</p:attrName>
                                        </p:attrNameLst>
                                      </p:cBhvr>
                                      <p:to>
                                        <p:strVal val="visible"/>
                                      </p:to>
                                    </p:set>
                                    <p:anim calcmode="lin" valueType="num">
                                      <p:cBhvr additive="base">
                                        <p:cTn id="85" dur="500"/>
                                        <p:tgtEl>
                                          <p:spTgt spid="20505"/>
                                        </p:tgtEl>
                                        <p:attrNameLst>
                                          <p:attrName>ppt_y</p:attrName>
                                        </p:attrNameLst>
                                      </p:cBhvr>
                                      <p:tavLst>
                                        <p:tav tm="0">
                                          <p:val>
                                            <p:strVal val="#ppt_y+#ppt_h*1.125000"/>
                                          </p:val>
                                        </p:tav>
                                        <p:tav tm="100000">
                                          <p:val>
                                            <p:strVal val="#ppt_y"/>
                                          </p:val>
                                        </p:tav>
                                      </p:tavLst>
                                    </p:anim>
                                    <p:animEffect transition="in" filter="wipe(up)">
                                      <p:cBhvr>
                                        <p:cTn id="86" dur="500"/>
                                        <p:tgtEl>
                                          <p:spTgt spid="2050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20506"/>
                                        </p:tgtEl>
                                        <p:attrNameLst>
                                          <p:attrName>style.visibility</p:attrName>
                                        </p:attrNameLst>
                                      </p:cBhvr>
                                      <p:to>
                                        <p:strVal val="visible"/>
                                      </p:to>
                                    </p:set>
                                    <p:anim calcmode="lin" valueType="num">
                                      <p:cBhvr additive="base">
                                        <p:cTn id="91" dur="500"/>
                                        <p:tgtEl>
                                          <p:spTgt spid="20506"/>
                                        </p:tgtEl>
                                        <p:attrNameLst>
                                          <p:attrName>ppt_y</p:attrName>
                                        </p:attrNameLst>
                                      </p:cBhvr>
                                      <p:tavLst>
                                        <p:tav tm="0">
                                          <p:val>
                                            <p:strVal val="#ppt_y+#ppt_h*1.125000"/>
                                          </p:val>
                                        </p:tav>
                                        <p:tav tm="100000">
                                          <p:val>
                                            <p:strVal val="#ppt_y"/>
                                          </p:val>
                                        </p:tav>
                                      </p:tavLst>
                                    </p:anim>
                                    <p:animEffect transition="in" filter="wipe(up)">
                                      <p:cBhvr>
                                        <p:cTn id="92" dur="500"/>
                                        <p:tgtEl>
                                          <p:spTgt spid="20506"/>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20507"/>
                                        </p:tgtEl>
                                        <p:attrNameLst>
                                          <p:attrName>style.visibility</p:attrName>
                                        </p:attrNameLst>
                                      </p:cBhvr>
                                      <p:to>
                                        <p:strVal val="visible"/>
                                      </p:to>
                                    </p:set>
                                    <p:anim calcmode="lin" valueType="num">
                                      <p:cBhvr additive="base">
                                        <p:cTn id="95" dur="500"/>
                                        <p:tgtEl>
                                          <p:spTgt spid="20507"/>
                                        </p:tgtEl>
                                        <p:attrNameLst>
                                          <p:attrName>ppt_y</p:attrName>
                                        </p:attrNameLst>
                                      </p:cBhvr>
                                      <p:tavLst>
                                        <p:tav tm="0">
                                          <p:val>
                                            <p:strVal val="#ppt_y+#ppt_h*1.125000"/>
                                          </p:val>
                                        </p:tav>
                                        <p:tav tm="100000">
                                          <p:val>
                                            <p:strVal val="#ppt_y"/>
                                          </p:val>
                                        </p:tav>
                                      </p:tavLst>
                                    </p:anim>
                                    <p:animEffect transition="in" filter="wipe(up)">
                                      <p:cBhvr>
                                        <p:cTn id="96" dur="500"/>
                                        <p:tgtEl>
                                          <p:spTgt spid="20507"/>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20508"/>
                                        </p:tgtEl>
                                        <p:attrNameLst>
                                          <p:attrName>style.visibility</p:attrName>
                                        </p:attrNameLst>
                                      </p:cBhvr>
                                      <p:to>
                                        <p:strVal val="visible"/>
                                      </p:to>
                                    </p:set>
                                    <p:anim calcmode="lin" valueType="num">
                                      <p:cBhvr additive="base">
                                        <p:cTn id="99" dur="500"/>
                                        <p:tgtEl>
                                          <p:spTgt spid="20508"/>
                                        </p:tgtEl>
                                        <p:attrNameLst>
                                          <p:attrName>ppt_y</p:attrName>
                                        </p:attrNameLst>
                                      </p:cBhvr>
                                      <p:tavLst>
                                        <p:tav tm="0">
                                          <p:val>
                                            <p:strVal val="#ppt_y+#ppt_h*1.125000"/>
                                          </p:val>
                                        </p:tav>
                                        <p:tav tm="100000">
                                          <p:val>
                                            <p:strVal val="#ppt_y"/>
                                          </p:val>
                                        </p:tav>
                                      </p:tavLst>
                                    </p:anim>
                                    <p:animEffect transition="in" filter="wipe(up)">
                                      <p:cBhvr>
                                        <p:cTn id="100" dur="500"/>
                                        <p:tgtEl>
                                          <p:spTgt spid="20508"/>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41"/>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137"/>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138"/>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139"/>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animBg="1"/>
      <p:bldP spid="5129" grpId="0" animBg="1"/>
      <p:bldP spid="20503" grpId="0" animBg="1"/>
      <p:bldP spid="20504" grpId="0" animBg="1"/>
      <p:bldP spid="20505" grpId="0" animBg="1"/>
      <p:bldP spid="20506" grpId="0" animBg="1"/>
      <p:bldP spid="20507" grpId="0" animBg="1"/>
      <p:bldP spid="20508" grpId="0" animBg="1"/>
      <p:bldP spid="5137" grpId="0" animBg="1"/>
      <p:bldP spid="5138" grpId="0" animBg="1"/>
      <p:bldP spid="5139" grpId="0" animBg="1"/>
      <p:bldP spid="5140" grpId="0" animBg="1"/>
      <p:bldP spid="5141" grpId="0"/>
      <p:bldP spid="5157" grpId="0"/>
      <p:bldP spid="37" grpId="0" animBg="1"/>
      <p:bldP spid="42" grpId="0" animBg="1"/>
      <p:bldP spid="45" grpId="0" animBg="1"/>
      <p:bldP spid="46" grpId="0" animBg="1"/>
      <p:bldP spid="47" grpId="0" animBg="1"/>
      <p:bldP spid="61" grpId="0" animBg="1"/>
      <p:bldP spid="62" grpId="0" animBg="1"/>
      <p:bldP spid="63" grpId="0" animBg="1"/>
      <p:bldP spid="64" grpId="0" animBg="1"/>
      <p:bldP spid="66" grpId="0" animBg="1"/>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C00000"/>
                </a:solidFill>
              </a:rPr>
              <a:t>Vantagens</a:t>
            </a:r>
            <a:r>
              <a:rPr lang="pt-BR" dirty="0"/>
              <a:t> </a:t>
            </a:r>
            <a:r>
              <a:rPr lang="pt-BR" dirty="0">
                <a:solidFill>
                  <a:schemeClr val="bg1">
                    <a:lumMod val="75000"/>
                  </a:schemeClr>
                </a:solidFill>
              </a:rPr>
              <a:t>e Limitações</a:t>
            </a:r>
          </a:p>
        </p:txBody>
      </p:sp>
      <p:sp>
        <p:nvSpPr>
          <p:cNvPr id="4" name="Espaço Reservado para Conteúdo 3"/>
          <p:cNvSpPr>
            <a:spLocks noGrp="1"/>
          </p:cNvSpPr>
          <p:nvPr>
            <p:ph sz="half" idx="1"/>
          </p:nvPr>
        </p:nvSpPr>
        <p:spPr/>
        <p:txBody>
          <a:bodyPr>
            <a:normAutofit fontScale="70000" lnSpcReduction="20000"/>
          </a:bodyPr>
          <a:lstStyle/>
          <a:p>
            <a:pPr algn="just"/>
            <a:r>
              <a:rPr lang="pt-BR" altLang="pt-BR" dirty="0"/>
              <a:t>São os únicos estudos observacionais que testam hipóteses etiológicas</a:t>
            </a:r>
          </a:p>
          <a:p>
            <a:pPr algn="just"/>
            <a:endParaRPr lang="pt-BR" altLang="pt-BR" dirty="0"/>
          </a:p>
          <a:p>
            <a:pPr algn="just"/>
            <a:r>
              <a:rPr lang="pt-BR" altLang="pt-BR" dirty="0"/>
              <a:t>Produzem medidas de </a:t>
            </a:r>
          </a:p>
          <a:p>
            <a:pPr algn="just"/>
            <a:r>
              <a:rPr lang="pt-BR" altLang="pt-BR" dirty="0"/>
              <a:t>Incidência e Risco Relativo</a:t>
            </a:r>
          </a:p>
          <a:p>
            <a:pPr algn="just"/>
            <a:endParaRPr lang="pt-BR" altLang="pt-BR" dirty="0"/>
          </a:p>
          <a:p>
            <a:pPr algn="just"/>
            <a:r>
              <a:rPr lang="pt-BR" altLang="pt-BR" dirty="0"/>
              <a:t>Permitem avaliar o surgimento de </a:t>
            </a:r>
            <a:r>
              <a:rPr lang="pt-BR" altLang="pt-BR" dirty="0">
                <a:solidFill>
                  <a:srgbClr val="FF0000"/>
                </a:solidFill>
              </a:rPr>
              <a:t>vários desfechos </a:t>
            </a:r>
            <a:r>
              <a:rPr lang="pt-BR" altLang="pt-BR" dirty="0"/>
              <a:t>a partir de uma </a:t>
            </a:r>
            <a:r>
              <a:rPr lang="pt-BR" altLang="pt-BR" dirty="0">
                <a:solidFill>
                  <a:srgbClr val="FF0000"/>
                </a:solidFill>
              </a:rPr>
              <a:t>única exposição</a:t>
            </a:r>
          </a:p>
          <a:p>
            <a:pPr algn="just"/>
            <a:endParaRPr lang="pt-BR" altLang="pt-BR" dirty="0"/>
          </a:p>
          <a:p>
            <a:pPr algn="just"/>
            <a:r>
              <a:rPr lang="pt-BR" altLang="pt-BR" dirty="0"/>
              <a:t>Podem ser conduzidos de forma prospectiva ou retrospectiva (por meio de dados de registro) </a:t>
            </a:r>
          </a:p>
          <a:p>
            <a:pPr algn="just"/>
            <a:endParaRPr lang="pt-BR" dirty="0"/>
          </a:p>
          <a:p>
            <a:pPr algn="just"/>
            <a:endParaRPr lang="pt-BR" dirty="0"/>
          </a:p>
        </p:txBody>
      </p:sp>
      <p:pic>
        <p:nvPicPr>
          <p:cNvPr id="3" name="Espaço Reservado para Conteúdo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02011" y="2708920"/>
            <a:ext cx="2661298" cy="3417243"/>
          </a:xfrm>
        </p:spPr>
      </p:pic>
    </p:spTree>
    <p:extLst>
      <p:ext uri="{BB962C8B-B14F-4D97-AF65-F5344CB8AC3E}">
        <p14:creationId xmlns:p14="http://schemas.microsoft.com/office/powerpoint/2010/main" val="2442977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lumMod val="75000"/>
                  </a:schemeClr>
                </a:solidFill>
              </a:rPr>
              <a:t>Vantagens e </a:t>
            </a:r>
            <a:r>
              <a:rPr lang="pt-BR" dirty="0">
                <a:solidFill>
                  <a:srgbClr val="C00000"/>
                </a:solidFill>
              </a:rPr>
              <a:t>Limitações</a:t>
            </a:r>
          </a:p>
        </p:txBody>
      </p:sp>
      <p:pic>
        <p:nvPicPr>
          <p:cNvPr id="4" name="Espaço Reservado para Conteúdo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3230978"/>
            <a:ext cx="3816424" cy="2862318"/>
          </a:xfrm>
        </p:spPr>
      </p:pic>
      <p:sp>
        <p:nvSpPr>
          <p:cNvPr id="8" name="Espaço Reservado para Conteúdo 3"/>
          <p:cNvSpPr>
            <a:spLocks noGrp="1"/>
          </p:cNvSpPr>
          <p:nvPr>
            <p:ph sz="half" idx="2"/>
          </p:nvPr>
        </p:nvSpPr>
        <p:spPr>
          <a:xfrm>
            <a:off x="3707531" y="1536700"/>
            <a:ext cx="5905029" cy="4589463"/>
          </a:xfrm>
        </p:spPr>
        <p:txBody>
          <a:bodyPr>
            <a:normAutofit/>
          </a:bodyPr>
          <a:lstStyle/>
          <a:p>
            <a:pPr algn="just"/>
            <a:r>
              <a:rPr lang="pt-BR" sz="1800" dirty="0"/>
              <a:t>Alto custo</a:t>
            </a:r>
          </a:p>
          <a:p>
            <a:pPr algn="just"/>
            <a:endParaRPr lang="pt-BR" sz="1800" dirty="0"/>
          </a:p>
          <a:p>
            <a:pPr algn="just"/>
            <a:r>
              <a:rPr lang="pt-BR" sz="1800" dirty="0"/>
              <a:t>Longa duração (anos)</a:t>
            </a:r>
          </a:p>
          <a:p>
            <a:pPr lvl="1" algn="just"/>
            <a:endParaRPr lang="pt-BR" sz="1800" dirty="0"/>
          </a:p>
          <a:p>
            <a:pPr algn="just"/>
            <a:r>
              <a:rPr lang="pt-BR" sz="1800" dirty="0"/>
              <a:t>Perdas de seguimento (mortes, desistência)</a:t>
            </a:r>
          </a:p>
          <a:p>
            <a:pPr lvl="1" algn="just"/>
            <a:endParaRPr lang="pt-BR" sz="1800" dirty="0"/>
          </a:p>
        </p:txBody>
      </p:sp>
    </p:spTree>
    <p:extLst>
      <p:ext uri="{BB962C8B-B14F-4D97-AF65-F5344CB8AC3E}">
        <p14:creationId xmlns:p14="http://schemas.microsoft.com/office/powerpoint/2010/main" val="127961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49A8855-5B19-452B-AC40-6F79A32699AC}"/>
              </a:ext>
            </a:extLst>
          </p:cNvPr>
          <p:cNvPicPr/>
          <p:nvPr/>
        </p:nvPicPr>
        <p:blipFill>
          <a:blip r:embed="rId2" cstate="print"/>
          <a:srcRect/>
          <a:stretch>
            <a:fillRect/>
          </a:stretch>
        </p:blipFill>
        <p:spPr bwMode="auto">
          <a:xfrm>
            <a:off x="827584" y="188640"/>
            <a:ext cx="7416824" cy="6624736"/>
          </a:xfrm>
          <a:prstGeom prst="rect">
            <a:avLst/>
          </a:prstGeom>
          <a:noFill/>
          <a:ln w="9525">
            <a:noFill/>
            <a:miter lim="800000"/>
            <a:headEnd/>
            <a:tailEnd/>
          </a:ln>
        </p:spPr>
      </p:pic>
    </p:spTree>
    <p:extLst>
      <p:ext uri="{BB962C8B-B14F-4D97-AF65-F5344CB8AC3E}">
        <p14:creationId xmlns:p14="http://schemas.microsoft.com/office/powerpoint/2010/main" val="1023821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1547813" y="1341438"/>
            <a:ext cx="6143625" cy="5073650"/>
          </a:xfrm>
          <a:prstGeom prst="flowChartExtract">
            <a:avLst/>
          </a:prstGeom>
          <a:solidFill>
            <a:srgbClr val="FF5050"/>
          </a:solidFill>
          <a:ln>
            <a:noFill/>
          </a:ln>
          <a:effectLst>
            <a:outerShdw blurRad="63500" dist="38099" dir="2700000" algn="ctr" rotWithShape="0">
              <a:srgbClr val="000000">
                <a:alpha val="74998"/>
              </a:srgbClr>
            </a:outerShdw>
          </a:effectLst>
          <a:extLst>
            <a:ext uri="{91240B29-F687-4f45-9708-019B960494DF}"/>
          </a:extLst>
        </p:spPr>
        <p:txBody>
          <a:bodyPr wrap="none" lIns="90488" tIns="44450" rIns="90488" bIns="44450" anchor="ctr"/>
          <a:lstStyle/>
          <a:p>
            <a:pPr eaLnBrk="1" hangingPunct="1">
              <a:lnSpc>
                <a:spcPct val="100000"/>
              </a:lnSpc>
              <a:spcBef>
                <a:spcPct val="0"/>
              </a:spcBef>
              <a:defRPr/>
            </a:pPr>
            <a:endParaRPr lang="en-GB" b="0">
              <a:latin typeface="Arial" charset="0"/>
              <a:ea typeface="ＭＳ Ｐゴシック" charset="0"/>
            </a:endParaRPr>
          </a:p>
        </p:txBody>
      </p:sp>
      <p:sp>
        <p:nvSpPr>
          <p:cNvPr id="19459" name="Rectangle 3"/>
          <p:cNvSpPr>
            <a:spLocks noChangeArrowheads="1"/>
          </p:cNvSpPr>
          <p:nvPr/>
        </p:nvSpPr>
        <p:spPr bwMode="auto">
          <a:xfrm>
            <a:off x="3924300" y="2674938"/>
            <a:ext cx="1447800" cy="425450"/>
          </a:xfrm>
          <a:prstGeom prst="rect">
            <a:avLst/>
          </a:prstGeom>
          <a:solidFill>
            <a:srgbClr val="339933"/>
          </a:solidFill>
          <a:ln>
            <a:noFill/>
          </a:ln>
          <a:effectLst>
            <a:outerShdw blurRad="63500" dist="38099" dir="2700000" algn="ctr" rotWithShape="0">
              <a:srgbClr val="000000">
                <a:alpha val="74998"/>
              </a:srgbClr>
            </a:outerShdw>
          </a:effectLst>
          <a:extLst>
            <a:ext uri="{91240B29-F687-4f45-9708-019B960494DF}"/>
          </a:extLst>
        </p:spPr>
        <p:txBody>
          <a:bodyPr wrap="none" lIns="90488" tIns="44450" rIns="90488" bIns="44450" anchor="ctr"/>
          <a:lstStyle/>
          <a:p>
            <a:pPr defTabSz="762000" eaLnBrk="1" hangingPunct="1">
              <a:lnSpc>
                <a:spcPct val="100000"/>
              </a:lnSpc>
              <a:spcBef>
                <a:spcPct val="0"/>
              </a:spcBef>
              <a:defRPr/>
            </a:pPr>
            <a:r>
              <a:rPr lang="pt-BR">
                <a:latin typeface="Arial" charset="0"/>
                <a:ea typeface="ＭＳ Ｐゴシック" charset="0"/>
              </a:rPr>
              <a:t>Coorte</a:t>
            </a:r>
          </a:p>
        </p:txBody>
      </p:sp>
      <p:sp>
        <p:nvSpPr>
          <p:cNvPr id="19460" name="Rectangle 4"/>
          <p:cNvSpPr>
            <a:spLocks noChangeArrowheads="1"/>
          </p:cNvSpPr>
          <p:nvPr/>
        </p:nvSpPr>
        <p:spPr bwMode="auto">
          <a:xfrm>
            <a:off x="3444875" y="3240088"/>
            <a:ext cx="2362200" cy="425450"/>
          </a:xfrm>
          <a:prstGeom prst="rect">
            <a:avLst/>
          </a:prstGeom>
          <a:solidFill>
            <a:srgbClr val="339933"/>
          </a:solidFill>
          <a:ln>
            <a:noFill/>
          </a:ln>
          <a:effectLst>
            <a:outerShdw blurRad="63500" dist="38099" dir="2700000" algn="ctr" rotWithShape="0">
              <a:srgbClr val="000000">
                <a:alpha val="74998"/>
              </a:srgbClr>
            </a:outerShdw>
          </a:effectLst>
          <a:extLst>
            <a:ext uri="{91240B29-F687-4f45-9708-019B960494DF}"/>
          </a:extLst>
        </p:spPr>
        <p:txBody>
          <a:bodyPr wrap="none" lIns="90488" tIns="44450" rIns="90488" bIns="44450" anchor="ctr"/>
          <a:lstStyle/>
          <a:p>
            <a:pPr defTabSz="762000" eaLnBrk="1" hangingPunct="1">
              <a:lnSpc>
                <a:spcPct val="100000"/>
              </a:lnSpc>
              <a:spcBef>
                <a:spcPct val="0"/>
              </a:spcBef>
              <a:defRPr/>
            </a:pPr>
            <a:r>
              <a:rPr lang="pt-BR">
                <a:latin typeface="Arial" charset="0"/>
                <a:ea typeface="ＭＳ Ｐゴシック" charset="0"/>
              </a:rPr>
              <a:t>Caso-controle</a:t>
            </a:r>
          </a:p>
        </p:txBody>
      </p:sp>
      <p:sp>
        <p:nvSpPr>
          <p:cNvPr id="19461" name="Rectangle 5"/>
          <p:cNvSpPr>
            <a:spLocks noChangeArrowheads="1"/>
          </p:cNvSpPr>
          <p:nvPr/>
        </p:nvSpPr>
        <p:spPr bwMode="auto">
          <a:xfrm>
            <a:off x="3276600" y="4365625"/>
            <a:ext cx="2743200" cy="425450"/>
          </a:xfrm>
          <a:prstGeom prst="rect">
            <a:avLst/>
          </a:prstGeom>
          <a:solidFill>
            <a:srgbClr val="339933"/>
          </a:solidFill>
          <a:ln>
            <a:noFill/>
          </a:ln>
          <a:effectLst>
            <a:outerShdw blurRad="63500" dist="38099" dir="2700000" algn="ctr" rotWithShape="0">
              <a:srgbClr val="000000">
                <a:alpha val="74998"/>
              </a:srgbClr>
            </a:outerShdw>
          </a:effectLst>
          <a:extLst>
            <a:ext uri="{91240B29-F687-4f45-9708-019B960494DF}"/>
          </a:extLst>
        </p:spPr>
        <p:txBody>
          <a:bodyPr wrap="none" lIns="90488" tIns="44450" rIns="90488" bIns="44450" anchor="ctr"/>
          <a:lstStyle/>
          <a:p>
            <a:pPr defTabSz="762000" eaLnBrk="1" hangingPunct="1">
              <a:lnSpc>
                <a:spcPct val="100000"/>
              </a:lnSpc>
              <a:spcBef>
                <a:spcPct val="0"/>
              </a:spcBef>
              <a:defRPr/>
            </a:pPr>
            <a:r>
              <a:rPr lang="pt-BR">
                <a:latin typeface="Arial" charset="0"/>
                <a:ea typeface="ＭＳ Ｐゴシック" charset="0"/>
              </a:rPr>
              <a:t>Estudo de casos</a:t>
            </a:r>
          </a:p>
        </p:txBody>
      </p:sp>
      <p:sp>
        <p:nvSpPr>
          <p:cNvPr id="19462" name="Rectangle 6"/>
          <p:cNvSpPr>
            <a:spLocks noChangeArrowheads="1"/>
          </p:cNvSpPr>
          <p:nvPr/>
        </p:nvSpPr>
        <p:spPr bwMode="auto">
          <a:xfrm>
            <a:off x="2590800" y="1628775"/>
            <a:ext cx="4038600" cy="381000"/>
          </a:xfrm>
          <a:prstGeom prst="rect">
            <a:avLst/>
          </a:prstGeom>
          <a:solidFill>
            <a:srgbClr val="339933"/>
          </a:solidFill>
          <a:ln>
            <a:noFill/>
          </a:ln>
          <a:effectLst>
            <a:outerShdw blurRad="63500" dist="38099" dir="2700000" algn="ctr" rotWithShape="0">
              <a:srgbClr val="000000">
                <a:alpha val="74998"/>
              </a:srgbClr>
            </a:outerShdw>
          </a:effectLst>
          <a:extLst>
            <a:ext uri="{91240B29-F687-4f45-9708-019B960494DF}"/>
          </a:extLst>
        </p:spPr>
        <p:txBody>
          <a:bodyPr wrap="none" lIns="90488" tIns="44450" rIns="90488" bIns="44450" anchor="ctr"/>
          <a:lstStyle/>
          <a:p>
            <a:pPr defTabSz="762000" eaLnBrk="1" hangingPunct="1">
              <a:lnSpc>
                <a:spcPct val="90000"/>
              </a:lnSpc>
              <a:spcBef>
                <a:spcPct val="0"/>
              </a:spcBef>
              <a:defRPr/>
            </a:pPr>
            <a:r>
              <a:rPr lang="pt-BR">
                <a:ea typeface="ＭＳ Ｐゴシック" charset="-128"/>
              </a:rPr>
              <a:t>Revisões Sistemáticas</a:t>
            </a:r>
            <a:r>
              <a:rPr lang="pt-BR" b="0">
                <a:solidFill>
                  <a:schemeClr val="bg2"/>
                </a:solidFill>
                <a:ea typeface="ＭＳ Ｐゴシック" charset="-128"/>
              </a:rPr>
              <a:t> </a:t>
            </a:r>
            <a:endParaRPr lang="pt-BR" b="0">
              <a:ea typeface="ＭＳ Ｐゴシック" charset="-128"/>
            </a:endParaRPr>
          </a:p>
        </p:txBody>
      </p:sp>
      <p:sp>
        <p:nvSpPr>
          <p:cNvPr id="19463" name="Rectangle 8"/>
          <p:cNvSpPr>
            <a:spLocks noChangeArrowheads="1"/>
          </p:cNvSpPr>
          <p:nvPr/>
        </p:nvSpPr>
        <p:spPr bwMode="auto">
          <a:xfrm>
            <a:off x="2843213" y="4946650"/>
            <a:ext cx="3657600" cy="381000"/>
          </a:xfrm>
          <a:prstGeom prst="rect">
            <a:avLst/>
          </a:prstGeom>
          <a:solidFill>
            <a:srgbClr val="339933"/>
          </a:solidFill>
          <a:ln>
            <a:noFill/>
          </a:ln>
          <a:effectLst>
            <a:outerShdw blurRad="63500" dist="38099" dir="2700000" algn="ctr" rotWithShape="0">
              <a:srgbClr val="000000">
                <a:alpha val="74998"/>
              </a:srgbClr>
            </a:outerShdw>
          </a:effectLst>
          <a:extLst>
            <a:ext uri="{91240B29-F687-4f45-9708-019B960494DF}"/>
          </a:extLst>
        </p:spPr>
        <p:txBody>
          <a:bodyPr wrap="none" lIns="90488" tIns="44450" rIns="90488" bIns="44450" anchor="ctr"/>
          <a:lstStyle/>
          <a:p>
            <a:pPr defTabSz="762000" eaLnBrk="1" hangingPunct="1">
              <a:lnSpc>
                <a:spcPct val="100000"/>
              </a:lnSpc>
              <a:spcBef>
                <a:spcPct val="0"/>
              </a:spcBef>
              <a:defRPr/>
            </a:pPr>
            <a:r>
              <a:rPr lang="pt-BR">
                <a:latin typeface="Arial" charset="0"/>
                <a:ea typeface="ＭＳ Ｐゴシック" charset="0"/>
              </a:rPr>
              <a:t>Opinião de especialista</a:t>
            </a:r>
          </a:p>
        </p:txBody>
      </p:sp>
      <p:sp>
        <p:nvSpPr>
          <p:cNvPr id="19464" name="Rectangle 9"/>
          <p:cNvSpPr>
            <a:spLocks noChangeArrowheads="1"/>
          </p:cNvSpPr>
          <p:nvPr/>
        </p:nvSpPr>
        <p:spPr bwMode="auto">
          <a:xfrm>
            <a:off x="3840163" y="6032500"/>
            <a:ext cx="1524000" cy="349250"/>
          </a:xfrm>
          <a:prstGeom prst="rect">
            <a:avLst/>
          </a:prstGeom>
          <a:solidFill>
            <a:srgbClr val="339933"/>
          </a:solidFill>
          <a:ln>
            <a:noFill/>
          </a:ln>
          <a:effectLst>
            <a:outerShdw blurRad="63500" dist="38099" dir="2700000" algn="ctr" rotWithShape="0">
              <a:srgbClr val="000000">
                <a:alpha val="74998"/>
              </a:srgbClr>
            </a:outerShdw>
          </a:effectLst>
          <a:extLst>
            <a:ext uri="{91240B29-F687-4f45-9708-019B960494DF}"/>
          </a:extLst>
        </p:spPr>
        <p:txBody>
          <a:bodyPr wrap="none" lIns="90488" tIns="44450" rIns="90488" bIns="44450" anchor="ctr"/>
          <a:lstStyle/>
          <a:p>
            <a:pPr defTabSz="762000" eaLnBrk="1" hangingPunct="1">
              <a:lnSpc>
                <a:spcPct val="100000"/>
              </a:lnSpc>
              <a:spcBef>
                <a:spcPct val="0"/>
              </a:spcBef>
              <a:defRPr/>
            </a:pPr>
            <a:r>
              <a:rPr lang="pt-BR" i="1">
                <a:latin typeface="Arial" charset="0"/>
                <a:ea typeface="ＭＳ Ｐゴシック" charset="0"/>
              </a:rPr>
              <a:t>In vitro</a:t>
            </a:r>
          </a:p>
        </p:txBody>
      </p:sp>
      <p:sp>
        <p:nvSpPr>
          <p:cNvPr id="19465" name="Rectangle 10"/>
          <p:cNvSpPr>
            <a:spLocks noChangeArrowheads="1"/>
          </p:cNvSpPr>
          <p:nvPr/>
        </p:nvSpPr>
        <p:spPr bwMode="auto">
          <a:xfrm>
            <a:off x="3276600" y="5461000"/>
            <a:ext cx="2743200" cy="425450"/>
          </a:xfrm>
          <a:prstGeom prst="rect">
            <a:avLst/>
          </a:prstGeom>
          <a:solidFill>
            <a:srgbClr val="339933"/>
          </a:solidFill>
          <a:ln>
            <a:noFill/>
          </a:ln>
          <a:effectLst>
            <a:outerShdw blurRad="63500" dist="38099" dir="2700000" algn="ctr" rotWithShape="0">
              <a:srgbClr val="000000">
                <a:alpha val="74998"/>
              </a:srgbClr>
            </a:outerShdw>
          </a:effectLst>
          <a:extLst>
            <a:ext uri="{91240B29-F687-4f45-9708-019B960494DF}"/>
          </a:extLst>
        </p:spPr>
        <p:txBody>
          <a:bodyPr wrap="none" lIns="90488" tIns="44450" rIns="90488" bIns="44450" anchor="ctr"/>
          <a:lstStyle/>
          <a:p>
            <a:pPr defTabSz="762000" eaLnBrk="1" hangingPunct="1">
              <a:lnSpc>
                <a:spcPct val="100000"/>
              </a:lnSpc>
              <a:spcBef>
                <a:spcPct val="0"/>
              </a:spcBef>
              <a:defRPr/>
            </a:pPr>
            <a:r>
              <a:rPr lang="pt-BR" dirty="0">
                <a:latin typeface="Arial" charset="0"/>
                <a:ea typeface="ＭＳ Ｐゴシック" charset="0"/>
              </a:rPr>
              <a:t>Modelos animais</a:t>
            </a:r>
          </a:p>
        </p:txBody>
      </p:sp>
      <p:sp>
        <p:nvSpPr>
          <p:cNvPr id="93195" name="AutoShape 11"/>
          <p:cNvSpPr>
            <a:spLocks noChangeArrowheads="1"/>
          </p:cNvSpPr>
          <p:nvPr/>
        </p:nvSpPr>
        <p:spPr bwMode="auto">
          <a:xfrm>
            <a:off x="685800" y="1752600"/>
            <a:ext cx="838200" cy="4038600"/>
          </a:xfrm>
          <a:prstGeom prst="upArrow">
            <a:avLst>
              <a:gd name="adj1" fmla="val 50000"/>
              <a:gd name="adj2" fmla="val 120455"/>
            </a:avLst>
          </a:prstGeom>
          <a:noFill/>
          <a:ln w="38100">
            <a:solidFill>
              <a:srgbClr val="A50021"/>
            </a:solidFill>
            <a:miter lim="800000"/>
            <a:headEnd/>
            <a:tailEnd/>
          </a:ln>
          <a:effectLst>
            <a:outerShdw blurRad="63500" dist="38099" dir="2700000" algn="ctr" rotWithShape="0">
              <a:srgbClr val="000000">
                <a:alpha val="74998"/>
              </a:srgbClr>
            </a:outerShdw>
          </a:effectLst>
          <a:extLst>
            <a:ext uri="{909E8E84-426E-40dd-AFC4-6F175D3DCCD1}"/>
          </a:extLst>
        </p:spPr>
        <p:txBody>
          <a:bodyPr wrap="none" lIns="90488" tIns="44450" rIns="90488" bIns="44450" anchor="ctr"/>
          <a:lstStyle/>
          <a:p>
            <a:pPr defTabSz="762000" eaLnBrk="1" hangingPunct="1">
              <a:lnSpc>
                <a:spcPct val="100000"/>
              </a:lnSpc>
              <a:spcBef>
                <a:spcPct val="0"/>
              </a:spcBef>
              <a:defRPr/>
            </a:pPr>
            <a:r>
              <a:rPr lang="pt-BR">
                <a:effectLst>
                  <a:outerShdw blurRad="38100" dist="38100" dir="2700000" algn="tl">
                    <a:srgbClr val="C0C0C0"/>
                  </a:outerShdw>
                </a:effectLst>
                <a:ea typeface="ＭＳ Ｐゴシック" charset="-128"/>
              </a:rPr>
              <a:t>VALIDADE</a:t>
            </a:r>
          </a:p>
        </p:txBody>
      </p:sp>
      <p:sp>
        <p:nvSpPr>
          <p:cNvPr id="93196" name="AutoShape 12"/>
          <p:cNvSpPr>
            <a:spLocks noChangeArrowheads="1"/>
          </p:cNvSpPr>
          <p:nvPr/>
        </p:nvSpPr>
        <p:spPr bwMode="auto">
          <a:xfrm>
            <a:off x="7772400" y="1752600"/>
            <a:ext cx="838200" cy="4038600"/>
          </a:xfrm>
          <a:prstGeom prst="upArrow">
            <a:avLst>
              <a:gd name="adj1" fmla="val 50000"/>
              <a:gd name="adj2" fmla="val 120455"/>
            </a:avLst>
          </a:prstGeom>
          <a:noFill/>
          <a:ln w="38100">
            <a:solidFill>
              <a:srgbClr val="A50021"/>
            </a:solidFill>
            <a:miter lim="800000"/>
            <a:headEnd/>
            <a:tailEnd/>
          </a:ln>
          <a:effectLst>
            <a:outerShdw blurRad="63500" dist="38099" dir="2700000" algn="ctr" rotWithShape="0">
              <a:srgbClr val="000000">
                <a:alpha val="74998"/>
              </a:srgbClr>
            </a:outerShdw>
          </a:effectLst>
          <a:extLst>
            <a:ext uri="{909E8E84-426E-40dd-AFC4-6F175D3DCCD1}"/>
          </a:extLst>
        </p:spPr>
        <p:txBody>
          <a:bodyPr wrap="none" lIns="90488" tIns="44450" rIns="90488" bIns="44450" anchor="ctr"/>
          <a:lstStyle/>
          <a:p>
            <a:pPr defTabSz="762000" eaLnBrk="1" hangingPunct="1">
              <a:lnSpc>
                <a:spcPct val="100000"/>
              </a:lnSpc>
              <a:spcBef>
                <a:spcPct val="0"/>
              </a:spcBef>
              <a:defRPr/>
            </a:pPr>
            <a:r>
              <a:rPr lang="pt-BR">
                <a:effectLst>
                  <a:outerShdw blurRad="38100" dist="38100" dir="2700000" algn="tl">
                    <a:srgbClr val="C0C0C0"/>
                  </a:outerShdw>
                </a:effectLst>
                <a:ea typeface="ＭＳ Ｐゴシック" charset="-128"/>
              </a:rPr>
              <a:t>CONFIANÇA</a:t>
            </a:r>
          </a:p>
        </p:txBody>
      </p:sp>
      <p:sp>
        <p:nvSpPr>
          <p:cNvPr id="19468" name="Rectangle 13"/>
          <p:cNvSpPr>
            <a:spLocks noChangeArrowheads="1"/>
          </p:cNvSpPr>
          <p:nvPr/>
        </p:nvSpPr>
        <p:spPr bwMode="auto">
          <a:xfrm>
            <a:off x="2195513" y="2133600"/>
            <a:ext cx="4724400" cy="409575"/>
          </a:xfrm>
          <a:prstGeom prst="rect">
            <a:avLst/>
          </a:prstGeom>
          <a:solidFill>
            <a:srgbClr val="339933"/>
          </a:solidFill>
          <a:ln>
            <a:noFill/>
          </a:ln>
          <a:effectLst>
            <a:outerShdw blurRad="63500" dist="38099" dir="2700000" algn="ctr" rotWithShape="0">
              <a:srgbClr val="000000">
                <a:alpha val="74998"/>
              </a:srgbClr>
            </a:outerShdw>
          </a:effectLst>
          <a:extLst>
            <a:ext uri="{91240B29-F687-4f45-9708-019B960494DF}"/>
          </a:extLst>
        </p:spPr>
        <p:txBody>
          <a:bodyPr wrap="none" lIns="90488" tIns="44450" rIns="90488" bIns="44450" anchor="ctr"/>
          <a:lstStyle/>
          <a:p>
            <a:pPr defTabSz="762000" eaLnBrk="1" hangingPunct="1">
              <a:lnSpc>
                <a:spcPct val="100000"/>
              </a:lnSpc>
              <a:spcBef>
                <a:spcPct val="0"/>
              </a:spcBef>
              <a:defRPr/>
            </a:pPr>
            <a:r>
              <a:rPr lang="pt-BR">
                <a:ea typeface="ＭＳ Ｐゴシック" charset="-128"/>
              </a:rPr>
              <a:t>Ensaio Clínico Randomizado</a:t>
            </a:r>
          </a:p>
        </p:txBody>
      </p:sp>
      <p:sp>
        <p:nvSpPr>
          <p:cNvPr id="52237" name="Rectangle 14"/>
          <p:cNvSpPr>
            <a:spLocks noChangeArrowheads="1"/>
          </p:cNvSpPr>
          <p:nvPr/>
        </p:nvSpPr>
        <p:spPr bwMode="auto">
          <a:xfrm>
            <a:off x="539750" y="333375"/>
            <a:ext cx="8077200" cy="609600"/>
          </a:xfrm>
          <a:prstGeom prst="rect">
            <a:avLst/>
          </a:prstGeom>
          <a:noFill/>
          <a:ln w="9525">
            <a:noFill/>
            <a:miter lim="800000"/>
            <a:headEnd/>
            <a:tailEnd/>
          </a:ln>
        </p:spPr>
        <p:txBody>
          <a:bodyPr lIns="90488" tIns="44450" rIns="90488" bIns="44450" anchor="b"/>
          <a:lstStyle/>
          <a:p>
            <a:pPr eaLnBrk="1" hangingPunct="1">
              <a:lnSpc>
                <a:spcPct val="100000"/>
              </a:lnSpc>
              <a:spcBef>
                <a:spcPct val="0"/>
              </a:spcBef>
            </a:pPr>
            <a:r>
              <a:rPr lang="pt-BR" sz="3200">
                <a:solidFill>
                  <a:srgbClr val="A50021"/>
                </a:solidFill>
                <a:latin typeface="Comic Sans MS" pitchFamily="66" charset="0"/>
              </a:rPr>
              <a:t>Hierarquia da Evidência</a:t>
            </a:r>
          </a:p>
        </p:txBody>
      </p:sp>
      <p:sp>
        <p:nvSpPr>
          <p:cNvPr id="19470" name="Rectangle 8"/>
          <p:cNvSpPr>
            <a:spLocks noChangeArrowheads="1"/>
          </p:cNvSpPr>
          <p:nvPr/>
        </p:nvSpPr>
        <p:spPr bwMode="auto">
          <a:xfrm>
            <a:off x="3419475" y="3822700"/>
            <a:ext cx="2376488" cy="381000"/>
          </a:xfrm>
          <a:prstGeom prst="rect">
            <a:avLst/>
          </a:prstGeom>
          <a:solidFill>
            <a:srgbClr val="339933"/>
          </a:solidFill>
          <a:ln>
            <a:noFill/>
          </a:ln>
          <a:effectLst>
            <a:outerShdw blurRad="63500" dist="38099" dir="2700000" algn="ctr" rotWithShape="0">
              <a:srgbClr val="000000">
                <a:alpha val="74998"/>
              </a:srgbClr>
            </a:outerShdw>
          </a:effectLst>
          <a:extLst>
            <a:ext uri="{91240B29-F687-4f45-9708-019B960494DF}"/>
          </a:extLst>
        </p:spPr>
        <p:txBody>
          <a:bodyPr wrap="none" lIns="90488" tIns="44450" rIns="90488" bIns="44450" anchor="ctr"/>
          <a:lstStyle/>
          <a:p>
            <a:pPr defTabSz="762000" eaLnBrk="1" hangingPunct="1">
              <a:lnSpc>
                <a:spcPct val="100000"/>
              </a:lnSpc>
              <a:spcBef>
                <a:spcPct val="0"/>
              </a:spcBef>
              <a:defRPr/>
            </a:pPr>
            <a:r>
              <a:rPr lang="pt-BR">
                <a:latin typeface="Arial" charset="0"/>
                <a:ea typeface="ＭＳ Ｐゴシック" charset="0"/>
              </a:rPr>
              <a:t>Transversal</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F17B557D-2F80-41B5-96AB-502DFEBA0D40}"/>
              </a:ext>
            </a:extLst>
          </p:cNvPr>
          <p:cNvPicPr>
            <a:picLocks noChangeAspect="1"/>
          </p:cNvPicPr>
          <p:nvPr/>
        </p:nvPicPr>
        <p:blipFill rotWithShape="1">
          <a:blip r:embed="rId2"/>
          <a:srcRect l="30313" t="12201" r="13775" b="13600"/>
          <a:stretch/>
        </p:blipFill>
        <p:spPr>
          <a:xfrm>
            <a:off x="152339" y="116632"/>
            <a:ext cx="8889592" cy="6635892"/>
          </a:xfrm>
          <a:prstGeom prst="rect">
            <a:avLst/>
          </a:prstGeom>
        </p:spPr>
      </p:pic>
    </p:spTree>
    <p:extLst>
      <p:ext uri="{BB962C8B-B14F-4D97-AF65-F5344CB8AC3E}">
        <p14:creationId xmlns:p14="http://schemas.microsoft.com/office/powerpoint/2010/main" val="2231754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27784" y="2204864"/>
            <a:ext cx="6753944" cy="1513855"/>
          </a:xfrm>
        </p:spPr>
        <p:txBody>
          <a:bodyPr/>
          <a:lstStyle/>
          <a:p>
            <a:pPr algn="ctr"/>
            <a:r>
              <a:rPr lang="pt-BR" sz="4400" dirty="0"/>
              <a:t>Estudo Caso-controle</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204864"/>
            <a:ext cx="3048000" cy="2857500"/>
          </a:xfrm>
          <a:prstGeom prst="rect">
            <a:avLst/>
          </a:prstGeom>
        </p:spPr>
      </p:pic>
      <p:sp>
        <p:nvSpPr>
          <p:cNvPr id="8" name="Retângulo de cantos arredondados 7"/>
          <p:cNvSpPr/>
          <p:nvPr/>
        </p:nvSpPr>
        <p:spPr>
          <a:xfrm>
            <a:off x="539552" y="2996952"/>
            <a:ext cx="2880320" cy="576064"/>
          </a:xfrm>
          <a:prstGeom prst="roundRect">
            <a:avLst/>
          </a:prstGeom>
          <a:noFill/>
          <a:ln w="1047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5930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a:xfrm>
            <a:off x="467544" y="-459432"/>
            <a:ext cx="7992888" cy="1944216"/>
          </a:xfrm>
        </p:spPr>
        <p:txBody>
          <a:bodyPr/>
          <a:lstStyle/>
          <a:p>
            <a:pPr algn="l" eaLnBrk="1" hangingPunct="1"/>
            <a:r>
              <a:rPr lang="pt-BR" altLang="pt-BR" dirty="0"/>
              <a:t>Estudo de Caso controle</a:t>
            </a:r>
          </a:p>
        </p:txBody>
      </p:sp>
      <p:sp>
        <p:nvSpPr>
          <p:cNvPr id="95235" name="Rectangle 3"/>
          <p:cNvSpPr>
            <a:spLocks noGrp="1" noChangeArrowheads="1"/>
          </p:cNvSpPr>
          <p:nvPr>
            <p:ph type="body" idx="1"/>
          </p:nvPr>
        </p:nvSpPr>
        <p:spPr>
          <a:xfrm>
            <a:off x="606388" y="980728"/>
            <a:ext cx="7715200" cy="5714999"/>
          </a:xfrm>
        </p:spPr>
        <p:txBody>
          <a:bodyPr>
            <a:normAutofit/>
          </a:bodyPr>
          <a:lstStyle/>
          <a:p>
            <a:pPr algn="just" eaLnBrk="1" hangingPunct="1">
              <a:buFont typeface="Wingdings" pitchFamily="2" charset="2"/>
              <a:buChar char="§"/>
            </a:pPr>
            <a:r>
              <a:rPr lang="pt-BR" altLang="pt-BR" sz="2000" dirty="0"/>
              <a:t>Utilizado para</a:t>
            </a:r>
          </a:p>
          <a:p>
            <a:pPr lvl="1" algn="just" eaLnBrk="1" hangingPunct="1">
              <a:buFont typeface="Wingdings" pitchFamily="2" charset="2"/>
              <a:buChar char="§"/>
            </a:pPr>
            <a:r>
              <a:rPr lang="pt-BR" altLang="pt-BR" sz="2000" dirty="0"/>
              <a:t>Doenças de baixa incidência (raro)</a:t>
            </a:r>
          </a:p>
          <a:p>
            <a:pPr lvl="1" algn="just" eaLnBrk="1" hangingPunct="1">
              <a:buFont typeface="Wingdings" pitchFamily="2" charset="2"/>
              <a:buChar char="§"/>
            </a:pPr>
            <a:r>
              <a:rPr lang="pt-BR" altLang="pt-BR" sz="2000" dirty="0"/>
              <a:t>Longo período de incubação</a:t>
            </a:r>
          </a:p>
          <a:p>
            <a:pPr lvl="1" algn="just" eaLnBrk="1" hangingPunct="1">
              <a:buFont typeface="Wingdings" pitchFamily="2" charset="2"/>
              <a:buChar char="§"/>
            </a:pPr>
            <a:r>
              <a:rPr lang="pt-BR" altLang="pt-BR" dirty="0"/>
              <a:t>Em situações de surto, quando é preciso ações imediatas de controle</a:t>
            </a:r>
            <a:endParaRPr lang="pt-BR" altLang="pt-BR" sz="2000" dirty="0"/>
          </a:p>
        </p:txBody>
      </p:sp>
      <p:pic>
        <p:nvPicPr>
          <p:cNvPr id="1136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989546"/>
            <a:ext cx="5575722" cy="386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1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146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93"/>
            <a:ext cx="9144000" cy="6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67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99392"/>
            <a:ext cx="8090862" cy="683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80112" y="1676360"/>
            <a:ext cx="1666875" cy="1666875"/>
          </a:xfr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1644900"/>
            <a:ext cx="1695909" cy="1698335"/>
          </a:xfrm>
          <a:prstGeom prst="rect">
            <a:avLst/>
          </a:prstGeom>
        </p:spPr>
      </p:pic>
    </p:spTree>
    <p:extLst>
      <p:ext uri="{BB962C8B-B14F-4D97-AF65-F5344CB8AC3E}">
        <p14:creationId xmlns:p14="http://schemas.microsoft.com/office/powerpoint/2010/main" val="3147621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E5BC91B-E241-4D3B-A194-8770325E18AB}"/>
              </a:ext>
            </a:extLst>
          </p:cNvPr>
          <p:cNvPicPr>
            <a:picLocks noChangeAspect="1"/>
          </p:cNvPicPr>
          <p:nvPr/>
        </p:nvPicPr>
        <p:blipFill rotWithShape="1">
          <a:blip r:embed="rId2"/>
          <a:srcRect b="51050"/>
          <a:stretch/>
        </p:blipFill>
        <p:spPr>
          <a:xfrm>
            <a:off x="107503" y="188639"/>
            <a:ext cx="8996413" cy="6120681"/>
          </a:xfrm>
          <a:prstGeom prst="rect">
            <a:avLst/>
          </a:prstGeom>
        </p:spPr>
      </p:pic>
    </p:spTree>
    <p:extLst>
      <p:ext uri="{BB962C8B-B14F-4D97-AF65-F5344CB8AC3E}">
        <p14:creationId xmlns:p14="http://schemas.microsoft.com/office/powerpoint/2010/main" val="3809685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BFF4545-4E5D-4794-ABAF-FF2ABD650FF6}"/>
              </a:ext>
            </a:extLst>
          </p:cNvPr>
          <p:cNvPicPr>
            <a:picLocks noChangeAspect="1"/>
          </p:cNvPicPr>
          <p:nvPr/>
        </p:nvPicPr>
        <p:blipFill rotWithShape="1">
          <a:blip r:embed="rId2"/>
          <a:srcRect t="48950"/>
          <a:stretch/>
        </p:blipFill>
        <p:spPr>
          <a:xfrm>
            <a:off x="75155" y="332656"/>
            <a:ext cx="8993690" cy="6381328"/>
          </a:xfrm>
          <a:prstGeom prst="rect">
            <a:avLst/>
          </a:prstGeom>
        </p:spPr>
      </p:pic>
    </p:spTree>
    <p:extLst>
      <p:ext uri="{BB962C8B-B14F-4D97-AF65-F5344CB8AC3E}">
        <p14:creationId xmlns:p14="http://schemas.microsoft.com/office/powerpoint/2010/main" val="33929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67F70FB-4D34-4D82-BE44-91B9372511E9}"/>
              </a:ext>
            </a:extLst>
          </p:cNvPr>
          <p:cNvPicPr>
            <a:picLocks noChangeAspect="1"/>
          </p:cNvPicPr>
          <p:nvPr/>
        </p:nvPicPr>
        <p:blipFill>
          <a:blip r:embed="rId2"/>
          <a:stretch>
            <a:fillRect/>
          </a:stretch>
        </p:blipFill>
        <p:spPr>
          <a:xfrm>
            <a:off x="2828048" y="0"/>
            <a:ext cx="3487903" cy="6858000"/>
          </a:xfrm>
          <a:prstGeom prst="rect">
            <a:avLst/>
          </a:prstGeom>
        </p:spPr>
      </p:pic>
    </p:spTree>
    <p:extLst>
      <p:ext uri="{BB962C8B-B14F-4D97-AF65-F5344CB8AC3E}">
        <p14:creationId xmlns:p14="http://schemas.microsoft.com/office/powerpoint/2010/main" val="1543102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p:cNvPicPr>
          <p:nvPr/>
        </p:nvPicPr>
        <p:blipFill>
          <a:blip r:embed="rId2" cstate="print"/>
          <a:srcRect/>
          <a:stretch>
            <a:fillRect/>
          </a:stretch>
        </p:blipFill>
        <p:spPr bwMode="auto">
          <a:xfrm>
            <a:off x="635000" y="1052513"/>
            <a:ext cx="7112000" cy="4281487"/>
          </a:xfrm>
          <a:prstGeom prst="rect">
            <a:avLst/>
          </a:prstGeom>
          <a:noFill/>
          <a:ln w="9525">
            <a:noFill/>
            <a:miter lim="800000"/>
            <a:headEnd/>
            <a:tailEnd/>
          </a:ln>
        </p:spPr>
      </p:pic>
      <p:sp>
        <p:nvSpPr>
          <p:cNvPr id="54275" name="TextBox 3"/>
          <p:cNvSpPr txBox="1">
            <a:spLocks noChangeArrowheads="1"/>
          </p:cNvSpPr>
          <p:nvPr/>
        </p:nvSpPr>
        <p:spPr bwMode="auto">
          <a:xfrm>
            <a:off x="6875463" y="5661025"/>
            <a:ext cx="2160587" cy="965200"/>
          </a:xfrm>
          <a:prstGeom prst="rect">
            <a:avLst/>
          </a:prstGeom>
          <a:noFill/>
          <a:ln w="9525">
            <a:noFill/>
            <a:miter lim="800000"/>
            <a:headEnd/>
            <a:tailEnd/>
          </a:ln>
        </p:spPr>
        <p:txBody>
          <a:bodyPr>
            <a:spAutoFit/>
          </a:bodyPr>
          <a:lstStyle/>
          <a:p>
            <a:r>
              <a:rPr lang="en-US" sz="4000">
                <a:solidFill>
                  <a:srgbClr val="B80000"/>
                </a:solidFill>
                <a:latin typeface="Chalkduster" charset="0"/>
              </a:rPr>
              <a:t>Fim</a:t>
            </a:r>
          </a:p>
        </p:txBody>
      </p:sp>
    </p:spTree>
    <p:extLst>
      <p:ext uri="{BB962C8B-B14F-4D97-AF65-F5344CB8AC3E}">
        <p14:creationId xmlns:p14="http://schemas.microsoft.com/office/powerpoint/2010/main" val="39016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15900" y="188913"/>
            <a:ext cx="8820150" cy="647700"/>
          </a:xfrm>
        </p:spPr>
        <p:txBody>
          <a:bodyPr/>
          <a:lstStyle/>
          <a:p>
            <a:pPr>
              <a:defRPr/>
            </a:pPr>
            <a:r>
              <a:rPr lang="pt-PT" sz="2800" b="1" dirty="0">
                <a:solidFill>
                  <a:srgbClr val="B80000"/>
                </a:solidFill>
                <a:latin typeface="Comic Sans MS"/>
                <a:ea typeface="+mj-ea"/>
                <a:cs typeface="Comic Sans MS"/>
              </a:rPr>
              <a:t>ESTUDOS EXPERIMENTAIS</a:t>
            </a:r>
            <a:endParaRPr lang="pt-BR" sz="2800" b="1" dirty="0">
              <a:solidFill>
                <a:srgbClr val="B80000"/>
              </a:solidFill>
              <a:latin typeface="Comic Sans MS"/>
              <a:ea typeface="+mj-ea"/>
              <a:cs typeface="Comic Sans MS"/>
            </a:endParaRPr>
          </a:p>
        </p:txBody>
      </p:sp>
      <p:sp>
        <p:nvSpPr>
          <p:cNvPr id="19459" name="Rectangle 3"/>
          <p:cNvSpPr>
            <a:spLocks noGrp="1" noChangeArrowheads="1"/>
          </p:cNvSpPr>
          <p:nvPr>
            <p:ph type="body" idx="1"/>
          </p:nvPr>
        </p:nvSpPr>
        <p:spPr>
          <a:xfrm>
            <a:off x="468313" y="1981200"/>
            <a:ext cx="8142287" cy="3968750"/>
          </a:xfrm>
        </p:spPr>
        <p:txBody>
          <a:bodyPr/>
          <a:lstStyle/>
          <a:p>
            <a:pPr marL="544513" indent="-544513" algn="just">
              <a:spcBef>
                <a:spcPct val="50000"/>
              </a:spcBef>
              <a:buClr>
                <a:srgbClr val="008000"/>
              </a:buClr>
              <a:buFont typeface="Wingdings" pitchFamily="2" charset="2"/>
              <a:buChar char="Ø"/>
            </a:pPr>
            <a:r>
              <a:rPr lang="pt-PT" sz="2800">
                <a:latin typeface="Arial" pitchFamily="34" charset="0"/>
                <a:ea typeface="ＭＳ Ｐゴシック" pitchFamily="34" charset="-128"/>
                <a:cs typeface="Arial" pitchFamily="34" charset="0"/>
              </a:rPr>
              <a:t>A intervenção está </a:t>
            </a:r>
            <a:r>
              <a:rPr lang="pt-PT" sz="2800" i="1">
                <a:solidFill>
                  <a:srgbClr val="008000"/>
                </a:solidFill>
                <a:latin typeface="Arial" pitchFamily="34" charset="0"/>
                <a:ea typeface="ＭＳ Ｐゴシック" pitchFamily="34" charset="-128"/>
                <a:cs typeface="Arial" pitchFamily="34" charset="0"/>
              </a:rPr>
              <a:t>sob controle do pesquisador</a:t>
            </a:r>
            <a:r>
              <a:rPr lang="pt-PT" sz="2800">
                <a:latin typeface="Arial" pitchFamily="34" charset="0"/>
                <a:ea typeface="ＭＳ Ｐゴシック" pitchFamily="34" charset="-128"/>
                <a:cs typeface="Arial" pitchFamily="34" charset="0"/>
              </a:rPr>
              <a:t>.</a:t>
            </a:r>
          </a:p>
          <a:p>
            <a:pPr marL="544513" indent="-544513" algn="just">
              <a:spcBef>
                <a:spcPct val="50000"/>
              </a:spcBef>
              <a:buClr>
                <a:srgbClr val="008000"/>
              </a:buClr>
              <a:buFontTx/>
              <a:buNone/>
            </a:pPr>
            <a:endParaRPr lang="pt-PT" sz="2800">
              <a:latin typeface="Arial" pitchFamily="34" charset="0"/>
              <a:ea typeface="ＭＳ Ｐゴシック" pitchFamily="34" charset="-128"/>
              <a:cs typeface="Arial" pitchFamily="34" charset="0"/>
            </a:endParaRPr>
          </a:p>
          <a:p>
            <a:pPr marL="544513" indent="-544513" algn="just">
              <a:spcBef>
                <a:spcPct val="50000"/>
              </a:spcBef>
              <a:buClr>
                <a:srgbClr val="008000"/>
              </a:buClr>
              <a:buFont typeface="Wingdings" pitchFamily="2" charset="2"/>
              <a:buChar char="Ø"/>
            </a:pPr>
            <a:r>
              <a:rPr lang="pt-PT" sz="2800">
                <a:latin typeface="Arial" pitchFamily="34" charset="0"/>
                <a:ea typeface="ＭＳ Ｐゴシック" pitchFamily="34" charset="-128"/>
                <a:cs typeface="Arial" pitchFamily="34" charset="0"/>
              </a:rPr>
              <a:t>É possível portanto selecionar de forma aleatória quem vai receber ou não a intervenção.</a:t>
            </a:r>
            <a:endParaRPr lang="pt-BR" sz="2800">
              <a:latin typeface="Arial" pitchFamily="34" charset="0"/>
              <a:ea typeface="ＭＳ Ｐゴシック" pitchFamily="34" charset="-128"/>
              <a:cs typeface="Arial" pitchFamily="34" charset="0"/>
            </a:endParaRPr>
          </a:p>
        </p:txBody>
      </p:sp>
      <p:sp>
        <p:nvSpPr>
          <p:cNvPr id="19460" name="Rectangle 19"/>
          <p:cNvSpPr>
            <a:spLocks noChangeArrowheads="1"/>
          </p:cNvSpPr>
          <p:nvPr/>
        </p:nvSpPr>
        <p:spPr bwMode="auto">
          <a:xfrm>
            <a:off x="0" y="1044575"/>
            <a:ext cx="9144000" cy="152400"/>
          </a:xfrm>
          <a:prstGeom prst="rect">
            <a:avLst/>
          </a:prstGeom>
          <a:gradFill rotWithShape="0">
            <a:gsLst>
              <a:gs pos="0">
                <a:srgbClr val="2E0000"/>
              </a:gs>
              <a:gs pos="50000">
                <a:srgbClr val="FF0000"/>
              </a:gs>
              <a:gs pos="100000">
                <a:srgbClr val="2E0000"/>
              </a:gs>
            </a:gsLst>
            <a:lin ang="0" scaled="1"/>
          </a:gradFill>
          <a:ln w="9525">
            <a:solidFill>
              <a:schemeClr val="tx1"/>
            </a:solidFill>
            <a:miter lim="800000"/>
            <a:headEnd/>
            <a:tailEnd/>
          </a:ln>
        </p:spPr>
        <p:txBody>
          <a:bodyPr wrap="none" anchor="ctr"/>
          <a:lstStyle/>
          <a:p>
            <a:pPr algn="l" eaLnBrk="1" hangingPunct="1">
              <a:lnSpc>
                <a:spcPct val="100000"/>
              </a:lnSpc>
              <a:spcBef>
                <a:spcPct val="0"/>
              </a:spcBef>
            </a:pPr>
            <a:endParaRPr lang="en-US" b="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79388" y="1628775"/>
            <a:ext cx="8761412" cy="4951413"/>
          </a:xfrm>
          <a:prstGeom prst="rect">
            <a:avLst/>
          </a:prstGeom>
          <a:noFill/>
          <a:ln w="9525">
            <a:noFill/>
            <a:miter lim="800000"/>
            <a:headEnd/>
            <a:tailEnd/>
          </a:ln>
        </p:spPr>
        <p:txBody>
          <a:bodyPr/>
          <a:lstStyle/>
          <a:p>
            <a:pPr marL="609600" indent="-609600" algn="l">
              <a:spcBef>
                <a:spcPct val="100000"/>
              </a:spcBef>
              <a:buClr>
                <a:srgbClr val="008000"/>
              </a:buClr>
              <a:buSzPct val="85000"/>
              <a:buFont typeface="Wingdings" pitchFamily="2" charset="2"/>
              <a:buChar char="Ø"/>
            </a:pPr>
            <a:r>
              <a:rPr lang="pt-PT" sz="2800" b="0">
                <a:cs typeface="Arial" pitchFamily="34" charset="0"/>
              </a:rPr>
              <a:t>D</a:t>
            </a:r>
            <a:r>
              <a:rPr lang="pt-BR" sz="2800" b="0">
                <a:cs typeface="Arial" pitchFamily="34" charset="0"/>
              </a:rPr>
              <a:t>elineamento ideal para avaliar a eficácia e efeitos colaterais de novas formas de intervenção.</a:t>
            </a:r>
          </a:p>
          <a:p>
            <a:pPr marL="609600" indent="-609600" algn="l">
              <a:spcBef>
                <a:spcPct val="100000"/>
              </a:spcBef>
              <a:buClr>
                <a:srgbClr val="008000"/>
              </a:buClr>
              <a:buSzPct val="85000"/>
              <a:buFont typeface="Wingdings" pitchFamily="2" charset="2"/>
              <a:buChar char="Ø"/>
            </a:pPr>
            <a:r>
              <a:rPr lang="pt-BR" sz="2800" b="0">
                <a:cs typeface="Arial" pitchFamily="34" charset="0"/>
              </a:rPr>
              <a:t>Também são utilizados para avaliar novas medidas tecnológicas ou medidas preventivas. </a:t>
            </a:r>
          </a:p>
        </p:txBody>
      </p:sp>
      <p:sp>
        <p:nvSpPr>
          <p:cNvPr id="3" name="Rectangle 2"/>
          <p:cNvSpPr txBox="1">
            <a:spLocks noChangeArrowheads="1"/>
          </p:cNvSpPr>
          <p:nvPr/>
        </p:nvSpPr>
        <p:spPr>
          <a:xfrm>
            <a:off x="215900" y="188913"/>
            <a:ext cx="8820150" cy="6477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pt-PT" sz="2800" dirty="0">
                <a:solidFill>
                  <a:srgbClr val="B80000"/>
                </a:solidFill>
                <a:latin typeface="Comic Sans MS"/>
                <a:ea typeface="+mj-ea"/>
                <a:cs typeface="Comic Sans MS"/>
              </a:rPr>
              <a:t>ESTUDOS EXPERIMENTAIS</a:t>
            </a:r>
            <a:endParaRPr lang="pt-BR" sz="2800" dirty="0">
              <a:solidFill>
                <a:srgbClr val="B80000"/>
              </a:solidFill>
              <a:latin typeface="Comic Sans MS"/>
              <a:ea typeface="+mj-ea"/>
              <a:cs typeface="Comic Sans MS"/>
            </a:endParaRPr>
          </a:p>
        </p:txBody>
      </p:sp>
      <p:sp>
        <p:nvSpPr>
          <p:cNvPr id="20484" name="Rectangle 19"/>
          <p:cNvSpPr>
            <a:spLocks noChangeArrowheads="1"/>
          </p:cNvSpPr>
          <p:nvPr/>
        </p:nvSpPr>
        <p:spPr bwMode="auto">
          <a:xfrm>
            <a:off x="0" y="1044575"/>
            <a:ext cx="9144000" cy="152400"/>
          </a:xfrm>
          <a:prstGeom prst="rect">
            <a:avLst/>
          </a:prstGeom>
          <a:gradFill rotWithShape="0">
            <a:gsLst>
              <a:gs pos="0">
                <a:srgbClr val="2E0000"/>
              </a:gs>
              <a:gs pos="50000">
                <a:srgbClr val="FF0000"/>
              </a:gs>
              <a:gs pos="100000">
                <a:srgbClr val="2E0000"/>
              </a:gs>
            </a:gsLst>
            <a:lin ang="0" scaled="1"/>
          </a:gradFill>
          <a:ln w="9525">
            <a:solidFill>
              <a:schemeClr val="tx1"/>
            </a:solidFill>
            <a:miter lim="800000"/>
            <a:headEnd/>
            <a:tailEnd/>
          </a:ln>
        </p:spPr>
        <p:txBody>
          <a:bodyPr wrap="none" anchor="ctr"/>
          <a:lstStyle/>
          <a:p>
            <a:pPr algn="l" eaLnBrk="1" hangingPunct="1">
              <a:lnSpc>
                <a:spcPct val="100000"/>
              </a:lnSpc>
              <a:spcBef>
                <a:spcPct val="0"/>
              </a:spcBef>
            </a:pPr>
            <a:endParaRPr lang="en-US" b="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395288" y="1196975"/>
            <a:ext cx="8353425" cy="5473700"/>
          </a:xfrm>
          <a:prstGeom prst="rect">
            <a:avLst/>
          </a:prstGeom>
          <a:noFill/>
          <a:ln w="9525">
            <a:noFill/>
            <a:miter lim="800000"/>
            <a:headEnd/>
            <a:tailEnd/>
          </a:ln>
        </p:spPr>
        <p:txBody>
          <a:bodyPr lIns="90488" tIns="44450" rIns="90488" bIns="44450"/>
          <a:lstStyle/>
          <a:p>
            <a:pPr marL="342900" indent="-342900" algn="l" eaLnBrk="1" hangingPunct="1">
              <a:lnSpc>
                <a:spcPct val="100000"/>
              </a:lnSpc>
              <a:spcBef>
                <a:spcPct val="20000"/>
              </a:spcBef>
              <a:spcAft>
                <a:spcPct val="50000"/>
              </a:spcAft>
              <a:buClr>
                <a:schemeClr val="accent2"/>
              </a:buClr>
              <a:buSzPct val="80000"/>
              <a:buFont typeface="Wingdings" pitchFamily="2" charset="2"/>
              <a:buNone/>
            </a:pPr>
            <a:r>
              <a:rPr lang="pt-BR" sz="3200" i="1">
                <a:latin typeface="Times New Roman" pitchFamily="18" charset="0"/>
              </a:rPr>
              <a:t>	 </a:t>
            </a:r>
            <a:r>
              <a:rPr lang="pt-BR" sz="2800" b="0">
                <a:solidFill>
                  <a:srgbClr val="006600"/>
                </a:solidFill>
              </a:rPr>
              <a:t>James Lind (1953)</a:t>
            </a:r>
          </a:p>
          <a:p>
            <a:pPr marL="342900" indent="-342900" algn="l" eaLnBrk="1" hangingPunct="1">
              <a:lnSpc>
                <a:spcPct val="100000"/>
              </a:lnSpc>
              <a:spcBef>
                <a:spcPct val="20000"/>
              </a:spcBef>
              <a:spcAft>
                <a:spcPct val="50000"/>
              </a:spcAft>
              <a:buClr>
                <a:schemeClr val="accent2"/>
              </a:buClr>
              <a:buSzPct val="80000"/>
              <a:buFont typeface="Wingdings" pitchFamily="2" charset="2"/>
              <a:buNone/>
            </a:pPr>
            <a:r>
              <a:rPr lang="en-US" sz="2800" b="0" i="1"/>
              <a:t>A Treatise of the Scurvy</a:t>
            </a:r>
            <a:r>
              <a:rPr lang="en-US" sz="3200" i="1">
                <a:latin typeface="Times New Roman" pitchFamily="18" charset="0"/>
              </a:rPr>
              <a:t> </a:t>
            </a:r>
          </a:p>
          <a:p>
            <a:pPr marL="342900" indent="-342900" algn="l" eaLnBrk="1" hangingPunct="1">
              <a:lnSpc>
                <a:spcPct val="100000"/>
              </a:lnSpc>
              <a:spcBef>
                <a:spcPct val="20000"/>
              </a:spcBef>
              <a:spcAft>
                <a:spcPct val="50000"/>
              </a:spcAft>
              <a:buClr>
                <a:srgbClr val="006600"/>
              </a:buClr>
              <a:buSzPct val="80000"/>
              <a:buFont typeface="Wingdings" pitchFamily="2" charset="2"/>
              <a:buChar char="ü"/>
            </a:pPr>
            <a:r>
              <a:rPr lang="en-US" b="0" i="1">
                <a:latin typeface="Comic Sans MS" pitchFamily="66" charset="0"/>
              </a:rPr>
              <a:t>"On the 20th of May, 1747,I took twelve patients in the scurvy on board the H. M. S. Salisbury at sea. Their cases were as similar as I could have them."</a:t>
            </a:r>
            <a:r>
              <a:rPr lang="en-US" sz="2800" b="0">
                <a:latin typeface="Times New Roman" pitchFamily="18" charset="0"/>
              </a:rPr>
              <a:t> </a:t>
            </a:r>
            <a:endParaRPr lang="pt-BR" sz="2800" b="0">
              <a:latin typeface="Times New Roman" pitchFamily="18" charset="0"/>
            </a:endParaRPr>
          </a:p>
          <a:p>
            <a:pPr marL="342900" indent="-342900" algn="l" eaLnBrk="1" hangingPunct="1">
              <a:lnSpc>
                <a:spcPct val="100000"/>
              </a:lnSpc>
              <a:spcBef>
                <a:spcPct val="20000"/>
              </a:spcBef>
              <a:spcAft>
                <a:spcPct val="50000"/>
              </a:spcAft>
              <a:buClr>
                <a:srgbClr val="006600"/>
              </a:buClr>
              <a:buSzPct val="80000"/>
              <a:buFont typeface="Wingdings" pitchFamily="2" charset="2"/>
              <a:buChar char="ü"/>
            </a:pPr>
            <a:r>
              <a:rPr lang="pt-BR" b="0"/>
              <a:t>Ensaio clínico controlado para o tratamento do escorbuto</a:t>
            </a:r>
          </a:p>
        </p:txBody>
      </p:sp>
      <p:sp>
        <p:nvSpPr>
          <p:cNvPr id="21507" name="Rectangle 2"/>
          <p:cNvSpPr>
            <a:spLocks noChangeArrowheads="1"/>
          </p:cNvSpPr>
          <p:nvPr/>
        </p:nvSpPr>
        <p:spPr bwMode="auto">
          <a:xfrm>
            <a:off x="428625" y="188913"/>
            <a:ext cx="8175625" cy="596900"/>
          </a:xfrm>
          <a:prstGeom prst="rect">
            <a:avLst/>
          </a:prstGeom>
          <a:noFill/>
          <a:ln w="9525">
            <a:noFill/>
            <a:miter lim="800000"/>
            <a:headEnd/>
            <a:tailEnd/>
          </a:ln>
        </p:spPr>
        <p:txBody>
          <a:bodyPr anchor="ctr"/>
          <a:lstStyle/>
          <a:p>
            <a:pPr eaLnBrk="1" hangingPunct="1">
              <a:lnSpc>
                <a:spcPct val="100000"/>
              </a:lnSpc>
              <a:spcBef>
                <a:spcPct val="0"/>
              </a:spcBef>
            </a:pPr>
            <a:r>
              <a:rPr lang="pt-BR" sz="2800">
                <a:solidFill>
                  <a:srgbClr val="C00000"/>
                </a:solidFill>
                <a:latin typeface="Comic Sans MS" pitchFamily="66" charset="0"/>
                <a:cs typeface="Arial" pitchFamily="34" charset="0"/>
              </a:rPr>
              <a:t>ENSAIOS CONTROLADOS RANDOMIZADOS</a:t>
            </a:r>
          </a:p>
        </p:txBody>
      </p:sp>
      <p:sp>
        <p:nvSpPr>
          <p:cNvPr id="21508" name="Rectangle 7"/>
          <p:cNvSpPr>
            <a:spLocks noChangeArrowheads="1"/>
          </p:cNvSpPr>
          <p:nvPr/>
        </p:nvSpPr>
        <p:spPr bwMode="auto">
          <a:xfrm>
            <a:off x="0" y="914400"/>
            <a:ext cx="9144000" cy="152400"/>
          </a:xfrm>
          <a:prstGeom prst="rect">
            <a:avLst/>
          </a:prstGeom>
          <a:gradFill rotWithShape="0">
            <a:gsLst>
              <a:gs pos="0">
                <a:srgbClr val="2E0000"/>
              </a:gs>
              <a:gs pos="50000">
                <a:srgbClr val="FF0000"/>
              </a:gs>
              <a:gs pos="100000">
                <a:srgbClr val="2E0000"/>
              </a:gs>
            </a:gsLst>
            <a:lin ang="0" scaled="1"/>
          </a:gradFill>
          <a:ln w="9525">
            <a:solidFill>
              <a:schemeClr val="tx1"/>
            </a:solidFill>
            <a:miter lim="800000"/>
            <a:headEnd/>
            <a:tailEnd/>
          </a:ln>
        </p:spPr>
        <p:txBody>
          <a:bodyPr wrap="none" anchor="ctr"/>
          <a:lstStyle/>
          <a:p>
            <a:pPr algn="l" eaLnBrk="1" hangingPunct="1">
              <a:lnSpc>
                <a:spcPct val="100000"/>
              </a:lnSpc>
              <a:spcBef>
                <a:spcPct val="0"/>
              </a:spcBef>
            </a:pPr>
            <a:endParaRPr lang="en-US" b="0">
              <a:latin typeface="Times New Roman"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17%20-%20James%20Lind"/>
          <p:cNvPicPr>
            <a:picLocks noChangeAspect="1" noChangeArrowheads="1"/>
          </p:cNvPicPr>
          <p:nvPr/>
        </p:nvPicPr>
        <p:blipFill>
          <a:blip r:embed="rId3" cstate="print"/>
          <a:srcRect/>
          <a:stretch>
            <a:fillRect/>
          </a:stretch>
        </p:blipFill>
        <p:spPr bwMode="auto">
          <a:xfrm>
            <a:off x="0" y="-26988"/>
            <a:ext cx="9144000" cy="6094413"/>
          </a:xfrm>
          <a:prstGeom prst="rect">
            <a:avLst/>
          </a:prstGeom>
          <a:noFill/>
          <a:ln w="9525">
            <a:noFill/>
            <a:miter lim="800000"/>
            <a:headEnd/>
            <a:tailEnd/>
          </a:ln>
        </p:spPr>
      </p:pic>
      <p:sp>
        <p:nvSpPr>
          <p:cNvPr id="22531" name="Rectangle 2"/>
          <p:cNvSpPr>
            <a:spLocks noChangeArrowheads="1"/>
          </p:cNvSpPr>
          <p:nvPr/>
        </p:nvSpPr>
        <p:spPr bwMode="auto">
          <a:xfrm>
            <a:off x="684213" y="6092825"/>
            <a:ext cx="8153400" cy="504825"/>
          </a:xfrm>
          <a:prstGeom prst="rect">
            <a:avLst/>
          </a:prstGeom>
          <a:noFill/>
          <a:ln w="9525">
            <a:noFill/>
            <a:miter lim="800000"/>
            <a:headEnd/>
            <a:tailEnd/>
          </a:ln>
        </p:spPr>
        <p:txBody>
          <a:bodyPr lIns="90488" tIns="44450" rIns="90488" bIns="44450"/>
          <a:lstStyle/>
          <a:p>
            <a:pPr marL="342900" indent="-342900" algn="l" eaLnBrk="1" hangingPunct="1">
              <a:lnSpc>
                <a:spcPct val="100000"/>
              </a:lnSpc>
              <a:spcBef>
                <a:spcPct val="20000"/>
              </a:spcBef>
              <a:spcAft>
                <a:spcPct val="50000"/>
              </a:spcAft>
              <a:buClr>
                <a:schemeClr val="accent2"/>
              </a:buClr>
              <a:buSzPct val="80000"/>
              <a:buFont typeface="Wingdings" pitchFamily="2" charset="2"/>
              <a:buNone/>
            </a:pPr>
            <a:r>
              <a:rPr lang="pt-BR" sz="3200" i="1">
                <a:latin typeface="Times New Roman" pitchFamily="18" charset="0"/>
              </a:rPr>
              <a:t>	 </a:t>
            </a:r>
            <a:r>
              <a:rPr lang="pt-BR" b="0">
                <a:latin typeface="Times New Roman" pitchFamily="18" charset="0"/>
              </a:rPr>
              <a:t>Suco de limão ou laranja </a:t>
            </a:r>
            <a:r>
              <a:rPr lang="pt-BR" b="0" i="1">
                <a:latin typeface="Times New Roman" pitchFamily="18" charset="0"/>
              </a:rPr>
              <a:t>para os mais doentes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5288" y="1484313"/>
            <a:ext cx="8569325" cy="5113337"/>
          </a:xfrm>
          <a:prstGeom prst="rect">
            <a:avLst/>
          </a:prstGeom>
          <a:noFill/>
          <a:ln w="9525">
            <a:noFill/>
            <a:miter lim="800000"/>
            <a:headEnd/>
            <a:tailEnd/>
          </a:ln>
        </p:spPr>
        <p:txBody>
          <a:bodyPr lIns="90488" tIns="44450" rIns="90488" bIns="44450"/>
          <a:lstStyle/>
          <a:p>
            <a:pPr marL="342900" indent="-342900" algn="l" eaLnBrk="1" hangingPunct="1">
              <a:lnSpc>
                <a:spcPct val="100000"/>
              </a:lnSpc>
              <a:spcBef>
                <a:spcPct val="0"/>
              </a:spcBef>
              <a:spcAft>
                <a:spcPct val="50000"/>
              </a:spcAft>
              <a:buClr>
                <a:schemeClr val="accent2"/>
              </a:buClr>
              <a:buSzPct val="80000"/>
              <a:buFont typeface="Wingdings" pitchFamily="2" charset="2"/>
              <a:buNone/>
            </a:pPr>
            <a:r>
              <a:rPr lang="pt-BR" sz="3600" i="1">
                <a:latin typeface="Times New Roman" pitchFamily="18" charset="0"/>
              </a:rPr>
              <a:t>	</a:t>
            </a:r>
            <a:r>
              <a:rPr lang="en-GB" sz="2800" b="0">
                <a:solidFill>
                  <a:srgbClr val="006600"/>
                </a:solidFill>
              </a:rPr>
              <a:t>Medical Research Council</a:t>
            </a:r>
            <a:r>
              <a:rPr lang="pt-BR" sz="3200" b="0">
                <a:latin typeface="Times New Roman" pitchFamily="18" charset="0"/>
              </a:rPr>
              <a:t> </a:t>
            </a:r>
            <a:r>
              <a:rPr lang="pt-BR" sz="2800" b="0"/>
              <a:t>(1948)</a:t>
            </a:r>
          </a:p>
          <a:p>
            <a:pPr marL="342900" indent="-342900" algn="l" eaLnBrk="1" hangingPunct="1">
              <a:spcBef>
                <a:spcPct val="20000"/>
              </a:spcBef>
              <a:buClr>
                <a:schemeClr val="accent2"/>
              </a:buClr>
              <a:buSzPct val="80000"/>
              <a:buFont typeface="Wingdings" pitchFamily="2" charset="2"/>
              <a:buNone/>
            </a:pPr>
            <a:endParaRPr lang="pt-BR" sz="1600"/>
          </a:p>
          <a:p>
            <a:pPr marL="342900" indent="-342900" algn="l" eaLnBrk="1" hangingPunct="1">
              <a:spcBef>
                <a:spcPct val="0"/>
              </a:spcBef>
              <a:buClr>
                <a:schemeClr val="accent2"/>
              </a:buClr>
              <a:buSzPct val="80000"/>
              <a:buFont typeface="Wingdings" pitchFamily="2" charset="2"/>
              <a:buNone/>
            </a:pPr>
            <a:r>
              <a:rPr lang="pt-BR"/>
              <a:t>Estreptomicina na Tuberculose pulmonar</a:t>
            </a:r>
          </a:p>
          <a:p>
            <a:pPr marL="342900" indent="-342900" algn="l" eaLnBrk="1" hangingPunct="1">
              <a:spcBef>
                <a:spcPct val="20000"/>
              </a:spcBef>
              <a:buClr>
                <a:srgbClr val="006600"/>
              </a:buClr>
              <a:buSzPct val="80000"/>
              <a:buFont typeface="Wingdings" pitchFamily="2" charset="2"/>
              <a:buChar char="Ø"/>
            </a:pPr>
            <a:r>
              <a:rPr lang="pt-BR" b="0"/>
              <a:t>Primeiro ensaio clínico com grupo controle randomizado adequado</a:t>
            </a:r>
          </a:p>
          <a:p>
            <a:pPr marL="342900" indent="-342900" algn="l" eaLnBrk="1" hangingPunct="1">
              <a:spcBef>
                <a:spcPct val="20000"/>
              </a:spcBef>
              <a:buClr>
                <a:srgbClr val="006600"/>
              </a:buClr>
              <a:buSzPct val="80000"/>
              <a:buFont typeface="Wingdings" pitchFamily="2" charset="2"/>
              <a:buChar char="Ø"/>
            </a:pPr>
            <a:r>
              <a:rPr lang="pt-BR" b="0"/>
              <a:t>Envelopes selados</a:t>
            </a:r>
          </a:p>
          <a:p>
            <a:pPr marL="342900" indent="-342900" algn="l" eaLnBrk="1" hangingPunct="1">
              <a:spcBef>
                <a:spcPct val="20000"/>
              </a:spcBef>
              <a:buClr>
                <a:srgbClr val="006600"/>
              </a:buClr>
              <a:buSzPct val="80000"/>
              <a:buFont typeface="Wingdings" pitchFamily="2" charset="2"/>
              <a:buChar char="Ø"/>
            </a:pPr>
            <a:r>
              <a:rPr lang="pt-BR" b="0"/>
              <a:t>Avaliações cegas dos Raio-X, por dois radiologistas independentes e por um clínico</a:t>
            </a:r>
          </a:p>
        </p:txBody>
      </p:sp>
      <p:sp>
        <p:nvSpPr>
          <p:cNvPr id="23555" name="Rectangle 3"/>
          <p:cNvSpPr>
            <a:spLocks noChangeArrowheads="1"/>
          </p:cNvSpPr>
          <p:nvPr/>
        </p:nvSpPr>
        <p:spPr bwMode="auto">
          <a:xfrm>
            <a:off x="5292725" y="2060575"/>
            <a:ext cx="3522663" cy="647700"/>
          </a:xfrm>
          <a:prstGeom prst="rect">
            <a:avLst/>
          </a:prstGeom>
          <a:noFill/>
          <a:ln w="9525">
            <a:noFill/>
            <a:miter lim="800000"/>
            <a:headEnd/>
            <a:tailEnd/>
          </a:ln>
        </p:spPr>
        <p:txBody>
          <a:bodyPr lIns="90488" tIns="44450" rIns="90488" bIns="44450"/>
          <a:lstStyle/>
          <a:p>
            <a:pPr marL="342900" indent="-342900" algn="l" eaLnBrk="1" hangingPunct="1">
              <a:spcBef>
                <a:spcPct val="20000"/>
              </a:spcBef>
              <a:buClr>
                <a:schemeClr val="accent2"/>
              </a:buClr>
              <a:buSzPct val="80000"/>
              <a:buFont typeface="Wingdings" pitchFamily="2" charset="2"/>
              <a:buNone/>
            </a:pPr>
            <a:r>
              <a:rPr lang="en-US" b="0"/>
              <a:t>Sir Austin Bradford Hill</a:t>
            </a:r>
            <a:r>
              <a:rPr lang="en-US">
                <a:latin typeface="Times New Roman" pitchFamily="18" charset="0"/>
              </a:rPr>
              <a:t> </a:t>
            </a:r>
            <a:endParaRPr lang="pt-BR">
              <a:latin typeface="Times New Roman" pitchFamily="18" charset="0"/>
            </a:endParaRPr>
          </a:p>
        </p:txBody>
      </p:sp>
      <p:sp>
        <p:nvSpPr>
          <p:cNvPr id="23556" name="Rectangle 2"/>
          <p:cNvSpPr>
            <a:spLocks noChangeArrowheads="1"/>
          </p:cNvSpPr>
          <p:nvPr/>
        </p:nvSpPr>
        <p:spPr bwMode="auto">
          <a:xfrm>
            <a:off x="428625" y="188913"/>
            <a:ext cx="8175625" cy="596900"/>
          </a:xfrm>
          <a:prstGeom prst="rect">
            <a:avLst/>
          </a:prstGeom>
          <a:noFill/>
          <a:ln w="9525">
            <a:noFill/>
            <a:miter lim="800000"/>
            <a:headEnd/>
            <a:tailEnd/>
          </a:ln>
        </p:spPr>
        <p:txBody>
          <a:bodyPr anchor="ctr"/>
          <a:lstStyle/>
          <a:p>
            <a:pPr eaLnBrk="1" hangingPunct="1">
              <a:lnSpc>
                <a:spcPct val="100000"/>
              </a:lnSpc>
              <a:spcBef>
                <a:spcPct val="0"/>
              </a:spcBef>
            </a:pPr>
            <a:r>
              <a:rPr lang="pt-BR" sz="2800">
                <a:solidFill>
                  <a:srgbClr val="C00000"/>
                </a:solidFill>
                <a:latin typeface="Comic Sans MS" pitchFamily="66" charset="0"/>
                <a:cs typeface="Arial" pitchFamily="34" charset="0"/>
              </a:rPr>
              <a:t>ENSAIOS CONTROLADOS RANDOMIZADOS</a:t>
            </a:r>
          </a:p>
        </p:txBody>
      </p:sp>
      <p:sp>
        <p:nvSpPr>
          <p:cNvPr id="23557" name="Rectangle 7"/>
          <p:cNvSpPr>
            <a:spLocks noChangeArrowheads="1"/>
          </p:cNvSpPr>
          <p:nvPr/>
        </p:nvSpPr>
        <p:spPr bwMode="auto">
          <a:xfrm>
            <a:off x="0" y="914400"/>
            <a:ext cx="9144000" cy="152400"/>
          </a:xfrm>
          <a:prstGeom prst="rect">
            <a:avLst/>
          </a:prstGeom>
          <a:gradFill rotWithShape="0">
            <a:gsLst>
              <a:gs pos="0">
                <a:srgbClr val="2E0000"/>
              </a:gs>
              <a:gs pos="50000">
                <a:srgbClr val="FF0000"/>
              </a:gs>
              <a:gs pos="100000">
                <a:srgbClr val="2E0000"/>
              </a:gs>
            </a:gsLst>
            <a:lin ang="0" scaled="1"/>
          </a:gradFill>
          <a:ln w="9525">
            <a:solidFill>
              <a:schemeClr val="tx1"/>
            </a:solidFill>
            <a:miter lim="800000"/>
            <a:headEnd/>
            <a:tailEnd/>
          </a:ln>
        </p:spPr>
        <p:txBody>
          <a:bodyPr wrap="none" anchor="ctr"/>
          <a:lstStyle/>
          <a:p>
            <a:pPr algn="l" eaLnBrk="1" hangingPunct="1">
              <a:lnSpc>
                <a:spcPct val="100000"/>
              </a:lnSpc>
              <a:spcBef>
                <a:spcPct val="0"/>
              </a:spcBef>
            </a:pPr>
            <a:endParaRPr lang="en-US" b="0">
              <a:latin typeface="Times New Roman"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625" y="188913"/>
            <a:ext cx="8175625" cy="596900"/>
          </a:xfrm>
        </p:spPr>
        <p:txBody>
          <a:bodyPr/>
          <a:lstStyle/>
          <a:p>
            <a:pPr eaLnBrk="1" hangingPunct="1"/>
            <a:r>
              <a:rPr lang="pt-BR" sz="2800" b="1">
                <a:solidFill>
                  <a:srgbClr val="C00000"/>
                </a:solidFill>
                <a:latin typeface="Comic Sans MS" pitchFamily="66" charset="0"/>
                <a:ea typeface="ＭＳ Ｐゴシック" pitchFamily="34" charset="-128"/>
                <a:cs typeface="Arial" pitchFamily="34" charset="0"/>
              </a:rPr>
              <a:t>ENSAIOS CONTROLADOS RANDOMIZADOS</a:t>
            </a:r>
          </a:p>
        </p:txBody>
      </p:sp>
      <p:sp>
        <p:nvSpPr>
          <p:cNvPr id="24579" name="Rectangle 3"/>
          <p:cNvSpPr>
            <a:spLocks noGrp="1" noChangeArrowheads="1"/>
          </p:cNvSpPr>
          <p:nvPr>
            <p:ph type="body" idx="1"/>
          </p:nvPr>
        </p:nvSpPr>
        <p:spPr>
          <a:xfrm>
            <a:off x="685800" y="1412875"/>
            <a:ext cx="7772400" cy="4683125"/>
          </a:xfrm>
        </p:spPr>
        <p:txBody>
          <a:bodyPr/>
          <a:lstStyle/>
          <a:p>
            <a:pPr eaLnBrk="1" hangingPunct="1">
              <a:lnSpc>
                <a:spcPct val="110000"/>
              </a:lnSpc>
              <a:buClr>
                <a:srgbClr val="339933"/>
              </a:buClr>
            </a:pPr>
            <a:r>
              <a:rPr lang="pt-BR" sz="2400">
                <a:ea typeface="ＭＳ Ｐゴシック" pitchFamily="34" charset="-128"/>
              </a:rPr>
              <a:t>Dois (ou mais) grupos de indivíduos que são similares em todos os aspectos com exceção apenas do fato que um grupo (</a:t>
            </a:r>
            <a:r>
              <a:rPr lang="pt-BR" sz="2400" i="1">
                <a:ea typeface="ＭＳ Ｐゴシック" pitchFamily="34" charset="-128"/>
              </a:rPr>
              <a:t>grupo de intervenção</a:t>
            </a:r>
            <a:r>
              <a:rPr lang="pt-BR" sz="2400">
                <a:ea typeface="ＭＳ Ｐゴシック" pitchFamily="34" charset="-128"/>
              </a:rPr>
              <a:t>) é deliberadamente designado para receber uma medida preventiva ou terapêutica (</a:t>
            </a:r>
            <a:r>
              <a:rPr lang="pt-BR" sz="2400" i="1">
                <a:ea typeface="ＭＳ Ｐゴシック" pitchFamily="34" charset="-128"/>
              </a:rPr>
              <a:t>intervenção</a:t>
            </a:r>
            <a:r>
              <a:rPr lang="pt-BR" sz="2400">
                <a:ea typeface="ＭＳ Ｐゴシック" pitchFamily="34" charset="-128"/>
              </a:rPr>
              <a:t>) enquanto que o outro grupo (</a:t>
            </a:r>
            <a:r>
              <a:rPr lang="pt-BR" sz="2400" i="1">
                <a:ea typeface="ＭＳ Ｐゴシック" pitchFamily="34" charset="-128"/>
              </a:rPr>
              <a:t>grupo</a:t>
            </a:r>
            <a:r>
              <a:rPr lang="pt-BR" sz="2400">
                <a:ea typeface="ＭＳ Ｐゴシック" pitchFamily="34" charset="-128"/>
              </a:rPr>
              <a:t> </a:t>
            </a:r>
            <a:r>
              <a:rPr lang="pt-BR" sz="2400" i="1">
                <a:ea typeface="ＭＳ Ｐゴシック" pitchFamily="34" charset="-128"/>
              </a:rPr>
              <a:t>controle</a:t>
            </a:r>
            <a:r>
              <a:rPr lang="pt-BR" sz="2400">
                <a:ea typeface="ＭＳ Ｐゴシック" pitchFamily="34" charset="-128"/>
              </a:rPr>
              <a:t>) não recebe esta intervenção</a:t>
            </a:r>
          </a:p>
          <a:p>
            <a:pPr eaLnBrk="1" hangingPunct="1">
              <a:lnSpc>
                <a:spcPct val="110000"/>
              </a:lnSpc>
              <a:spcBef>
                <a:spcPct val="95000"/>
              </a:spcBef>
              <a:buClr>
                <a:srgbClr val="339933"/>
              </a:buClr>
            </a:pPr>
            <a:r>
              <a:rPr lang="pt-BR" sz="2400">
                <a:ea typeface="ＭＳ Ｐゴシック" pitchFamily="34" charset="-128"/>
              </a:rPr>
              <a:t>Todos os indivíduos são acompanhados para avaliar o efeito de interesse. A taxa de incidência do efeito é comparada nos dois grupos.</a:t>
            </a:r>
          </a:p>
        </p:txBody>
      </p:sp>
      <p:sp>
        <p:nvSpPr>
          <p:cNvPr id="24580" name="Rectangle 7"/>
          <p:cNvSpPr>
            <a:spLocks noChangeArrowheads="1"/>
          </p:cNvSpPr>
          <p:nvPr/>
        </p:nvSpPr>
        <p:spPr bwMode="auto">
          <a:xfrm>
            <a:off x="0" y="914400"/>
            <a:ext cx="9144000" cy="152400"/>
          </a:xfrm>
          <a:prstGeom prst="rect">
            <a:avLst/>
          </a:prstGeom>
          <a:gradFill rotWithShape="0">
            <a:gsLst>
              <a:gs pos="0">
                <a:srgbClr val="2E0000"/>
              </a:gs>
              <a:gs pos="50000">
                <a:srgbClr val="FF0000"/>
              </a:gs>
              <a:gs pos="100000">
                <a:srgbClr val="2E0000"/>
              </a:gs>
            </a:gsLst>
            <a:lin ang="0" scaled="1"/>
          </a:gradFill>
          <a:ln w="9525">
            <a:solidFill>
              <a:schemeClr val="tx1"/>
            </a:solidFill>
            <a:miter lim="800000"/>
            <a:headEnd/>
            <a:tailEnd/>
          </a:ln>
        </p:spPr>
        <p:txBody>
          <a:bodyPr wrap="none" anchor="ctr"/>
          <a:lstStyle/>
          <a:p>
            <a:pPr algn="l" eaLnBrk="1" hangingPunct="1">
              <a:lnSpc>
                <a:spcPct val="100000"/>
              </a:lnSpc>
              <a:spcBef>
                <a:spcPct val="0"/>
              </a:spcBef>
            </a:pPr>
            <a:endParaRPr lang="en-US" b="0">
              <a:latin typeface="Times New Roman" pitchFamily="18" charset="0"/>
            </a:endParaRPr>
          </a:p>
        </p:txBody>
      </p:sp>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878</Words>
  <Application>Microsoft Office PowerPoint</Application>
  <PresentationFormat>Apresentação na tela (4:3)</PresentationFormat>
  <Paragraphs>195</Paragraphs>
  <Slides>37</Slides>
  <Notes>5</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37</vt:i4>
      </vt:variant>
    </vt:vector>
  </HeadingPairs>
  <TitlesOfParts>
    <vt:vector size="46" baseType="lpstr">
      <vt:lpstr>Arial</vt:lpstr>
      <vt:lpstr>Calibri</vt:lpstr>
      <vt:lpstr>Chalkduster</vt:lpstr>
      <vt:lpstr>Comic Sans MS</vt:lpstr>
      <vt:lpstr>Helvetica</vt:lpstr>
      <vt:lpstr>Times New Roman</vt:lpstr>
      <vt:lpstr>Wingdings</vt:lpstr>
      <vt:lpstr>Estrutura padrão</vt:lpstr>
      <vt:lpstr>Office Theme</vt:lpstr>
      <vt:lpstr>UNIVERSIDADE DE SÃO PAULO</vt:lpstr>
      <vt:lpstr>Como pesquisar?</vt:lpstr>
      <vt:lpstr>Apresentação do PowerPoint</vt:lpstr>
      <vt:lpstr>ESTUDOS EXPERIMENTAIS</vt:lpstr>
      <vt:lpstr>Apresentação do PowerPoint</vt:lpstr>
      <vt:lpstr>Apresentação do PowerPoint</vt:lpstr>
      <vt:lpstr>Apresentação do PowerPoint</vt:lpstr>
      <vt:lpstr>Apresentação do PowerPoint</vt:lpstr>
      <vt:lpstr>ENSAIOS CONTROLADOS RANDOMIZADOS</vt:lpstr>
      <vt:lpstr>ENSAIOS CONTROLADOS RANDOMIZADOS</vt:lpstr>
      <vt:lpstr>FASES DO ESTUDO DE UMA NOVA DROGA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Exemplos de Fator de exposição e Desfechos</vt:lpstr>
      <vt:lpstr>Apresentação do PowerPoint</vt:lpstr>
      <vt:lpstr>Apresentação do PowerPoint</vt:lpstr>
      <vt:lpstr>Estudos transversais</vt:lpstr>
      <vt:lpstr>Estudo de Coorte</vt:lpstr>
      <vt:lpstr>Apresentação do PowerPoint</vt:lpstr>
      <vt:lpstr>Apresentação do PowerPoint</vt:lpstr>
      <vt:lpstr>Vantagens e Limitações</vt:lpstr>
      <vt:lpstr>Vantagens e Limitações</vt:lpstr>
      <vt:lpstr>Apresentação do PowerPoint</vt:lpstr>
      <vt:lpstr>Apresentação do PowerPoint</vt:lpstr>
      <vt:lpstr>Estudo Caso-controle</vt:lpstr>
      <vt:lpstr>Estudo de Caso controle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PKG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POPULAÇÃO, AMOSTRA, INFERÊNCIA</dc:title>
  <dc:creator>MAAC</dc:creator>
  <cp:lastModifiedBy>Jose Leopoldo Ferreira Antunes</cp:lastModifiedBy>
  <cp:revision>195</cp:revision>
  <dcterms:created xsi:type="dcterms:W3CDTF">2002-03-09T17:12:29Z</dcterms:created>
  <dcterms:modified xsi:type="dcterms:W3CDTF">2023-05-02T17:56:14Z</dcterms:modified>
</cp:coreProperties>
</file>