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77" r:id="rId5"/>
    <p:sldId id="276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7" roundtripDataSignature="AMtx7mg2WGxVjIIwedybcDXzs/hMxXrk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0" autoAdjust="0"/>
  </p:normalViewPr>
  <p:slideViewPr>
    <p:cSldViewPr snapToGrid="0">
      <p:cViewPr varScale="1">
        <p:scale>
          <a:sx n="105" d="100"/>
          <a:sy n="105" d="100"/>
        </p:scale>
        <p:origin x="7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f3ffb74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f3ffb74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87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f3ffb74ef_0_0"/>
          <p:cNvSpPr txBox="1">
            <a:spLocks noGrp="1"/>
          </p:cNvSpPr>
          <p:nvPr>
            <p:ph type="title"/>
          </p:nvPr>
        </p:nvSpPr>
        <p:spPr>
          <a:xfrm>
            <a:off x="838200" y="1445127"/>
            <a:ext cx="10515600" cy="2532817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err="1">
                <a:solidFill>
                  <a:schemeClr val="accent1">
                    <a:lumMod val="75000"/>
                  </a:schemeClr>
                </a:solidFill>
              </a:rPr>
              <a:t>Usina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000" b="1" dirty="0" err="1">
                <a:solidFill>
                  <a:schemeClr val="accent1">
                    <a:lumMod val="75000"/>
                  </a:schemeClr>
                </a:solidFill>
              </a:rPr>
              <a:t>Termelétrica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6000" b="1" dirty="0" err="1">
                <a:solidFill>
                  <a:schemeClr val="accent1">
                    <a:lumMod val="75000"/>
                  </a:schemeClr>
                </a:solidFill>
              </a:rPr>
              <a:t>gás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 natural “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Projeto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 Verde 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Atlântico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Energias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ACAED6AD-A8CF-4BCD-83FF-78BE244201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Logotipos | Universidade de São Paulo">
            <a:extLst>
              <a:ext uri="{FF2B5EF4-FFF2-40B4-BE49-F238E27FC236}">
                <a16:creationId xmlns:a16="http://schemas.microsoft.com/office/drawing/2014/main" id="{648E496C-A8C9-4065-94C6-06BAA13BE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2679"/>
            <a:ext cx="1886169" cy="141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B38F71F-F25D-443E-B9B0-ED70D4913B73}"/>
              </a:ext>
            </a:extLst>
          </p:cNvPr>
          <p:cNvSpPr txBox="1"/>
          <p:nvPr/>
        </p:nvSpPr>
        <p:spPr>
          <a:xfrm>
            <a:off x="94267" y="6391373"/>
            <a:ext cx="485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EIA publicado pela CETESB em 2016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0D5942E-C102-43A4-A1CE-103AD3521551}"/>
              </a:ext>
            </a:extLst>
          </p:cNvPr>
          <p:cNvSpPr txBox="1"/>
          <p:nvPr/>
        </p:nvSpPr>
        <p:spPr>
          <a:xfrm>
            <a:off x="8567928" y="4270248"/>
            <a:ext cx="3310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Nome dos membros do grupo</a:t>
            </a:r>
          </a:p>
          <a:p>
            <a:r>
              <a:rPr lang="pt-BR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</a:t>
            </a:r>
            <a:endParaRPr lang="pt-BR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</a:t>
            </a:r>
            <a:endParaRPr lang="pt-BR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</a:t>
            </a:r>
            <a:endParaRPr lang="pt-BR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6165112-F355-4580-A7B6-BD5C117B76C6}"/>
              </a:ext>
            </a:extLst>
          </p:cNvPr>
          <p:cNvSpPr/>
          <p:nvPr/>
        </p:nvSpPr>
        <p:spPr>
          <a:xfrm>
            <a:off x="167796" y="3523488"/>
            <a:ext cx="5666075" cy="273696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Orientações: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O grupo deverá escolher uma pessoa para apresentar o trabalho.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A apresentação será entre 5 – 7 min e de forma resumida (</a:t>
            </a:r>
            <a:r>
              <a:rPr lang="pt-BR" dirty="0" err="1">
                <a:solidFill>
                  <a:srgbClr val="FF0000"/>
                </a:solidFill>
              </a:rPr>
              <a:t>máx</a:t>
            </a:r>
            <a:r>
              <a:rPr lang="pt-BR" dirty="0">
                <a:solidFill>
                  <a:srgbClr val="FF0000"/>
                </a:solidFill>
              </a:rPr>
              <a:t> 5 slides) como apresentado por esse modelo de apresentação.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As matrizes PEIR serão a forma mais prática para resumir os indicadores levantados conforme apresenta o modelo.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As caixas vermelhas nesse modelo são as dicas que vocês devem seguir.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Essa apresentação será anexada no relatório dos grupos e entregue como o trabalho final.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9A7A45-797F-4E1F-9179-5A176AD48F63}"/>
              </a:ext>
            </a:extLst>
          </p:cNvPr>
          <p:cNvSpPr txBox="1"/>
          <p:nvPr/>
        </p:nvSpPr>
        <p:spPr>
          <a:xfrm>
            <a:off x="2584704" y="115007"/>
            <a:ext cx="7022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CURSO DE ENGENHARIA AMBIENTAL</a:t>
            </a:r>
          </a:p>
          <a:p>
            <a:pPr algn="ctr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DISCIPLINA SHS 0375</a:t>
            </a:r>
          </a:p>
          <a:p>
            <a:pPr algn="ctr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IMPACTOS E ADEQUAÇÃO AMBIENTAL I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C56666-D9FF-40A2-89F2-02F12CA5C691}"/>
              </a:ext>
            </a:extLst>
          </p:cNvPr>
          <p:cNvSpPr txBox="1"/>
          <p:nvPr/>
        </p:nvSpPr>
        <p:spPr>
          <a:xfrm>
            <a:off x="5155692" y="6422151"/>
            <a:ext cx="218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01 de Julho de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061BA-4049-4324-9398-E2E8D266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43" y="129455"/>
            <a:ext cx="10515600" cy="907493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DESCRIÇÃO DO EMPREENDIMENTO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81BF33-2D2F-4F1E-B32B-0722E2DE0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035" y="1847088"/>
            <a:ext cx="6507794" cy="4800271"/>
          </a:xfrm>
        </p:spPr>
        <p:txBody>
          <a:bodyPr/>
          <a:lstStyle/>
          <a:p>
            <a:pPr marL="114300" indent="0" algn="just">
              <a:buNone/>
            </a:pPr>
            <a:r>
              <a:rPr lang="pt-BR" sz="2400" dirty="0"/>
              <a:t>O Projeto Verde Atlântico Energias, prevê a construção de uma usina termelétrica a gás natural de terminal offshore (marítimo) de recebimento de gás natural no litoral sul do Estado de São Paulo, mais especificamente em Peruíbe (SP). A UTE terá capacidade instalada de 1.700 MW, e sua energia produzida será escoada por meio de uma Linha de Transmissão (LT) em 345 kV.</a:t>
            </a:r>
          </a:p>
          <a:p>
            <a:pPr marL="114300" indent="0" algn="just">
              <a:buNone/>
            </a:pPr>
            <a:r>
              <a:rPr lang="pt-BR" sz="2400" dirty="0"/>
              <a:t>A UTE será o tipo ciclo combinado com </a:t>
            </a:r>
            <a:r>
              <a:rPr lang="pt-BR" sz="2400" b="1" u="sng" dirty="0"/>
              <a:t>quatro blocos geradores</a:t>
            </a:r>
            <a:r>
              <a:rPr lang="pt-BR" sz="2400" dirty="0"/>
              <a:t>,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ou seja, uma turbina a gás (TGG) classe H; uma caldeira de recuperação de calor e uma turbina a vapor (TGV).</a:t>
            </a:r>
            <a:endParaRPr lang="pt-BR" sz="2400" dirty="0"/>
          </a:p>
          <a:p>
            <a:pPr marL="114300" indent="0" algn="just">
              <a:buNone/>
            </a:pPr>
            <a:endParaRPr lang="pt-BR" sz="2400" dirty="0"/>
          </a:p>
          <a:p>
            <a:pPr marL="114300" indent="0">
              <a:buNone/>
            </a:pPr>
            <a:endParaRPr lang="pt-BR" sz="2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0403F1D-6140-42EE-A679-5B6EC6B1E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755" y="785094"/>
            <a:ext cx="5251202" cy="5943451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BD56629-E483-4CD6-A8C3-07DCBD216032}"/>
              </a:ext>
            </a:extLst>
          </p:cNvPr>
          <p:cNvSpPr/>
          <p:nvPr/>
        </p:nvSpPr>
        <p:spPr>
          <a:xfrm>
            <a:off x="497421" y="930896"/>
            <a:ext cx="5945956" cy="99302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rgbClr val="FF0000"/>
                </a:solidFill>
              </a:rPr>
              <a:t>Nesse slide deve conter uma rápida descrição do empreendimento. De preferencia um texto curto e um mapa.</a:t>
            </a:r>
          </a:p>
        </p:txBody>
      </p:sp>
    </p:spTree>
    <p:extLst>
      <p:ext uri="{BB962C8B-B14F-4D97-AF65-F5344CB8AC3E}">
        <p14:creationId xmlns:p14="http://schemas.microsoft.com/office/powerpoint/2010/main" val="142203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"/>
          <p:cNvGrpSpPr/>
          <p:nvPr/>
        </p:nvGrpSpPr>
        <p:grpSpPr>
          <a:xfrm>
            <a:off x="317500" y="146050"/>
            <a:ext cx="11450637" cy="6565900"/>
            <a:chOff x="301334" y="194527"/>
            <a:chExt cx="11449818" cy="6566451"/>
          </a:xfrm>
        </p:grpSpPr>
        <p:sp>
          <p:nvSpPr>
            <p:cNvPr id="91" name="Google Shape;91;p1"/>
            <p:cNvSpPr/>
            <p:nvPr/>
          </p:nvSpPr>
          <p:spPr>
            <a:xfrm>
              <a:off x="6574610" y="3645214"/>
              <a:ext cx="5176542" cy="3115763"/>
            </a:xfrm>
            <a:custGeom>
              <a:avLst/>
              <a:gdLst/>
              <a:ahLst/>
              <a:cxnLst/>
              <a:rect l="l" t="t" r="r" b="b"/>
              <a:pathLst>
                <a:path w="4256453" h="2449792" extrusionOk="0">
                  <a:moveTo>
                    <a:pt x="0" y="244979"/>
                  </a:moveTo>
                  <a:cubicBezTo>
                    <a:pt x="0" y="109681"/>
                    <a:pt x="109681" y="0"/>
                    <a:pt x="244979" y="0"/>
                  </a:cubicBezTo>
                  <a:lnTo>
                    <a:pt x="4011474" y="0"/>
                  </a:lnTo>
                  <a:cubicBezTo>
                    <a:pt x="4146772" y="0"/>
                    <a:pt x="4256453" y="109681"/>
                    <a:pt x="4256453" y="244979"/>
                  </a:cubicBezTo>
                  <a:lnTo>
                    <a:pt x="4256453" y="2204813"/>
                  </a:lnTo>
                  <a:cubicBezTo>
                    <a:pt x="4256453" y="2340111"/>
                    <a:pt x="4146772" y="2449792"/>
                    <a:pt x="4011474" y="2449792"/>
                  </a:cubicBezTo>
                  <a:lnTo>
                    <a:pt x="244979" y="2449792"/>
                  </a:lnTo>
                  <a:cubicBezTo>
                    <a:pt x="109681" y="2449792"/>
                    <a:pt x="0" y="2340111"/>
                    <a:pt x="0" y="2204813"/>
                  </a:cubicBezTo>
                  <a:lnTo>
                    <a:pt x="0" y="244979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12700" cap="flat" cmpd="sng">
              <a:solidFill>
                <a:srgbClr val="3FE19B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1448850" tIns="784350" rIns="171900" bIns="1719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301335" y="3580561"/>
              <a:ext cx="5282502" cy="3180417"/>
            </a:xfrm>
            <a:custGeom>
              <a:avLst/>
              <a:gdLst/>
              <a:ahLst/>
              <a:cxnLst/>
              <a:rect l="l" t="t" r="r" b="b"/>
              <a:pathLst>
                <a:path w="4607192" h="2565096" extrusionOk="0">
                  <a:moveTo>
                    <a:pt x="0" y="256510"/>
                  </a:moveTo>
                  <a:cubicBezTo>
                    <a:pt x="0" y="114843"/>
                    <a:pt x="114843" y="0"/>
                    <a:pt x="256510" y="0"/>
                  </a:cubicBezTo>
                  <a:lnTo>
                    <a:pt x="4350682" y="0"/>
                  </a:lnTo>
                  <a:cubicBezTo>
                    <a:pt x="4492349" y="0"/>
                    <a:pt x="4607192" y="114843"/>
                    <a:pt x="4607192" y="256510"/>
                  </a:cubicBezTo>
                  <a:lnTo>
                    <a:pt x="4607192" y="2308586"/>
                  </a:lnTo>
                  <a:cubicBezTo>
                    <a:pt x="4607192" y="2450253"/>
                    <a:pt x="4492349" y="2565096"/>
                    <a:pt x="4350682" y="2565096"/>
                  </a:cubicBezTo>
                  <a:lnTo>
                    <a:pt x="256510" y="2565096"/>
                  </a:lnTo>
                  <a:cubicBezTo>
                    <a:pt x="114843" y="2565096"/>
                    <a:pt x="0" y="2450253"/>
                    <a:pt x="0" y="2308586"/>
                  </a:cubicBezTo>
                  <a:lnTo>
                    <a:pt x="0" y="256510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12700" cap="flat" cmpd="sng">
              <a:solidFill>
                <a:srgbClr val="5B9BD5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174450" tIns="815725" rIns="1556600" bIns="17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6500053" y="194528"/>
              <a:ext cx="5251099" cy="3018254"/>
            </a:xfrm>
            <a:custGeom>
              <a:avLst/>
              <a:gdLst/>
              <a:ahLst/>
              <a:cxnLst/>
              <a:rect l="l" t="t" r="r" b="b"/>
              <a:pathLst>
                <a:path w="4217013" h="2440157" extrusionOk="0">
                  <a:moveTo>
                    <a:pt x="0" y="244016"/>
                  </a:moveTo>
                  <a:cubicBezTo>
                    <a:pt x="0" y="109250"/>
                    <a:pt x="109250" y="0"/>
                    <a:pt x="244016" y="0"/>
                  </a:cubicBezTo>
                  <a:lnTo>
                    <a:pt x="3972997" y="0"/>
                  </a:lnTo>
                  <a:cubicBezTo>
                    <a:pt x="4107763" y="0"/>
                    <a:pt x="4217013" y="109250"/>
                    <a:pt x="4217013" y="244016"/>
                  </a:cubicBezTo>
                  <a:lnTo>
                    <a:pt x="4217013" y="2196141"/>
                  </a:lnTo>
                  <a:cubicBezTo>
                    <a:pt x="4217013" y="2330907"/>
                    <a:pt x="4107763" y="2440157"/>
                    <a:pt x="3972997" y="2440157"/>
                  </a:cubicBezTo>
                  <a:lnTo>
                    <a:pt x="244016" y="2440157"/>
                  </a:lnTo>
                  <a:cubicBezTo>
                    <a:pt x="109250" y="2440157"/>
                    <a:pt x="0" y="2330907"/>
                    <a:pt x="0" y="2196141"/>
                  </a:cubicBezTo>
                  <a:lnTo>
                    <a:pt x="0" y="244016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67EF2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410125" tIns="145025" rIns="145025" bIns="755075" anchor="t" anchorCtr="0">
              <a:noAutofit/>
            </a:bodyPr>
            <a:lstStyle/>
            <a:p>
              <a:pPr marL="101600" lvl="0" algn="ctr">
                <a:spcBef>
                  <a:spcPts val="300"/>
                </a:spcBef>
                <a:buClr>
                  <a:schemeClr val="dk1"/>
                </a:buClr>
                <a:buSzPts val="2000"/>
              </a:pPr>
              <a:endPara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01334" y="194527"/>
              <a:ext cx="5282502" cy="3180418"/>
            </a:xfrm>
            <a:custGeom>
              <a:avLst/>
              <a:gdLst/>
              <a:ahLst/>
              <a:cxnLst/>
              <a:rect l="l" t="t" r="r" b="b"/>
              <a:pathLst>
                <a:path w="4570342" h="2511993" extrusionOk="0">
                  <a:moveTo>
                    <a:pt x="0" y="251199"/>
                  </a:moveTo>
                  <a:cubicBezTo>
                    <a:pt x="0" y="112466"/>
                    <a:pt x="112466" y="0"/>
                    <a:pt x="251199" y="0"/>
                  </a:cubicBezTo>
                  <a:lnTo>
                    <a:pt x="4319143" y="0"/>
                  </a:lnTo>
                  <a:cubicBezTo>
                    <a:pt x="4457876" y="0"/>
                    <a:pt x="4570342" y="112466"/>
                    <a:pt x="4570342" y="251199"/>
                  </a:cubicBezTo>
                  <a:lnTo>
                    <a:pt x="4570342" y="2260794"/>
                  </a:lnTo>
                  <a:cubicBezTo>
                    <a:pt x="4570342" y="2399527"/>
                    <a:pt x="4457876" y="2511993"/>
                    <a:pt x="4319143" y="2511993"/>
                  </a:cubicBezTo>
                  <a:lnTo>
                    <a:pt x="251199" y="2511993"/>
                  </a:lnTo>
                  <a:cubicBezTo>
                    <a:pt x="112466" y="2511993"/>
                    <a:pt x="0" y="2399527"/>
                    <a:pt x="0" y="2260794"/>
                  </a:cubicBezTo>
                  <a:lnTo>
                    <a:pt x="0" y="251199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12700" cap="flat" cmpd="sng">
              <a:solidFill>
                <a:srgbClr val="FFC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146600" tIns="146600" rIns="1517700" bIns="7746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701411" y="1034411"/>
              <a:ext cx="2340534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0" y="2340534"/>
                  </a:moveTo>
                  <a:cubicBezTo>
                    <a:pt x="0" y="1047893"/>
                    <a:pt x="1047893" y="0"/>
                    <a:pt x="2340534" y="0"/>
                  </a:cubicBezTo>
                  <a:lnTo>
                    <a:pt x="2340534" y="2340534"/>
                  </a:lnTo>
                  <a:lnTo>
                    <a:pt x="0" y="2340534"/>
                  </a:lnTo>
                  <a:close/>
                </a:path>
              </a:pathLst>
            </a:custGeom>
            <a:solidFill>
              <a:srgbClr val="FFC000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77550" tIns="877550" rIns="192000" bIns="19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Pressão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6150053" y="1034411"/>
              <a:ext cx="2340534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0" y="0"/>
                  </a:moveTo>
                  <a:cubicBezTo>
                    <a:pt x="1292641" y="0"/>
                    <a:pt x="2340534" y="1047893"/>
                    <a:pt x="2340534" y="2340534"/>
                  </a:cubicBezTo>
                  <a:lnTo>
                    <a:pt x="0" y="2340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EF21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92000" tIns="877550" rIns="877550" bIns="19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Estado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6150053" y="3483053"/>
              <a:ext cx="2340535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2340534" y="0"/>
                  </a:moveTo>
                  <a:cubicBezTo>
                    <a:pt x="2340534" y="1292641"/>
                    <a:pt x="1292641" y="2340534"/>
                    <a:pt x="0" y="2340534"/>
                  </a:cubicBezTo>
                  <a:lnTo>
                    <a:pt x="0" y="0"/>
                  </a:lnTo>
                  <a:lnTo>
                    <a:pt x="2340534" y="0"/>
                  </a:lnTo>
                  <a:close/>
                </a:path>
              </a:pathLst>
            </a:custGeom>
            <a:solidFill>
              <a:srgbClr val="3FE19B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92000" tIns="192000" rIns="877550" bIns="877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Impacto</a:t>
              </a: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3701410" y="3483053"/>
              <a:ext cx="2340535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2340534" y="2340534"/>
                  </a:moveTo>
                  <a:cubicBezTo>
                    <a:pt x="1047893" y="2340534"/>
                    <a:pt x="0" y="1292641"/>
                    <a:pt x="0" y="0"/>
                  </a:cubicBezTo>
                  <a:lnTo>
                    <a:pt x="2340534" y="0"/>
                  </a:lnTo>
                  <a:lnTo>
                    <a:pt x="2340534" y="2340534"/>
                  </a:lnTo>
                  <a:close/>
                </a:path>
              </a:pathLst>
            </a:custGeom>
            <a:solidFill>
              <a:srgbClr val="5B9BD5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77550" tIns="192000" rIns="192000" bIns="877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Resposta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5691946" y="2942514"/>
              <a:ext cx="808106" cy="702700"/>
            </a:xfrm>
            <a:custGeom>
              <a:avLst/>
              <a:gdLst/>
              <a:ahLst/>
              <a:cxnLst/>
              <a:rect l="l" t="t" r="r" b="b"/>
              <a:pathLst>
                <a:path w="808106" h="702700" extrusionOk="0">
                  <a:moveTo>
                    <a:pt x="43919" y="351350"/>
                  </a:moveTo>
                  <a:cubicBezTo>
                    <a:pt x="43919" y="196170"/>
                    <a:pt x="179393" y="65318"/>
                    <a:pt x="359798" y="46249"/>
                  </a:cubicBezTo>
                  <a:cubicBezTo>
                    <a:pt x="528350" y="28433"/>
                    <a:pt x="688574" y="113565"/>
                    <a:pt x="744271" y="250532"/>
                  </a:cubicBezTo>
                  <a:lnTo>
                    <a:pt x="784047" y="250532"/>
                  </a:lnTo>
                  <a:lnTo>
                    <a:pt x="720269" y="351350"/>
                  </a:lnTo>
                  <a:lnTo>
                    <a:pt x="608372" y="250532"/>
                  </a:lnTo>
                  <a:lnTo>
                    <a:pt x="645956" y="250532"/>
                  </a:lnTo>
                  <a:cubicBezTo>
                    <a:pt x="591929" y="166225"/>
                    <a:pt x="476859" y="119445"/>
                    <a:pt x="360685" y="134559"/>
                  </a:cubicBezTo>
                  <a:cubicBezTo>
                    <a:pt x="228746" y="151725"/>
                    <a:pt x="131756" y="243572"/>
                    <a:pt x="131756" y="351350"/>
                  </a:cubicBezTo>
                  <a:lnTo>
                    <a:pt x="43919" y="351350"/>
                  </a:lnTo>
                  <a:close/>
                </a:path>
              </a:pathLst>
            </a:custGeom>
            <a:solidFill>
              <a:srgbClr val="FFE8CB"/>
            </a:solidFill>
            <a:ln w="127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 rot="10800000">
              <a:off x="5691946" y="3212783"/>
              <a:ext cx="808106" cy="702700"/>
            </a:xfrm>
            <a:custGeom>
              <a:avLst/>
              <a:gdLst/>
              <a:ahLst/>
              <a:cxnLst/>
              <a:rect l="l" t="t" r="r" b="b"/>
              <a:pathLst>
                <a:path w="808106" h="702700" extrusionOk="0">
                  <a:moveTo>
                    <a:pt x="43919" y="351350"/>
                  </a:moveTo>
                  <a:cubicBezTo>
                    <a:pt x="43919" y="196170"/>
                    <a:pt x="179393" y="65318"/>
                    <a:pt x="359798" y="46249"/>
                  </a:cubicBezTo>
                  <a:cubicBezTo>
                    <a:pt x="528350" y="28433"/>
                    <a:pt x="688574" y="113565"/>
                    <a:pt x="744271" y="250532"/>
                  </a:cubicBezTo>
                  <a:lnTo>
                    <a:pt x="784047" y="250532"/>
                  </a:lnTo>
                  <a:lnTo>
                    <a:pt x="720269" y="351350"/>
                  </a:lnTo>
                  <a:lnTo>
                    <a:pt x="608372" y="250532"/>
                  </a:lnTo>
                  <a:lnTo>
                    <a:pt x="645956" y="250532"/>
                  </a:lnTo>
                  <a:cubicBezTo>
                    <a:pt x="591929" y="166225"/>
                    <a:pt x="476859" y="119445"/>
                    <a:pt x="360685" y="134559"/>
                  </a:cubicBezTo>
                  <a:cubicBezTo>
                    <a:pt x="228746" y="151725"/>
                    <a:pt x="131756" y="243572"/>
                    <a:pt x="131756" y="351350"/>
                  </a:cubicBezTo>
                  <a:lnTo>
                    <a:pt x="43919" y="351350"/>
                  </a:lnTo>
                  <a:close/>
                </a:path>
              </a:pathLst>
            </a:custGeom>
            <a:solidFill>
              <a:srgbClr val="FFE8CB"/>
            </a:solidFill>
            <a:ln w="127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 txBox="1"/>
          <p:nvPr/>
        </p:nvSpPr>
        <p:spPr>
          <a:xfrm>
            <a:off x="320297" y="3603446"/>
            <a:ext cx="5006570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DE CONTROLE DE POLUIÇÃO NOS CANTEIROS E OBRAS: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Umectação das vias de acesso não pavimentadas.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Proteção de caçambas dos caminhões de transporte de materiais.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Lavagem das vias de acesso internas (se necessário).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Definição dos limites de velocidade.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Manutenção da frota de veículos.</a:t>
            </a:r>
          </a:p>
          <a:p>
            <a:pPr algn="just"/>
            <a:endParaRPr lang="pt-B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DE CONTROLE DE TRÁFEGO:</a:t>
            </a:r>
          </a:p>
          <a:p>
            <a:pPr algn="just"/>
            <a:endParaRPr lang="pt-B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DE MONITORAMENTO DA QUALIDADE DO AR: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Acompanhar continuamente os impactos decorrentes da operação do canteiro de obras e implantação com duas estações de PTS próximo ao terreno da UTE e de possíveis receptores.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8017306" y="4078637"/>
            <a:ext cx="3750831" cy="235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  <a:spcBef>
                <a:spcPts val="360"/>
              </a:spcBef>
            </a:pPr>
            <a:r>
              <a:rPr lang="pt-BR" sz="2000" b="1" dirty="0">
                <a:latin typeface="Calibri"/>
                <a:ea typeface="Calibri"/>
                <a:cs typeface="Calibri"/>
                <a:sym typeface="Calibri"/>
              </a:rPr>
              <a:t>Geração de incômodo a população do entorno 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A natureza de impacto é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negativa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, incidência é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direta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, duração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temporária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, ocorrendo de forma imediata ao início das obras. Sua abrangência é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e é um impacto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reversível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29888" y="305814"/>
            <a:ext cx="5432400" cy="27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SzPts val="2000"/>
            </a:pPr>
            <a:r>
              <a:rPr lang="pt-BR" sz="2800" b="1" dirty="0">
                <a:latin typeface="Calibri"/>
                <a:cs typeface="Calibri"/>
              </a:rPr>
              <a:t>Durante obras de implantação:</a:t>
            </a:r>
          </a:p>
          <a:p>
            <a:pPr marL="101600" marR="0" lvl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Considerou insignificantes durante as obras por isso não foram quantificados.</a:t>
            </a:r>
          </a:p>
          <a:p>
            <a:pPr marL="101600" marR="0" lvl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Porém as pressões que podem surgir são a suspensão de </a:t>
            </a:r>
            <a:r>
              <a:rPr lang="pt-BR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material particulado e poeira devido as obras.</a:t>
            </a:r>
          </a:p>
          <a:p>
            <a:pPr marL="101600" lvl="0">
              <a:spcBef>
                <a:spcPts val="300"/>
              </a:spcBef>
              <a:buClr>
                <a:schemeClr val="dk1"/>
              </a:buClr>
              <a:buSzPts val="2000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Pelo veículos podem ser emitidos SO2,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NOx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CO, HC.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5DD3D9D2-6359-429D-9865-64F14949D68F}"/>
              </a:ext>
            </a:extLst>
          </p:cNvPr>
          <p:cNvSpPr/>
          <p:nvPr/>
        </p:nvSpPr>
        <p:spPr>
          <a:xfrm>
            <a:off x="8610436" y="1718924"/>
            <a:ext cx="3054603" cy="135960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rgbClr val="FF0000"/>
                </a:solidFill>
              </a:rPr>
              <a:t>As matrizes serão a forma resumida de apresentar os indicadores levantados de forma quantitativa ou qualitativa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70B365A-1316-4AAB-9E17-49A18916DC0B}"/>
                  </a:ext>
                </a:extLst>
              </p:cNvPr>
              <p:cNvSpPr txBox="1"/>
              <p:nvPr/>
            </p:nvSpPr>
            <p:spPr>
              <a:xfrm>
                <a:off x="6903720" y="305814"/>
                <a:ext cx="4970780" cy="1669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01600" lvl="0" algn="ctr">
                  <a:spcBef>
                    <a:spcPts val="300"/>
                  </a:spcBef>
                  <a:buClr>
                    <a:schemeClr val="dk1"/>
                  </a:buClr>
                  <a:buSzPts val="2000"/>
                </a:pPr>
                <a:r>
                  <a:rPr lang="pt-BR" sz="2000" dirty="0">
                    <a:solidFill>
                      <a:schemeClr val="dk1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PTS (monitorados antes do início da obra): 14-28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μg</m:t>
                    </m:r>
                    <m:r>
                      <a:rPr lang="pt-B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pt-B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pt-B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pt-BR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  <a:p>
                <a:pPr marL="101600" lvl="0" algn="ctr">
                  <a:spcBef>
                    <a:spcPts val="300"/>
                  </a:spcBef>
                  <a:buClr>
                    <a:schemeClr val="dk1"/>
                  </a:buClr>
                  <a:buSzPts val="2000"/>
                </a:pPr>
                <a:r>
                  <a:rPr lang="pt-BR" sz="2000" dirty="0">
                    <a:solidFill>
                      <a:schemeClr val="dk1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O EIA não trouxe outras concentrações da qualidade do ar antes do empreendimento.</a:t>
                </a:r>
              </a:p>
              <a:p>
                <a:pPr algn="ctr"/>
                <a:endParaRPr lang="pt-BR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70B365A-1316-4AAB-9E17-49A18916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305814"/>
                <a:ext cx="4970780" cy="1669688"/>
              </a:xfrm>
              <a:prstGeom prst="rect">
                <a:avLst/>
              </a:prstGeom>
              <a:blipFill>
                <a:blip r:embed="rId3"/>
                <a:stretch>
                  <a:fillRect t="-18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"/>
          <p:cNvGrpSpPr/>
          <p:nvPr/>
        </p:nvGrpSpPr>
        <p:grpSpPr>
          <a:xfrm>
            <a:off x="317500" y="146050"/>
            <a:ext cx="11450637" cy="6565900"/>
            <a:chOff x="301334" y="194527"/>
            <a:chExt cx="11449818" cy="6566451"/>
          </a:xfrm>
        </p:grpSpPr>
        <p:sp>
          <p:nvSpPr>
            <p:cNvPr id="91" name="Google Shape;91;p1"/>
            <p:cNvSpPr/>
            <p:nvPr/>
          </p:nvSpPr>
          <p:spPr>
            <a:xfrm>
              <a:off x="6574610" y="3645214"/>
              <a:ext cx="5176542" cy="3115763"/>
            </a:xfrm>
            <a:custGeom>
              <a:avLst/>
              <a:gdLst/>
              <a:ahLst/>
              <a:cxnLst/>
              <a:rect l="l" t="t" r="r" b="b"/>
              <a:pathLst>
                <a:path w="4256453" h="2449792" extrusionOk="0">
                  <a:moveTo>
                    <a:pt x="0" y="244979"/>
                  </a:moveTo>
                  <a:cubicBezTo>
                    <a:pt x="0" y="109681"/>
                    <a:pt x="109681" y="0"/>
                    <a:pt x="244979" y="0"/>
                  </a:cubicBezTo>
                  <a:lnTo>
                    <a:pt x="4011474" y="0"/>
                  </a:lnTo>
                  <a:cubicBezTo>
                    <a:pt x="4146772" y="0"/>
                    <a:pt x="4256453" y="109681"/>
                    <a:pt x="4256453" y="244979"/>
                  </a:cubicBezTo>
                  <a:lnTo>
                    <a:pt x="4256453" y="2204813"/>
                  </a:lnTo>
                  <a:cubicBezTo>
                    <a:pt x="4256453" y="2340111"/>
                    <a:pt x="4146772" y="2449792"/>
                    <a:pt x="4011474" y="2449792"/>
                  </a:cubicBezTo>
                  <a:lnTo>
                    <a:pt x="244979" y="2449792"/>
                  </a:lnTo>
                  <a:cubicBezTo>
                    <a:pt x="109681" y="2449792"/>
                    <a:pt x="0" y="2340111"/>
                    <a:pt x="0" y="2204813"/>
                  </a:cubicBezTo>
                  <a:lnTo>
                    <a:pt x="0" y="244979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12700" cap="flat" cmpd="sng">
              <a:solidFill>
                <a:srgbClr val="3FE19B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1448850" tIns="784350" rIns="171900" bIns="1719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301335" y="3580561"/>
              <a:ext cx="5282502" cy="3180417"/>
            </a:xfrm>
            <a:custGeom>
              <a:avLst/>
              <a:gdLst/>
              <a:ahLst/>
              <a:cxnLst/>
              <a:rect l="l" t="t" r="r" b="b"/>
              <a:pathLst>
                <a:path w="4607192" h="2565096" extrusionOk="0">
                  <a:moveTo>
                    <a:pt x="0" y="256510"/>
                  </a:moveTo>
                  <a:cubicBezTo>
                    <a:pt x="0" y="114843"/>
                    <a:pt x="114843" y="0"/>
                    <a:pt x="256510" y="0"/>
                  </a:cubicBezTo>
                  <a:lnTo>
                    <a:pt x="4350682" y="0"/>
                  </a:lnTo>
                  <a:cubicBezTo>
                    <a:pt x="4492349" y="0"/>
                    <a:pt x="4607192" y="114843"/>
                    <a:pt x="4607192" y="256510"/>
                  </a:cubicBezTo>
                  <a:lnTo>
                    <a:pt x="4607192" y="2308586"/>
                  </a:lnTo>
                  <a:cubicBezTo>
                    <a:pt x="4607192" y="2450253"/>
                    <a:pt x="4492349" y="2565096"/>
                    <a:pt x="4350682" y="2565096"/>
                  </a:cubicBezTo>
                  <a:lnTo>
                    <a:pt x="256510" y="2565096"/>
                  </a:lnTo>
                  <a:cubicBezTo>
                    <a:pt x="114843" y="2565096"/>
                    <a:pt x="0" y="2450253"/>
                    <a:pt x="0" y="2308586"/>
                  </a:cubicBezTo>
                  <a:lnTo>
                    <a:pt x="0" y="256510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12700" cap="flat" cmpd="sng">
              <a:solidFill>
                <a:srgbClr val="5B9BD5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174450" tIns="815725" rIns="1556600" bIns="17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6574610" y="194528"/>
              <a:ext cx="5176542" cy="3018254"/>
            </a:xfrm>
            <a:custGeom>
              <a:avLst/>
              <a:gdLst/>
              <a:ahLst/>
              <a:cxnLst/>
              <a:rect l="l" t="t" r="r" b="b"/>
              <a:pathLst>
                <a:path w="4217013" h="2440157" extrusionOk="0">
                  <a:moveTo>
                    <a:pt x="0" y="244016"/>
                  </a:moveTo>
                  <a:cubicBezTo>
                    <a:pt x="0" y="109250"/>
                    <a:pt x="109250" y="0"/>
                    <a:pt x="244016" y="0"/>
                  </a:cubicBezTo>
                  <a:lnTo>
                    <a:pt x="3972997" y="0"/>
                  </a:lnTo>
                  <a:cubicBezTo>
                    <a:pt x="4107763" y="0"/>
                    <a:pt x="4217013" y="109250"/>
                    <a:pt x="4217013" y="244016"/>
                  </a:cubicBezTo>
                  <a:lnTo>
                    <a:pt x="4217013" y="2196141"/>
                  </a:lnTo>
                  <a:cubicBezTo>
                    <a:pt x="4217013" y="2330907"/>
                    <a:pt x="4107763" y="2440157"/>
                    <a:pt x="3972997" y="2440157"/>
                  </a:cubicBezTo>
                  <a:lnTo>
                    <a:pt x="244016" y="2440157"/>
                  </a:lnTo>
                  <a:cubicBezTo>
                    <a:pt x="109250" y="2440157"/>
                    <a:pt x="0" y="2330907"/>
                    <a:pt x="0" y="2196141"/>
                  </a:cubicBezTo>
                  <a:lnTo>
                    <a:pt x="0" y="244016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67EF2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410125" tIns="145025" rIns="145025" bIns="755075" anchor="t" anchorCtr="0">
              <a:noAutofit/>
            </a:bodyPr>
            <a:lstStyle/>
            <a:p>
              <a:pPr marR="0" lvl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2000"/>
              </a:pPr>
              <a:endParaRPr sz="20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01334" y="194527"/>
              <a:ext cx="5282502" cy="3180418"/>
            </a:xfrm>
            <a:custGeom>
              <a:avLst/>
              <a:gdLst/>
              <a:ahLst/>
              <a:cxnLst/>
              <a:rect l="l" t="t" r="r" b="b"/>
              <a:pathLst>
                <a:path w="4570342" h="2511993" extrusionOk="0">
                  <a:moveTo>
                    <a:pt x="0" y="251199"/>
                  </a:moveTo>
                  <a:cubicBezTo>
                    <a:pt x="0" y="112466"/>
                    <a:pt x="112466" y="0"/>
                    <a:pt x="251199" y="0"/>
                  </a:cubicBezTo>
                  <a:lnTo>
                    <a:pt x="4319143" y="0"/>
                  </a:lnTo>
                  <a:cubicBezTo>
                    <a:pt x="4457876" y="0"/>
                    <a:pt x="4570342" y="112466"/>
                    <a:pt x="4570342" y="251199"/>
                  </a:cubicBezTo>
                  <a:lnTo>
                    <a:pt x="4570342" y="2260794"/>
                  </a:lnTo>
                  <a:cubicBezTo>
                    <a:pt x="4570342" y="2399527"/>
                    <a:pt x="4457876" y="2511993"/>
                    <a:pt x="4319143" y="2511993"/>
                  </a:cubicBezTo>
                  <a:lnTo>
                    <a:pt x="251199" y="2511993"/>
                  </a:lnTo>
                  <a:cubicBezTo>
                    <a:pt x="112466" y="2511993"/>
                    <a:pt x="0" y="2399527"/>
                    <a:pt x="0" y="2260794"/>
                  </a:cubicBezTo>
                  <a:lnTo>
                    <a:pt x="0" y="251199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12700" cap="flat" cmpd="sng">
              <a:solidFill>
                <a:srgbClr val="FFC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146600" tIns="146600" rIns="1517700" bIns="7746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701411" y="1034411"/>
              <a:ext cx="2340534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0" y="2340534"/>
                  </a:moveTo>
                  <a:cubicBezTo>
                    <a:pt x="0" y="1047893"/>
                    <a:pt x="1047893" y="0"/>
                    <a:pt x="2340534" y="0"/>
                  </a:cubicBezTo>
                  <a:lnTo>
                    <a:pt x="2340534" y="2340534"/>
                  </a:lnTo>
                  <a:lnTo>
                    <a:pt x="0" y="2340534"/>
                  </a:lnTo>
                  <a:close/>
                </a:path>
              </a:pathLst>
            </a:custGeom>
            <a:solidFill>
              <a:srgbClr val="FFC000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77550" tIns="877550" rIns="192000" bIns="19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Pressão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6150053" y="1034411"/>
              <a:ext cx="2340534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0" y="0"/>
                  </a:moveTo>
                  <a:cubicBezTo>
                    <a:pt x="1292641" y="0"/>
                    <a:pt x="2340534" y="1047893"/>
                    <a:pt x="2340534" y="2340534"/>
                  </a:cubicBezTo>
                  <a:lnTo>
                    <a:pt x="0" y="2340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EF21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92000" tIns="877550" rIns="877550" bIns="19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Estado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6150053" y="3483053"/>
              <a:ext cx="2340535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2340534" y="0"/>
                  </a:moveTo>
                  <a:cubicBezTo>
                    <a:pt x="2340534" y="1292641"/>
                    <a:pt x="1292641" y="2340534"/>
                    <a:pt x="0" y="2340534"/>
                  </a:cubicBezTo>
                  <a:lnTo>
                    <a:pt x="0" y="0"/>
                  </a:lnTo>
                  <a:lnTo>
                    <a:pt x="2340534" y="0"/>
                  </a:lnTo>
                  <a:close/>
                </a:path>
              </a:pathLst>
            </a:custGeom>
            <a:solidFill>
              <a:srgbClr val="3FE19B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92000" tIns="192000" rIns="877550" bIns="877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Impacto</a:t>
              </a: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3701410" y="3483053"/>
              <a:ext cx="2340535" cy="2340534"/>
            </a:xfrm>
            <a:custGeom>
              <a:avLst/>
              <a:gdLst/>
              <a:ahLst/>
              <a:cxnLst/>
              <a:rect l="l" t="t" r="r" b="b"/>
              <a:pathLst>
                <a:path w="2340534" h="2340534" extrusionOk="0">
                  <a:moveTo>
                    <a:pt x="2340534" y="2340534"/>
                  </a:moveTo>
                  <a:cubicBezTo>
                    <a:pt x="1047893" y="2340534"/>
                    <a:pt x="0" y="1292641"/>
                    <a:pt x="0" y="0"/>
                  </a:cubicBezTo>
                  <a:lnTo>
                    <a:pt x="2340534" y="0"/>
                  </a:lnTo>
                  <a:lnTo>
                    <a:pt x="2340534" y="2340534"/>
                  </a:lnTo>
                  <a:close/>
                </a:path>
              </a:pathLst>
            </a:custGeom>
            <a:solidFill>
              <a:srgbClr val="5B9BD5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77550" tIns="192000" rIns="192000" bIns="877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lang="en-US" sz="2700" b="0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Resposta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5691946" y="2942514"/>
              <a:ext cx="808106" cy="702700"/>
            </a:xfrm>
            <a:custGeom>
              <a:avLst/>
              <a:gdLst/>
              <a:ahLst/>
              <a:cxnLst/>
              <a:rect l="l" t="t" r="r" b="b"/>
              <a:pathLst>
                <a:path w="808106" h="702700" extrusionOk="0">
                  <a:moveTo>
                    <a:pt x="43919" y="351350"/>
                  </a:moveTo>
                  <a:cubicBezTo>
                    <a:pt x="43919" y="196170"/>
                    <a:pt x="179393" y="65318"/>
                    <a:pt x="359798" y="46249"/>
                  </a:cubicBezTo>
                  <a:cubicBezTo>
                    <a:pt x="528350" y="28433"/>
                    <a:pt x="688574" y="113565"/>
                    <a:pt x="744271" y="250532"/>
                  </a:cubicBezTo>
                  <a:lnTo>
                    <a:pt x="784047" y="250532"/>
                  </a:lnTo>
                  <a:lnTo>
                    <a:pt x="720269" y="351350"/>
                  </a:lnTo>
                  <a:lnTo>
                    <a:pt x="608372" y="250532"/>
                  </a:lnTo>
                  <a:lnTo>
                    <a:pt x="645956" y="250532"/>
                  </a:lnTo>
                  <a:cubicBezTo>
                    <a:pt x="591929" y="166225"/>
                    <a:pt x="476859" y="119445"/>
                    <a:pt x="360685" y="134559"/>
                  </a:cubicBezTo>
                  <a:cubicBezTo>
                    <a:pt x="228746" y="151725"/>
                    <a:pt x="131756" y="243572"/>
                    <a:pt x="131756" y="351350"/>
                  </a:cubicBezTo>
                  <a:lnTo>
                    <a:pt x="43919" y="351350"/>
                  </a:lnTo>
                  <a:close/>
                </a:path>
              </a:pathLst>
            </a:custGeom>
            <a:solidFill>
              <a:srgbClr val="FFE8CB"/>
            </a:solidFill>
            <a:ln w="127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 rot="10800000">
              <a:off x="5691946" y="3212783"/>
              <a:ext cx="808106" cy="702700"/>
            </a:xfrm>
            <a:custGeom>
              <a:avLst/>
              <a:gdLst/>
              <a:ahLst/>
              <a:cxnLst/>
              <a:rect l="l" t="t" r="r" b="b"/>
              <a:pathLst>
                <a:path w="808106" h="702700" extrusionOk="0">
                  <a:moveTo>
                    <a:pt x="43919" y="351350"/>
                  </a:moveTo>
                  <a:cubicBezTo>
                    <a:pt x="43919" y="196170"/>
                    <a:pt x="179393" y="65318"/>
                    <a:pt x="359798" y="46249"/>
                  </a:cubicBezTo>
                  <a:cubicBezTo>
                    <a:pt x="528350" y="28433"/>
                    <a:pt x="688574" y="113565"/>
                    <a:pt x="744271" y="250532"/>
                  </a:cubicBezTo>
                  <a:lnTo>
                    <a:pt x="784047" y="250532"/>
                  </a:lnTo>
                  <a:lnTo>
                    <a:pt x="720269" y="351350"/>
                  </a:lnTo>
                  <a:lnTo>
                    <a:pt x="608372" y="250532"/>
                  </a:lnTo>
                  <a:lnTo>
                    <a:pt x="645956" y="250532"/>
                  </a:lnTo>
                  <a:cubicBezTo>
                    <a:pt x="591929" y="166225"/>
                    <a:pt x="476859" y="119445"/>
                    <a:pt x="360685" y="134559"/>
                  </a:cubicBezTo>
                  <a:cubicBezTo>
                    <a:pt x="228746" y="151725"/>
                    <a:pt x="131756" y="243572"/>
                    <a:pt x="131756" y="351350"/>
                  </a:cubicBezTo>
                  <a:lnTo>
                    <a:pt x="43919" y="351350"/>
                  </a:lnTo>
                  <a:close/>
                </a:path>
              </a:pathLst>
            </a:custGeom>
            <a:solidFill>
              <a:srgbClr val="FFE8CB"/>
            </a:solidFill>
            <a:ln w="127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 txBox="1"/>
          <p:nvPr/>
        </p:nvSpPr>
        <p:spPr>
          <a:xfrm>
            <a:off x="393108" y="3596447"/>
            <a:ext cx="4754964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 DE GESTÃO AMBIENTAL DA OPERAÇÃO: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Atendimento a todas as exigências da licença de operação (LO).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Treinamento ambiental das equipes de operação.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Inventário periódico e gerenciamento de passivos ambientais.</a:t>
            </a:r>
          </a:p>
          <a:p>
            <a:pPr algn="just"/>
            <a:endParaRPr lang="pt-B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DE GESTÃO DA QUALIDADE DO AR: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Monitoramento da forma automatizada das chaminés enviadas a CETESB 24 horas/dia.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Monitoramento manual a cada 6 meses para verificar a medição automatizada.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Instalação de estação de monitoramento de </a:t>
            </a:r>
            <a:r>
              <a:rPr lang="pt-BR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NOx</a:t>
            </a: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SOx</a:t>
            </a: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CO a 4,6 Km da UTE.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8380494" y="3685303"/>
            <a:ext cx="3252465" cy="235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  <a:spcBef>
                <a:spcPts val="360"/>
              </a:spcBef>
            </a:pPr>
            <a:r>
              <a:rPr lang="pt-BR" sz="2000" b="1" dirty="0">
                <a:latin typeface="Calibri"/>
                <a:ea typeface="Calibri"/>
                <a:cs typeface="Calibri"/>
                <a:sym typeface="Calibri"/>
              </a:rPr>
              <a:t>Geração de incômodo a população do entorno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considerado de natureza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negativa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, ocorrência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provável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com duração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ocorrendo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imediatamente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após a operação. Sua abrangência é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64958" y="241030"/>
            <a:ext cx="5432400" cy="27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SzPts val="2000"/>
            </a:pPr>
            <a:r>
              <a:rPr lang="pt-BR" sz="3200" b="1" dirty="0">
                <a:latin typeface="Calibri"/>
                <a:cs typeface="Calibri"/>
              </a:rPr>
              <a:t>Operação: 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MP: 24,72 kg/h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Ø"/>
            </a:pPr>
            <a:r>
              <a:rPr lang="pt-BR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NOx</a:t>
            </a: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353,28 kg/h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Ø"/>
            </a:pPr>
            <a:r>
              <a:rPr lang="pt-BR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SOx</a:t>
            </a: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34,76 Kg/h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CO: 44,16 Kg/h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COV: 6,32 Kg/h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1192DC-522D-47BA-9F00-4142B8D41B9F}"/>
              </a:ext>
            </a:extLst>
          </p:cNvPr>
          <p:cNvSpPr/>
          <p:nvPr/>
        </p:nvSpPr>
        <p:spPr>
          <a:xfrm>
            <a:off x="6414897" y="163641"/>
            <a:ext cx="541214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r">
              <a:spcBef>
                <a:spcPts val="300"/>
              </a:spcBef>
              <a:buClr>
                <a:schemeClr val="dk1"/>
              </a:buClr>
              <a:buSzPts val="2000"/>
            </a:pP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Concentrações máx. obtidas pelo </a:t>
            </a:r>
            <a:r>
              <a:rPr lang="pt-BR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 de Dispersão</a:t>
            </a: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(sem considerar as concentrações já existentes no local):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3">
                <a:extLst>
                  <a:ext uri="{FF2B5EF4-FFF2-40B4-BE49-F238E27FC236}">
                    <a16:creationId xmlns:a16="http://schemas.microsoft.com/office/drawing/2014/main" id="{FD8058F0-CFAE-411D-8FE5-A638BD01C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962452"/>
                  </p:ext>
                </p:extLst>
              </p:nvPr>
            </p:nvGraphicFramePr>
            <p:xfrm>
              <a:off x="7673675" y="1229544"/>
              <a:ext cx="4320000" cy="187102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007892">
                      <a:extLst>
                        <a:ext uri="{9D8B030D-6E8A-4147-A177-3AD203B41FA5}">
                          <a16:colId xmlns:a16="http://schemas.microsoft.com/office/drawing/2014/main" val="3853525013"/>
                        </a:ext>
                      </a:extLst>
                    </a:gridCol>
                    <a:gridCol w="1877083">
                      <a:extLst>
                        <a:ext uri="{9D8B030D-6E8A-4147-A177-3AD203B41FA5}">
                          <a16:colId xmlns:a16="http://schemas.microsoft.com/office/drawing/2014/main" val="1029221856"/>
                        </a:ext>
                      </a:extLst>
                    </a:gridCol>
                    <a:gridCol w="1435025">
                      <a:extLst>
                        <a:ext uri="{9D8B030D-6E8A-4147-A177-3AD203B41FA5}">
                          <a16:colId xmlns:a16="http://schemas.microsoft.com/office/drawing/2014/main" val="266195525"/>
                        </a:ext>
                      </a:extLst>
                    </a:gridCol>
                  </a:tblGrid>
                  <a:tr h="4954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Poluentes</a:t>
                          </a:r>
                          <a:endParaRPr lang="pt-BR" sz="12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Concentração máxima</a:t>
                          </a:r>
                          <a:r>
                            <a:rPr lang="pt-BR" sz="120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μg</m:t>
                              </m:r>
                              <m: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³</m:t>
                              </m:r>
                            </m:oMath>
                          </a14:m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pt-BR" sz="12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PQAR (Decreto Estadual) 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μg</m:t>
                              </m:r>
                              <m: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pt-BR" sz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³</m:t>
                              </m:r>
                            </m:oMath>
                          </a14:m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pt-BR" sz="12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2591464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/>
                            <a:t>MP(24)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55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100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7488046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 err="1">
                              <a:solidFill>
                                <a:schemeClr val="bg1"/>
                              </a:solidFill>
                            </a:rPr>
                            <a:t>NOx</a:t>
                          </a:r>
                          <a:r>
                            <a:rPr lang="pt-BR" sz="1200" b="1" dirty="0">
                              <a:solidFill>
                                <a:schemeClr val="bg1"/>
                              </a:solidFill>
                            </a:rPr>
                            <a:t>(1h)</a:t>
                          </a:r>
                          <a:endParaRPr lang="pt-BR" sz="12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bg1"/>
                              </a:solidFill>
                              <a:sym typeface="Calibri"/>
                            </a:rPr>
                            <a:t>197,4</a:t>
                          </a:r>
                          <a:endParaRPr lang="pt-BR" sz="12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bg1"/>
                              </a:solidFill>
                            </a:rPr>
                            <a:t>240</a:t>
                          </a:r>
                          <a:endParaRPr lang="pt-BR" sz="12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9295207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 err="1"/>
                            <a:t>SOx</a:t>
                          </a:r>
                          <a:r>
                            <a:rPr lang="pt-BR" sz="1200" b="1" dirty="0"/>
                            <a:t>(anual)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1,6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30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4965840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/>
                            <a:t>CO (1h)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24,7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-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376740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/>
                            <a:t>CO (8h)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17,3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10.000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38472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3">
                <a:extLst>
                  <a:ext uri="{FF2B5EF4-FFF2-40B4-BE49-F238E27FC236}">
                    <a16:creationId xmlns:a16="http://schemas.microsoft.com/office/drawing/2014/main" id="{FD8058F0-CFAE-411D-8FE5-A638BD01C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962452"/>
                  </p:ext>
                </p:extLst>
              </p:nvPr>
            </p:nvGraphicFramePr>
            <p:xfrm>
              <a:off x="7673675" y="1229544"/>
              <a:ext cx="4320000" cy="187102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007892">
                      <a:extLst>
                        <a:ext uri="{9D8B030D-6E8A-4147-A177-3AD203B41FA5}">
                          <a16:colId xmlns:a16="http://schemas.microsoft.com/office/drawing/2014/main" val="3853525013"/>
                        </a:ext>
                      </a:extLst>
                    </a:gridCol>
                    <a:gridCol w="1877083">
                      <a:extLst>
                        <a:ext uri="{9D8B030D-6E8A-4147-A177-3AD203B41FA5}">
                          <a16:colId xmlns:a16="http://schemas.microsoft.com/office/drawing/2014/main" val="1029221856"/>
                        </a:ext>
                      </a:extLst>
                    </a:gridCol>
                    <a:gridCol w="1435025">
                      <a:extLst>
                        <a:ext uri="{9D8B030D-6E8A-4147-A177-3AD203B41FA5}">
                          <a16:colId xmlns:a16="http://schemas.microsoft.com/office/drawing/2014/main" val="266195525"/>
                        </a:ext>
                      </a:extLst>
                    </a:gridCol>
                  </a:tblGrid>
                  <a:tr h="4954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tx1"/>
                              </a:solidFill>
                            </a:rPr>
                            <a:t>Poluentes</a:t>
                          </a:r>
                          <a:endParaRPr lang="pt-BR" sz="12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54221" t="-1220" r="-77922" b="-2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271" t="-1220" r="-1695" b="-2829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2591464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/>
                            <a:t>MP(24)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55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100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7488046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 err="1">
                              <a:solidFill>
                                <a:schemeClr val="bg1"/>
                              </a:solidFill>
                            </a:rPr>
                            <a:t>NOx</a:t>
                          </a:r>
                          <a:r>
                            <a:rPr lang="pt-BR" sz="1200" b="1" dirty="0">
                              <a:solidFill>
                                <a:schemeClr val="bg1"/>
                              </a:solidFill>
                            </a:rPr>
                            <a:t>(1h)</a:t>
                          </a:r>
                          <a:endParaRPr lang="pt-BR" sz="12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bg1"/>
                              </a:solidFill>
                              <a:sym typeface="Calibri"/>
                            </a:rPr>
                            <a:t>197,4</a:t>
                          </a:r>
                          <a:endParaRPr lang="pt-BR" sz="12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bg1"/>
                              </a:solidFill>
                            </a:rPr>
                            <a:t>240</a:t>
                          </a:r>
                          <a:endParaRPr lang="pt-BR" sz="12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9295207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 err="1"/>
                            <a:t>SOx</a:t>
                          </a:r>
                          <a:r>
                            <a:rPr lang="pt-BR" sz="1200" b="1" dirty="0"/>
                            <a:t>(anual)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1,6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30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4965840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/>
                            <a:t>CO (1h)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24,7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-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376740"/>
                      </a:ext>
                    </a:extLst>
                  </a:tr>
                  <a:tr h="275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="1" dirty="0"/>
                            <a:t>CO (8h)</a:t>
                          </a:r>
                          <a:endParaRPr lang="pt-BR" sz="12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>
                              <a:solidFill>
                                <a:schemeClr val="dk1"/>
                              </a:solidFill>
                              <a:sym typeface="Calibri"/>
                            </a:rPr>
                            <a:t>17,3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dirty="0"/>
                            <a:t>10.000</a:t>
                          </a:r>
                          <a:endParaRPr lang="pt-BR" sz="12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38472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7DFEC6BD-AD39-4B58-9365-B6B8664B5E2C}"/>
              </a:ext>
            </a:extLst>
          </p:cNvPr>
          <p:cNvSpPr/>
          <p:nvPr/>
        </p:nvSpPr>
        <p:spPr>
          <a:xfrm>
            <a:off x="2817318" y="234030"/>
            <a:ext cx="3054603" cy="135960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rgbClr val="FF0000"/>
                </a:solidFill>
              </a:rPr>
              <a:t>As matrizes serão a forma resumida de apresentar os indicadores levantados de forma quantitativa ou qualitativa</a:t>
            </a:r>
          </a:p>
        </p:txBody>
      </p:sp>
    </p:spTree>
    <p:extLst>
      <p:ext uri="{BB962C8B-B14F-4D97-AF65-F5344CB8AC3E}">
        <p14:creationId xmlns:p14="http://schemas.microsoft.com/office/powerpoint/2010/main" val="58983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5A86D-6C97-455F-9556-2EEE4F3F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5" y="157735"/>
            <a:ext cx="10515600" cy="718957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Considerações finais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EE65424-4870-4B9E-8451-A7FA8094A9C1}"/>
              </a:ext>
            </a:extLst>
          </p:cNvPr>
          <p:cNvSpPr txBox="1"/>
          <p:nvPr/>
        </p:nvSpPr>
        <p:spPr>
          <a:xfrm>
            <a:off x="427822" y="1736228"/>
            <a:ext cx="111751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empreendimento operando com 4 turbinas, tem viabilidade ambiental e as contribuições das concentrações de poluentes apresentam </a:t>
            </a:r>
            <a:r>
              <a:rPr lang="pt-B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valores menores </a:t>
            </a:r>
            <a:r>
              <a:rPr lang="pt-BR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os padrões primários de qualidade do ar </a:t>
            </a: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Resolução Conama n° 03/90 e Decreto Estadual 59.113/13 nas áreas urbanas de influência. Porém, considerar um alerta no </a:t>
            </a:r>
            <a:r>
              <a:rPr lang="pt-BR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NOx</a:t>
            </a: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a concentração de contribuição está bem alta.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limites de emissões de MP, </a:t>
            </a:r>
            <a:r>
              <a:rPr lang="pt-BR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SOx</a:t>
            </a: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COV para UTE utilizando gás natural não foram estabelecidos na legislação estadual e federal até a </a:t>
            </a:r>
            <a:r>
              <a:rPr lang="pt-BR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de publicação do EIA</a:t>
            </a: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Sendo que os valores de emissões dos referidos poluentes foram considerados, pelo EIA, relativamente baixos quando comparados com as emissões de outras fontes industriais.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Como as concentrações estão dentro dos padrões, as medidas mitigadoras tomadas foram consideradas satisfatórias para que a alteração da qualidade do ar seja mantida.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4BD95379-14C8-434F-B229-2F3CD257FBEB}"/>
              </a:ext>
            </a:extLst>
          </p:cNvPr>
          <p:cNvSpPr/>
          <p:nvPr/>
        </p:nvSpPr>
        <p:spPr>
          <a:xfrm>
            <a:off x="6559455" y="160022"/>
            <a:ext cx="4899735" cy="143419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FF0000"/>
                </a:solidFill>
              </a:rPr>
              <a:t>O último slide trará as considerações finais do grupo referente ao EIA.</a:t>
            </a:r>
          </a:p>
        </p:txBody>
      </p:sp>
    </p:spTree>
    <p:extLst>
      <p:ext uri="{BB962C8B-B14F-4D97-AF65-F5344CB8AC3E}">
        <p14:creationId xmlns:p14="http://schemas.microsoft.com/office/powerpoint/2010/main" val="2338393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879</Words>
  <Application>Microsoft Office PowerPoint</Application>
  <PresentationFormat>Widescreen</PresentationFormat>
  <Paragraphs>91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Wingdings</vt:lpstr>
      <vt:lpstr>Tema do Office</vt:lpstr>
      <vt:lpstr>Usina Termelétrica a gás natural “Projeto Verde Atlântico Energias”</vt:lpstr>
      <vt:lpstr>DESCRIÇÃO DO EMPREENDIMENTO</vt:lpstr>
      <vt:lpstr>Apresentação do PowerPoint</vt:lpstr>
      <vt:lpstr>Apresentação do PowerPoint</vt:lpstr>
      <vt:lpstr>Considerações finais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Aterro sanitário de Piracicaba</dc:title>
  <dc:creator>Amanda Arenales</dc:creator>
  <cp:lastModifiedBy>Amanda Almeida</cp:lastModifiedBy>
  <cp:revision>126</cp:revision>
  <dcterms:created xsi:type="dcterms:W3CDTF">2020-03-09T16:33:58Z</dcterms:created>
  <dcterms:modified xsi:type="dcterms:W3CDTF">2020-06-17T15:55:42Z</dcterms:modified>
</cp:coreProperties>
</file>