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72" r:id="rId3"/>
    <p:sldId id="275" r:id="rId4"/>
    <p:sldId id="276" r:id="rId5"/>
    <p:sldId id="273" r:id="rId6"/>
    <p:sldId id="274" r:id="rId7"/>
    <p:sldId id="260" r:id="rId8"/>
    <p:sldId id="257" r:id="rId9"/>
    <p:sldId id="261" r:id="rId10"/>
    <p:sldId id="262" r:id="rId11"/>
    <p:sldId id="263" r:id="rId12"/>
    <p:sldId id="265" r:id="rId13"/>
    <p:sldId id="266" r:id="rId14"/>
    <p:sldId id="267" r:id="rId15"/>
    <p:sldId id="258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2"/>
      <p: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1712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342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84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540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89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08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72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45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68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76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386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84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0" y="981549"/>
            <a:ext cx="9144000" cy="708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2">
            <a:alphaModFix/>
          </a:blip>
          <a:srcRect t="38312" b="38309"/>
          <a:stretch/>
        </p:blipFill>
        <p:spPr>
          <a:xfrm>
            <a:off x="0" y="0"/>
            <a:ext cx="9144006" cy="9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400"/>
              <a:buNone/>
              <a:defRPr sz="24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Char char="●"/>
              <a:defRPr sz="1600">
                <a:solidFill>
                  <a:srgbClr val="21212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●"/>
              <a:defRPr sz="1400">
                <a:solidFill>
                  <a:srgbClr val="21212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400"/>
              <a:buChar char="○"/>
              <a:defRPr sz="1400">
                <a:solidFill>
                  <a:srgbClr val="21212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12121"/>
              </a:buClr>
              <a:buSzPts val="1400"/>
              <a:buChar char="■"/>
              <a:defRPr sz="14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flch.usp.br/119641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eTMYomny9L8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Escola de Frankfurt</a:t>
            </a:r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Uma introdução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Indústria Cultural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A primeira vez que a expressão foi usada foi em um texto de 1940 de Horkheimer: “Arte e cultura de massa” </a:t>
            </a:r>
            <a:r>
              <a:rPr lang="pt-BR" dirty="0">
                <a:sym typeface="Wingdings" panose="05000000000000000000" pitchFamily="2" charset="2"/>
              </a:rPr>
              <a:t> a cultura criada como conforme exigências de um modelo empresarial de produção. </a:t>
            </a:r>
            <a:br>
              <a:rPr lang="pt-BR" dirty="0">
                <a:sym typeface="Wingdings" panose="05000000000000000000" pitchFamily="2" charset="2"/>
              </a:rPr>
            </a:br>
            <a:endParaRPr lang="pt-BR" dirty="0">
              <a:sym typeface="Wingdings" panose="05000000000000000000" pitchFamily="2" charset="2"/>
            </a:endParaRPr>
          </a:p>
          <a:p>
            <a:pPr marL="285750" lvl="0" indent="-285750">
              <a:buFontTx/>
              <a:buChar char="-"/>
            </a:pPr>
            <a:r>
              <a:rPr lang="pt-BR" dirty="0">
                <a:sym typeface="Wingdings" panose="05000000000000000000" pitchFamily="2" charset="2"/>
              </a:rPr>
              <a:t>Desenvolvimento do conceito: “Dialética do esclarecimento” (Adorno e </a:t>
            </a:r>
            <a:r>
              <a:rPr lang="pt-BR" dirty="0"/>
              <a:t>Horkheimer, 1947). “A indústria cultural: o iluminismo como mistificação das massas”. Autores percorrem o conceito de razão a partir da Grécia antiga, até chegar à Modernidade (século 18, historicamente), e  o “Iluminismo” (Aufklärung).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35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Indústria Cultural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pt-BR" dirty="0"/>
              <a:t>Revolução Francesa e a guilhotina; revolução industrial e a exploração “racional” da força de trabalho;</a:t>
            </a:r>
          </a:p>
          <a:p>
            <a:pPr marL="285750" lvl="0" indent="-285750">
              <a:buFontTx/>
              <a:buChar char="-"/>
            </a:pPr>
            <a:endParaRPr lang="pt-BR" dirty="0"/>
          </a:p>
          <a:p>
            <a:pPr marL="285750" lvl="0" indent="-285750">
              <a:buFontTx/>
              <a:buChar char="-"/>
            </a:pPr>
            <a:r>
              <a:rPr lang="pt-BR" dirty="0"/>
              <a:t>Depois, a “era da razão” avançou até a 1ª Guerra Mundial e ascensão do totalitarismo na Europa, eclodindo com a organização do extermínio em massa de cerca de cerca de 6 milhões de pessoas. “O escândalo é a racionalização, o planejamento do extermínio”.</a:t>
            </a:r>
          </a:p>
          <a:p>
            <a:pPr marL="0" lv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611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319500" y="3571461"/>
            <a:ext cx="4769335" cy="1257914"/>
          </a:xfrm>
        </p:spPr>
        <p:txBody>
          <a:bodyPr/>
          <a:lstStyle/>
          <a:p>
            <a:r>
              <a:rPr lang="pt-BR" dirty="0"/>
              <a:t>Goya – “O sono da razão produz monstros”.</a:t>
            </a:r>
            <a:br>
              <a:rPr lang="pt-BR" dirty="0"/>
            </a:br>
            <a:r>
              <a:rPr lang="pt-BR" dirty="0"/>
              <a:t>Saturno devorando a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hijo</a:t>
            </a:r>
            <a:r>
              <a:rPr lang="pt-BR" dirty="0"/>
              <a:t> (1819-1823)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24" y="0"/>
            <a:ext cx="28770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4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 dialética da cultura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pt-BR" dirty="0"/>
              <a:t>A cultura era um lugar de resistência à técnica; mas a cultura foi apropriada pela técnica.</a:t>
            </a:r>
            <a:br>
              <a:rPr lang="pt-BR" dirty="0"/>
            </a:br>
            <a:endParaRPr lang="pt-BR" dirty="0"/>
          </a:p>
          <a:p>
            <a:pPr marL="285750" lvl="0" indent="-285750">
              <a:buFontTx/>
              <a:buChar char="-"/>
            </a:pPr>
            <a:r>
              <a:rPr lang="pt-BR" dirty="0"/>
              <a:t>O avanço dos meios de comunicação, seu alcance de reprodução, sua constante mudança por meio das técnicas e das tecnologias.</a:t>
            </a:r>
            <a:br>
              <a:rPr lang="pt-BR" dirty="0"/>
            </a:br>
            <a:endParaRPr lang="pt-BR" dirty="0"/>
          </a:p>
          <a:p>
            <a:pPr marL="285750" lvl="0" indent="-285750">
              <a:buFontTx/>
              <a:buChar char="-"/>
            </a:pPr>
            <a:r>
              <a:rPr lang="pt-BR" dirty="0"/>
              <a:t>Assim, idealmente a cultura poderia chegar a mais pessoas, mas Adorno e Horkheimer não eram otimistas a este respeito. Para eles, inevitavelmente a cultura se transforma sempre em produto e se consome só o que é planejado pelo mercado. “Dominada pela técnica, as produções da mente se organizam na forma de uma indústria cultural”(p. 52).</a:t>
            </a:r>
          </a:p>
          <a:p>
            <a:pPr marL="0" lv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216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Indústria Cultural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pt-BR" dirty="0"/>
              <a:t>“Conjunto das instituições sociais vinculadas à produção e distribuição de bens simbólicos”. Editoras, gravadoras, jornais, agências de publicidade, </a:t>
            </a:r>
            <a:r>
              <a:rPr lang="pt-BR" dirty="0" err="1"/>
              <a:t>etc</a:t>
            </a:r>
            <a:r>
              <a:rPr lang="pt-BR" dirty="0"/>
              <a:t> </a:t>
            </a:r>
            <a:r>
              <a:rPr lang="pt-BR" dirty="0" err="1"/>
              <a:t>etc</a:t>
            </a:r>
            <a:r>
              <a:rPr lang="pt-BR" dirty="0"/>
              <a:t> etc.</a:t>
            </a:r>
            <a:br>
              <a:rPr lang="pt-BR" dirty="0"/>
            </a:br>
            <a:endParaRPr lang="pt-BR" dirty="0"/>
          </a:p>
          <a:p>
            <a:pPr marL="285750" lvl="0" indent="-285750">
              <a:buFontTx/>
              <a:buChar char="-"/>
            </a:pPr>
            <a:r>
              <a:rPr lang="pt-BR" dirty="0"/>
              <a:t>Lucro orienta a produção. Velocidade da mudança dos “ídolos”.</a:t>
            </a:r>
            <a:br>
              <a:rPr lang="pt-BR" dirty="0"/>
            </a:br>
            <a:endParaRPr lang="pt-BR" dirty="0"/>
          </a:p>
          <a:p>
            <a:pPr marL="285750" lvl="0" indent="-285750">
              <a:buFontTx/>
              <a:buChar char="-"/>
            </a:pPr>
            <a:r>
              <a:rPr lang="pt-BR" dirty="0"/>
              <a:t>A crítica perde espaço para o entretenimento. Tudo se transforma em “consumo”.</a:t>
            </a:r>
            <a:br>
              <a:rPr lang="pt-BR" dirty="0"/>
            </a:br>
            <a:endParaRPr lang="pt-BR" dirty="0"/>
          </a:p>
          <a:p>
            <a:pPr marL="285750" lvl="0" indent="-285750">
              <a:buFontTx/>
              <a:buChar char="-"/>
            </a:pPr>
            <a:r>
              <a:rPr lang="pt-BR" dirty="0"/>
              <a:t>ESPM: Consumo e Identidade.</a:t>
            </a:r>
          </a:p>
          <a:p>
            <a:pPr marL="0" lv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21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“</a:t>
            </a:r>
            <a:r>
              <a:rPr lang="pt-BR" dirty="0" err="1"/>
              <a:t>Midcult</a:t>
            </a:r>
            <a:r>
              <a:rPr lang="pt-BR" dirty="0"/>
              <a:t>”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/>
              <a:t>A dissolução da cultura erudita nas formas simples e fáceis da cultura de massa. Cultura “média”.</a:t>
            </a:r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/>
              <a:t>Por outro lado, também as manifestações culturais populares perdem a sua originalidade ao serem transformadas sempre em produto.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478825"/>
            <a:ext cx="5379900" cy="10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“</a:t>
            </a:r>
            <a:r>
              <a:rPr lang="pt-BR" dirty="0" err="1"/>
              <a:t>Midcult</a:t>
            </a:r>
            <a:r>
              <a:rPr lang="pt-BR" dirty="0"/>
              <a:t>”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2602450"/>
            <a:ext cx="5387400" cy="17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/>
              <a:t>Assim, a cultura de massa não é a cultura do povo (</a:t>
            </a:r>
            <a:r>
              <a:rPr lang="pt-BR" i="1" dirty="0"/>
              <a:t>A indústria cultural</a:t>
            </a:r>
            <a:r>
              <a:rPr lang="pt-BR" dirty="0"/>
              <a:t>, Adorno).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27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252330"/>
            <a:ext cx="5379900" cy="616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“</a:t>
            </a:r>
            <a:r>
              <a:rPr lang="pt-BR" dirty="0" err="1"/>
              <a:t>Midcult</a:t>
            </a:r>
            <a:r>
              <a:rPr lang="pt-BR" dirty="0"/>
              <a:t>”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1974574"/>
            <a:ext cx="5387400" cy="2723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/>
              <a:t>“Se a cultura – </a:t>
            </a:r>
            <a:r>
              <a:rPr lang="pt-BR" i="1" dirty="0" err="1"/>
              <a:t>Kultur</a:t>
            </a:r>
            <a:r>
              <a:rPr lang="pt-BR" dirty="0"/>
              <a:t> – era a manifestação da liberdade, a cultura de massa é o conhecimento transformado em instrumento de controle, parte tecnocrática e autoritária da Modernidade, invadindo e burocratizando até a cultura. Dominada esta última esfera de autonomia, a cultura é organizada em um ‘mercado de bens simbólicos’ (Pierre </a:t>
            </a:r>
            <a:r>
              <a:rPr lang="pt-BR" dirty="0" err="1"/>
              <a:t>Bourdieu</a:t>
            </a:r>
            <a:r>
              <a:rPr lang="pt-BR" dirty="0"/>
              <a:t>), na qual a única atividade é a transformação da cultura em mercadorias de consumo rápido.” p. 55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4732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252330"/>
            <a:ext cx="5379900" cy="616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Há lugar para a vanguarda?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1974574"/>
            <a:ext cx="5387400" cy="2723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/>
              <a:t>Dicotomia artistas x mercado</a:t>
            </a:r>
          </a:p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/>
              <a:t>“Os mecanismos de apropriação da indústria cultural atuam no sentido de adaptar elementos culturais o quanto for necessário em nome do sucesso imediato”. P. 55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658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2938225" y="1252330"/>
            <a:ext cx="5379900" cy="6162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Referência 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938225" y="1974574"/>
            <a:ext cx="5387400" cy="2723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pt-BR" dirty="0"/>
              <a:t>Martino, </a:t>
            </a:r>
            <a:r>
              <a:rPr lang="pt-BR" dirty="0" err="1"/>
              <a:t>Luis</a:t>
            </a:r>
            <a:r>
              <a:rPr lang="pt-BR" dirty="0"/>
              <a:t> Mauro Sá. Teoria da Comunicação. Ideias, conceitos e métodos. Editora Vozes, 2009. </a:t>
            </a:r>
            <a:r>
              <a:rPr lang="pt-BR"/>
              <a:t>Pp 50-56.</a:t>
            </a:r>
            <a:endParaRPr lang="pt-BR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916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71FFBB-BC24-C666-C407-47C9C3531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4"/>
            <a:ext cx="7679922" cy="51238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721770-5531-FA78-D7F8-EF4BD8C87C77}"/>
              </a:ext>
            </a:extLst>
          </p:cNvPr>
          <p:cNvSpPr txBox="1"/>
          <p:nvPr/>
        </p:nvSpPr>
        <p:spPr>
          <a:xfrm>
            <a:off x="7787640" y="1402080"/>
            <a:ext cx="121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pt-BR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 </a:t>
            </a:r>
            <a:r>
              <a:rPr lang="pt-BR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grant</a:t>
            </a:r>
            <a:r>
              <a:rPr lang="pt-BR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Danse </a:t>
            </a:r>
            <a:r>
              <a:rPr lang="pt-BR" b="0" i="1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macabre</a:t>
            </a:r>
            <a:r>
              <a:rPr lang="pt-BR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– 1499</a:t>
            </a:r>
          </a:p>
          <a:p>
            <a:endParaRPr lang="pt-BR" i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pt-BR" dirty="0">
                <a:solidFill>
                  <a:srgbClr val="333333"/>
                </a:solidFill>
                <a:latin typeface="open sans" panose="020B0606030504020204" pitchFamily="34" charset="0"/>
              </a:rPr>
              <a:t>Dança dos mortos: expressão cultural da Idade Média (guerra, peste, fome)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732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566068-3B6D-DD78-A7B4-65B6C61DE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3" t="18519" r="22583" b="9630"/>
          <a:stretch/>
        </p:blipFill>
        <p:spPr>
          <a:xfrm>
            <a:off x="1514023" y="358140"/>
            <a:ext cx="6115953" cy="44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CB407C4-A606-99EE-3FB4-B55664DDB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720" y="4230574"/>
            <a:ext cx="6561360" cy="912925"/>
          </a:xfrm>
        </p:spPr>
        <p:txBody>
          <a:bodyPr/>
          <a:lstStyle/>
          <a:p>
            <a:r>
              <a:rPr lang="pt-BR" dirty="0"/>
              <a:t>+- 1439 – século XV - Johannes Gutenberg (1398-1468)</a:t>
            </a:r>
          </a:p>
          <a:p>
            <a:r>
              <a:rPr lang="pt-BR" dirty="0">
                <a:hlinkClick r:id="rId2"/>
              </a:rPr>
              <a:t>Reforma protestante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484244-03D7-B688-F040-A95D4343E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080" y="176603"/>
            <a:ext cx="3040479" cy="40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6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0BBEC01-C08C-740D-8326-87C7920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00" y="4451555"/>
            <a:ext cx="5998800" cy="598800"/>
          </a:xfrm>
        </p:spPr>
        <p:txBody>
          <a:bodyPr/>
          <a:lstStyle/>
          <a:p>
            <a:r>
              <a:rPr lang="pt-BR" dirty="0">
                <a:hlinkClick r:id="rId2"/>
              </a:rPr>
              <a:t>https://www.youtube.com/watch?v=eTMYomny9L8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E11D56-4A3D-FE88-B9C4-E0217828F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0" t="22222" r="40333" b="11852"/>
          <a:stretch/>
        </p:blipFill>
        <p:spPr>
          <a:xfrm>
            <a:off x="319500" y="472440"/>
            <a:ext cx="4953000" cy="33909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B44EA69-2E60-7F7C-58E2-D7DCEE048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66" t="35479" r="38167" b="11928"/>
          <a:stretch/>
        </p:blipFill>
        <p:spPr>
          <a:xfrm>
            <a:off x="5471160" y="2460332"/>
            <a:ext cx="3436620" cy="18769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F162C16-9C85-4E50-4528-0D457752CD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67" t="29630" r="39500" b="17749"/>
          <a:stretch/>
        </p:blipFill>
        <p:spPr>
          <a:xfrm>
            <a:off x="5471160" y="157617"/>
            <a:ext cx="3326262" cy="21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7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dirty="0"/>
              <a:t>Indústria Cultural</a:t>
            </a: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Tx/>
              <a:buChar char="-"/>
            </a:pPr>
            <a:r>
              <a:rPr lang="pt-BR" dirty="0"/>
              <a:t>“O problema não é apenas o fato de o conhecimento, a literatura e a arte, senão os próprios seres humanos, se tornarem produtos de consumo. No limite, acontece uma fusão entre esses conceitos. As obras de arte e as própria ideias, senão as pessoas, são criadas, negociadas e consumidas como bens cada vez mais descartáveis, ao mesmo tempo em que estes são produzidos e vendidos levando em conta princípios de construção e difusão estética e intelectual que, antes, eram reservados apenas às artes, às pessoas, ao pensamento”. (p. 139)</a:t>
            </a:r>
          </a:p>
          <a:p>
            <a:pPr marL="0" lv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259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Em 1930, “Revista de Pesquisa Social”: Ernest Bloch, Theodor Adorno, Walter Benjamin,  Leo </a:t>
            </a:r>
            <a:r>
              <a:rPr lang="pt-BR" dirty="0" err="1"/>
              <a:t>Lowenthal</a:t>
            </a:r>
            <a:r>
              <a:rPr lang="pt-BR" dirty="0"/>
              <a:t>, Wilhelm Reich.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b="1" dirty="0"/>
              <a:t>As pesquisas então tinham como foco a questão da cultura e vida cotidiana nas relações sociais.</a:t>
            </a:r>
            <a:br>
              <a:rPr lang="pt-BR" b="1" dirty="0"/>
            </a:br>
            <a:endParaRPr lang="pt-BR" b="1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Em 1933 o nazismo ascende ao poder e a situação fica difícil: pesquisadores marxistas e, alguns, judeus. O instituto desapareceu no final da década; Horkheimer e Adorno migram para os EUA e Benjamin se suicida em 1940 na fronteira entre França e Espanha, antes de ser preso pelos alemães.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44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“Escola de Frankfurt” é o nome usado normalmente para o conjunto de pesquisadores e pesquisas realizadas no “Instituto de Pesquisa Social”, fundado em 1923 por Carl </a:t>
            </a:r>
            <a:r>
              <a:rPr lang="pt-BR" dirty="0" err="1"/>
              <a:t>Grünberg</a:t>
            </a:r>
            <a:r>
              <a:rPr lang="pt-BR" dirty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objetivo inicial era fazer um levantamento histórico das lutas do movimento operário alemão.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Reunia pensadores marxistas (Universidade de Frankfurt e independentes).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Em 1929 Max Horkheimer assume e mudou a linha de pesquisa para o estudo da Modernidade e problemas sociais.   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4"/>
            <a:ext cx="8520600" cy="3521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Adorno e Horkheimer viam a sociedade americana com desconfiança: “Para dois intelectuais marxistas, o país mais capitalista do mundo não era exatamente o paraíso. Além disso, viam a democracia de massas norte-americana com olhos desconfiados: lembrava muito as massas na Alemanha”.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b="1" dirty="0"/>
              <a:t>Em 1953 eles voltam para a Alemanha e formam novos alunos, entre eles Jürgen Habermas. </a:t>
            </a:r>
            <a:br>
              <a:rPr lang="pt-BR" b="1" dirty="0"/>
            </a:br>
            <a:endParaRPr lang="pt-BR" b="1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dirty="0"/>
              <a:t>No campo da Comunicação: Adorno e Horkheimer, Benjamin e Habermas.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8064788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1007</Words>
  <Application>Microsoft Office PowerPoint</Application>
  <PresentationFormat>Apresentação na tela (16:9)</PresentationFormat>
  <Paragraphs>61</Paragraphs>
  <Slides>19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Wingdings</vt:lpstr>
      <vt:lpstr>open sans</vt:lpstr>
      <vt:lpstr>Arial</vt:lpstr>
      <vt:lpstr>Roboto</vt:lpstr>
      <vt:lpstr>Geometric</vt:lpstr>
      <vt:lpstr>Escola de Frankfurt</vt:lpstr>
      <vt:lpstr>Apresentação do PowerPoint</vt:lpstr>
      <vt:lpstr>Apresentação do PowerPoint</vt:lpstr>
      <vt:lpstr>Apresentação do PowerPoint</vt:lpstr>
      <vt:lpstr>Apresentação do PowerPoint</vt:lpstr>
      <vt:lpstr>Indústria Cultural</vt:lpstr>
      <vt:lpstr>Introdução</vt:lpstr>
      <vt:lpstr>Introdução</vt:lpstr>
      <vt:lpstr>Introdução</vt:lpstr>
      <vt:lpstr>Indústria Cultural</vt:lpstr>
      <vt:lpstr>Indústria Cultural</vt:lpstr>
      <vt:lpstr>Apresentação do PowerPoint</vt:lpstr>
      <vt:lpstr>A dialética da cultura</vt:lpstr>
      <vt:lpstr>Indústria Cultural</vt:lpstr>
      <vt:lpstr>“Midcult”</vt:lpstr>
      <vt:lpstr>“Midcult”</vt:lpstr>
      <vt:lpstr>“Midcult”</vt:lpstr>
      <vt:lpstr>Há lugar para a vanguarda?</vt:lpstr>
      <vt:lpstr>Referência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obra de arte na era de sua reprodutibilidade técnica</dc:title>
  <dc:creator>Dosvald1</dc:creator>
  <cp:lastModifiedBy>Daniela Osvald Ramos</cp:lastModifiedBy>
  <cp:revision>63</cp:revision>
  <dcterms:modified xsi:type="dcterms:W3CDTF">2024-04-08T19:33:47Z</dcterms:modified>
</cp:coreProperties>
</file>