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4" r:id="rId5"/>
    <p:sldId id="266" r:id="rId6"/>
    <p:sldId id="267" r:id="rId7"/>
    <p:sldId id="259" r:id="rId8"/>
    <p:sldId id="260" r:id="rId9"/>
    <p:sldId id="261" r:id="rId10"/>
    <p:sldId id="262" r:id="rId11"/>
    <p:sldId id="263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5/17/2018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5/17/2018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5/17/2018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5/17/2018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5/17/2018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UMMwgvLmN-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ho.int/mediacentre/factsheets/fs103/en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0X-ivOZN05Y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8D2D31-7891-4695-925A-FB74D3A0BF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Ebola</a:t>
            </a:r>
          </a:p>
        </p:txBody>
      </p:sp>
    </p:spTree>
    <p:extLst>
      <p:ext uri="{BB962C8B-B14F-4D97-AF65-F5344CB8AC3E}">
        <p14:creationId xmlns:p14="http://schemas.microsoft.com/office/powerpoint/2010/main" val="2868955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4B296A-928D-49BD-994F-5DDA61F54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813221"/>
            <a:ext cx="11400887" cy="4195481"/>
          </a:xfrm>
        </p:spPr>
        <p:txBody>
          <a:bodyPr/>
          <a:lstStyle/>
          <a:p>
            <a:pPr marL="0" indent="0">
              <a:buNone/>
            </a:pP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2014/2015 Ebola </a:t>
            </a:r>
            <a:r>
              <a:rPr lang="de-DE" dirty="0" err="1"/>
              <a:t>crisis</a:t>
            </a:r>
            <a:r>
              <a:rPr lang="de-DE" dirty="0"/>
              <a:t> </a:t>
            </a:r>
            <a:r>
              <a:rPr lang="de-DE" dirty="0" err="1"/>
              <a:t>tell</a:t>
            </a:r>
            <a:r>
              <a:rPr lang="de-DE" dirty="0"/>
              <a:t> </a:t>
            </a:r>
            <a:r>
              <a:rPr lang="de-DE" dirty="0" err="1"/>
              <a:t>us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state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global </a:t>
            </a:r>
            <a:r>
              <a:rPr lang="de-DE" dirty="0" err="1"/>
              <a:t>health</a:t>
            </a:r>
            <a:r>
              <a:rPr lang="de-DE" dirty="0"/>
              <a:t> </a:t>
            </a:r>
            <a:r>
              <a:rPr lang="de-DE" dirty="0" err="1"/>
              <a:t>governance</a:t>
            </a:r>
            <a:r>
              <a:rPr lang="de-DE" dirty="0"/>
              <a:t> and international </a:t>
            </a:r>
            <a:r>
              <a:rPr lang="de-DE" dirty="0" err="1"/>
              <a:t>responses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infectious</a:t>
            </a:r>
            <a:r>
              <a:rPr lang="de-DE" dirty="0"/>
              <a:t> </a:t>
            </a:r>
            <a:r>
              <a:rPr lang="de-DE" dirty="0" err="1"/>
              <a:t>disease</a:t>
            </a:r>
            <a:r>
              <a:rPr lang="de-DE" dirty="0"/>
              <a:t> </a:t>
            </a:r>
            <a:r>
              <a:rPr lang="de-DE" dirty="0" err="1"/>
              <a:t>outbreaks</a:t>
            </a:r>
            <a:r>
              <a:rPr lang="de-DE" dirty="0"/>
              <a:t>?</a:t>
            </a:r>
          </a:p>
          <a:p>
            <a:pPr marL="0" indent="0">
              <a:buNone/>
            </a:pPr>
            <a:endParaRPr lang="de-DE" dirty="0"/>
          </a:p>
          <a:p>
            <a:pPr marL="457200" indent="-457200">
              <a:buAutoNum type="arabicParenR"/>
            </a:pPr>
            <a:r>
              <a:rPr lang="de-DE" i="1" dirty="0" err="1"/>
              <a:t>Contrast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activities</a:t>
            </a:r>
            <a:r>
              <a:rPr lang="de-DE" i="1" dirty="0"/>
              <a:t> </a:t>
            </a:r>
            <a:r>
              <a:rPr lang="de-DE" i="1" dirty="0" err="1"/>
              <a:t>of</a:t>
            </a:r>
            <a:r>
              <a:rPr lang="de-DE" i="1" dirty="0"/>
              <a:t> MSF </a:t>
            </a:r>
            <a:r>
              <a:rPr lang="de-DE" i="1" dirty="0" err="1"/>
              <a:t>with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activities</a:t>
            </a:r>
            <a:r>
              <a:rPr lang="de-DE" i="1" dirty="0"/>
              <a:t> </a:t>
            </a:r>
            <a:r>
              <a:rPr lang="de-DE" i="1" dirty="0" err="1"/>
              <a:t>of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international </a:t>
            </a:r>
            <a:r>
              <a:rPr lang="de-DE" i="1" dirty="0" err="1"/>
              <a:t>community</a:t>
            </a:r>
            <a:r>
              <a:rPr lang="de-DE" i="1" dirty="0"/>
              <a:t> (WHO, </a:t>
            </a:r>
            <a:r>
              <a:rPr lang="de-DE" i="1" dirty="0" err="1"/>
              <a:t>states</a:t>
            </a:r>
            <a:r>
              <a:rPr lang="de-DE" i="1" dirty="0"/>
              <a:t>, etc.)! </a:t>
            </a:r>
            <a:r>
              <a:rPr lang="de-DE" i="1" dirty="0" err="1"/>
              <a:t>Which</a:t>
            </a:r>
            <a:r>
              <a:rPr lang="de-DE" i="1" dirty="0"/>
              <a:t> </a:t>
            </a:r>
            <a:r>
              <a:rPr lang="de-DE" i="1" dirty="0" err="1"/>
              <a:t>differences</a:t>
            </a:r>
            <a:r>
              <a:rPr lang="de-DE" i="1" dirty="0"/>
              <a:t> in </a:t>
            </a:r>
            <a:r>
              <a:rPr lang="de-DE" i="1" dirty="0" err="1"/>
              <a:t>terms</a:t>
            </a:r>
            <a:r>
              <a:rPr lang="de-DE" i="1" dirty="0"/>
              <a:t> </a:t>
            </a:r>
            <a:r>
              <a:rPr lang="de-DE" i="1" dirty="0" err="1"/>
              <a:t>of</a:t>
            </a:r>
            <a:r>
              <a:rPr lang="de-DE" i="1" dirty="0"/>
              <a:t> </a:t>
            </a:r>
            <a:r>
              <a:rPr lang="de-DE" i="1" dirty="0" err="1"/>
              <a:t>logic</a:t>
            </a:r>
            <a:r>
              <a:rPr lang="de-DE" i="1" dirty="0"/>
              <a:t>, </a:t>
            </a:r>
            <a:r>
              <a:rPr lang="de-DE" i="1" dirty="0" err="1"/>
              <a:t>approach</a:t>
            </a:r>
            <a:r>
              <a:rPr lang="de-DE" i="1" dirty="0"/>
              <a:t> and </a:t>
            </a:r>
            <a:r>
              <a:rPr lang="de-DE" i="1" dirty="0" err="1"/>
              <a:t>mindset</a:t>
            </a:r>
            <a:r>
              <a:rPr lang="de-DE" i="1" dirty="0"/>
              <a:t> do </a:t>
            </a:r>
            <a:r>
              <a:rPr lang="de-DE" i="1" dirty="0" err="1"/>
              <a:t>you</a:t>
            </a:r>
            <a:r>
              <a:rPr lang="de-DE" i="1" dirty="0"/>
              <a:t> find?</a:t>
            </a:r>
          </a:p>
          <a:p>
            <a:pPr marL="457200" indent="-457200">
              <a:buAutoNum type="arabicParenR"/>
            </a:pPr>
            <a:r>
              <a:rPr lang="de-DE" i="1" dirty="0" err="1"/>
              <a:t>How</a:t>
            </a:r>
            <a:r>
              <a:rPr lang="de-DE" i="1" dirty="0"/>
              <a:t> </a:t>
            </a:r>
            <a:r>
              <a:rPr lang="de-DE" i="1" dirty="0" err="1"/>
              <a:t>does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militarisation</a:t>
            </a:r>
            <a:r>
              <a:rPr lang="de-DE" i="1" dirty="0"/>
              <a:t> </a:t>
            </a:r>
            <a:r>
              <a:rPr lang="de-DE" i="1" dirty="0" err="1"/>
              <a:t>of</a:t>
            </a:r>
            <a:r>
              <a:rPr lang="de-DE" i="1" dirty="0"/>
              <a:t> an </a:t>
            </a:r>
            <a:r>
              <a:rPr lang="de-DE" i="1" dirty="0" err="1"/>
              <a:t>emergency</a:t>
            </a:r>
            <a:r>
              <a:rPr lang="de-DE" i="1" dirty="0"/>
              <a:t> </a:t>
            </a:r>
            <a:r>
              <a:rPr lang="de-DE" i="1" dirty="0" err="1"/>
              <a:t>response</a:t>
            </a:r>
            <a:r>
              <a:rPr lang="de-DE" i="1" dirty="0"/>
              <a:t> </a:t>
            </a:r>
            <a:r>
              <a:rPr lang="de-DE" i="1" dirty="0" err="1"/>
              <a:t>to</a:t>
            </a:r>
            <a:r>
              <a:rPr lang="de-DE" i="1" dirty="0"/>
              <a:t> </a:t>
            </a:r>
            <a:r>
              <a:rPr lang="de-DE" i="1" dirty="0" err="1"/>
              <a:t>infectious</a:t>
            </a:r>
            <a:r>
              <a:rPr lang="de-DE" i="1" dirty="0"/>
              <a:t> </a:t>
            </a:r>
            <a:r>
              <a:rPr lang="de-DE" i="1" dirty="0" err="1"/>
              <a:t>disease</a:t>
            </a:r>
            <a:r>
              <a:rPr lang="de-DE" i="1" dirty="0"/>
              <a:t> </a:t>
            </a:r>
            <a:r>
              <a:rPr lang="de-DE" i="1" dirty="0" err="1"/>
              <a:t>outbreaks</a:t>
            </a:r>
            <a:r>
              <a:rPr lang="de-DE" i="1" dirty="0"/>
              <a:t> </a:t>
            </a:r>
            <a:r>
              <a:rPr lang="de-DE" i="1" dirty="0" err="1"/>
              <a:t>change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way</a:t>
            </a:r>
            <a:r>
              <a:rPr lang="de-DE" i="1" dirty="0"/>
              <a:t> in </a:t>
            </a:r>
            <a:r>
              <a:rPr lang="de-DE" i="1" dirty="0" err="1"/>
              <a:t>which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disease</a:t>
            </a:r>
            <a:r>
              <a:rPr lang="de-DE" i="1" dirty="0"/>
              <a:t> </a:t>
            </a:r>
            <a:r>
              <a:rPr lang="de-DE" i="1" dirty="0" err="1"/>
              <a:t>is</a:t>
            </a:r>
            <a:r>
              <a:rPr lang="de-DE" i="1" dirty="0"/>
              <a:t> </a:t>
            </a:r>
            <a:r>
              <a:rPr lang="de-DE" i="1" dirty="0" err="1"/>
              <a:t>tackled</a:t>
            </a:r>
            <a:r>
              <a:rPr lang="de-DE" i="1" dirty="0"/>
              <a:t>?</a:t>
            </a:r>
          </a:p>
          <a:p>
            <a:pPr marL="457200" indent="-457200">
              <a:buAutoNum type="arabicParenR"/>
            </a:pPr>
            <a:r>
              <a:rPr lang="de-DE" i="1" dirty="0" err="1"/>
              <a:t>Which</a:t>
            </a:r>
            <a:r>
              <a:rPr lang="de-DE" i="1" dirty="0"/>
              <a:t> transformative </a:t>
            </a:r>
            <a:r>
              <a:rPr lang="de-DE" i="1" dirty="0" err="1"/>
              <a:t>effect</a:t>
            </a:r>
            <a:r>
              <a:rPr lang="de-DE" i="1" dirty="0"/>
              <a:t> </a:t>
            </a:r>
            <a:r>
              <a:rPr lang="de-DE" i="1" dirty="0" err="1"/>
              <a:t>did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international </a:t>
            </a:r>
            <a:r>
              <a:rPr lang="de-DE" i="1" dirty="0" err="1"/>
              <a:t>response</a:t>
            </a:r>
            <a:r>
              <a:rPr lang="de-DE" i="1" dirty="0"/>
              <a:t> </a:t>
            </a:r>
            <a:r>
              <a:rPr lang="de-DE" i="1" dirty="0" err="1"/>
              <a:t>to</a:t>
            </a:r>
            <a:r>
              <a:rPr lang="de-DE" i="1" dirty="0"/>
              <a:t> Ebola </a:t>
            </a:r>
            <a:r>
              <a:rPr lang="de-DE" i="1" dirty="0" err="1"/>
              <a:t>have</a:t>
            </a:r>
            <a:r>
              <a:rPr lang="de-DE" i="1" dirty="0"/>
              <a:t> in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three</a:t>
            </a:r>
            <a:r>
              <a:rPr lang="de-DE" i="1" dirty="0"/>
              <a:t> West-African countries? </a:t>
            </a:r>
          </a:p>
          <a:p>
            <a:pPr marL="0" indent="0">
              <a:buNone/>
            </a:pPr>
            <a:r>
              <a:rPr lang="de-DE" i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8078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A8DF1A3-DAEF-47DA-ACB7-0BDD8A94C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29" y="274496"/>
            <a:ext cx="8948948" cy="630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30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790D69B-E162-4C5D-9D6E-BA096FF20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446" y="408570"/>
            <a:ext cx="8704385" cy="632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42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570666F-8CF3-4A8B-A1B8-71F256FD7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246" y="316426"/>
            <a:ext cx="7754816" cy="620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1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D3C215-3575-4FD4-A636-B6AAB5847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250495"/>
            <a:ext cx="3090620" cy="852299"/>
          </a:xfrm>
        </p:spPr>
        <p:txBody>
          <a:bodyPr/>
          <a:lstStyle/>
          <a:p>
            <a:r>
              <a:rPr lang="de-DE" u="sng" dirty="0"/>
              <a:t>The </a:t>
            </a:r>
            <a:r>
              <a:rPr lang="de-DE" u="sng" dirty="0" err="1"/>
              <a:t>virus</a:t>
            </a:r>
            <a:r>
              <a:rPr lang="de-DE" u="sng" dirty="0"/>
              <a:t> 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E984931-BF16-45ED-8E07-3CC4379F0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2" y="1452992"/>
            <a:ext cx="11240849" cy="4798338"/>
          </a:xfrm>
        </p:spPr>
        <p:txBody>
          <a:bodyPr>
            <a:normAutofit/>
          </a:bodyPr>
          <a:lstStyle/>
          <a:p>
            <a:r>
              <a:rPr lang="en-GB" dirty="0">
                <a:hlinkClick r:id="rId2"/>
              </a:rPr>
              <a:t>Ebola</a:t>
            </a:r>
            <a:r>
              <a:rPr lang="en-GB" dirty="0"/>
              <a:t>: </a:t>
            </a:r>
            <a:r>
              <a:rPr lang="en-GB" i="1" dirty="0"/>
              <a:t>How dangerous is this disease really?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en-GB" sz="1600" i="1" dirty="0"/>
              <a:t>Highly dangerous virus (no effective treatment until 2016/2017)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en-GB" sz="1600" i="1" dirty="0"/>
              <a:t>Far less infections than other neglected diseases (malaria, Chagas disease, etc.)</a:t>
            </a:r>
          </a:p>
          <a:p>
            <a:pPr marL="1371600" lvl="3" indent="0">
              <a:buNone/>
            </a:pPr>
            <a:endParaRPr lang="en-GB" sz="1600" i="1" dirty="0"/>
          </a:p>
          <a:p>
            <a:r>
              <a:rPr lang="de-DE" dirty="0"/>
              <a:t>First </a:t>
            </a:r>
            <a:r>
              <a:rPr lang="de-DE" dirty="0" err="1"/>
              <a:t>appeared</a:t>
            </a:r>
            <a:r>
              <a:rPr lang="de-DE" dirty="0"/>
              <a:t> in </a:t>
            </a:r>
            <a:r>
              <a:rPr lang="de-DE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1976 </a:t>
            </a:r>
            <a:r>
              <a:rPr lang="de-DE" dirty="0"/>
              <a:t>in 2 </a:t>
            </a:r>
            <a:r>
              <a:rPr lang="de-DE" dirty="0" err="1"/>
              <a:t>simultanous</a:t>
            </a:r>
            <a:r>
              <a:rPr lang="de-DE" dirty="0"/>
              <a:t> </a:t>
            </a:r>
            <a:r>
              <a:rPr lang="de-DE" dirty="0" err="1"/>
              <a:t>outbreaks</a:t>
            </a:r>
            <a:r>
              <a:rPr lang="de-DE" dirty="0"/>
              <a:t> (South Sudan and Democratic </a:t>
            </a:r>
            <a:r>
              <a:rPr lang="de-DE" dirty="0" err="1"/>
              <a:t>Republic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Congo</a:t>
            </a:r>
            <a:r>
              <a:rPr lang="de-DE" dirty="0"/>
              <a:t> </a:t>
            </a:r>
            <a:r>
              <a:rPr lang="de-DE" dirty="0" err="1"/>
              <a:t>near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Ebola </a:t>
            </a:r>
            <a:r>
              <a:rPr lang="de-DE" dirty="0" err="1"/>
              <a:t>river</a:t>
            </a:r>
            <a:r>
              <a:rPr lang="de-DE" dirty="0"/>
              <a:t>)</a:t>
            </a:r>
          </a:p>
          <a:p>
            <a:r>
              <a:rPr lang="de-DE" dirty="0" err="1"/>
              <a:t>belongs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family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Filoviridae</a:t>
            </a:r>
            <a:r>
              <a:rPr lang="de-DE" dirty="0"/>
              <a:t> (</a:t>
            </a:r>
            <a:r>
              <a:rPr lang="de-DE" dirty="0" err="1"/>
              <a:t>Cuenvavirus</a:t>
            </a:r>
            <a:r>
              <a:rPr lang="de-DE" dirty="0"/>
              <a:t>, </a:t>
            </a:r>
            <a:r>
              <a:rPr lang="de-DE" dirty="0" err="1"/>
              <a:t>Marburgvirus</a:t>
            </a:r>
            <a:r>
              <a:rPr lang="de-DE" dirty="0"/>
              <a:t>, Ebolavirus)</a:t>
            </a:r>
          </a:p>
          <a:p>
            <a:r>
              <a:rPr lang="de-DE" dirty="0"/>
              <a:t>Ebolavirus </a:t>
            </a:r>
            <a:r>
              <a:rPr lang="de-DE" dirty="0" err="1"/>
              <a:t>consists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five</a:t>
            </a:r>
            <a:r>
              <a:rPr lang="de-DE" dirty="0"/>
              <a:t> </a:t>
            </a:r>
            <a:r>
              <a:rPr lang="de-DE" dirty="0" err="1"/>
              <a:t>five</a:t>
            </a:r>
            <a:r>
              <a:rPr lang="de-DE" dirty="0"/>
              <a:t> </a:t>
            </a:r>
            <a:r>
              <a:rPr lang="de-DE" dirty="0" err="1"/>
              <a:t>species</a:t>
            </a:r>
            <a:r>
              <a:rPr lang="de-DE" dirty="0"/>
              <a:t>: </a:t>
            </a:r>
            <a:r>
              <a:rPr lang="de-DE" dirty="0" err="1"/>
              <a:t>Bundibugyo</a:t>
            </a:r>
            <a:r>
              <a:rPr lang="de-DE" dirty="0"/>
              <a:t>, Reston, Sudan, Tai Forest and </a:t>
            </a:r>
            <a:r>
              <a:rPr lang="de-DE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Zaire </a:t>
            </a:r>
            <a:r>
              <a:rPr lang="de-DE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ebolavirus</a:t>
            </a:r>
            <a:endParaRPr lang="de-DE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de-DE" dirty="0" err="1"/>
              <a:t>Fatality</a:t>
            </a:r>
            <a:r>
              <a:rPr lang="de-DE" dirty="0"/>
              <a:t> rate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around</a:t>
            </a:r>
            <a:r>
              <a:rPr lang="de-DE" dirty="0"/>
              <a:t> 50%; </a:t>
            </a:r>
            <a:r>
              <a:rPr lang="de-DE" dirty="0" err="1"/>
              <a:t>depending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outbreak</a:t>
            </a:r>
            <a:r>
              <a:rPr lang="de-DE" dirty="0"/>
              <a:t> </a:t>
            </a:r>
            <a:r>
              <a:rPr lang="de-DE" dirty="0" err="1"/>
              <a:t>varying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25% and 90%</a:t>
            </a:r>
          </a:p>
          <a:p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cure</a:t>
            </a:r>
            <a:r>
              <a:rPr lang="de-DE" dirty="0"/>
              <a:t> (</a:t>
            </a:r>
            <a:r>
              <a:rPr lang="de-DE" dirty="0" err="1"/>
              <a:t>vaccine</a:t>
            </a:r>
            <a:r>
              <a:rPr lang="de-DE" dirty="0"/>
              <a:t>) </a:t>
            </a:r>
            <a:r>
              <a:rPr lang="de-DE" dirty="0" err="1"/>
              <a:t>until</a:t>
            </a:r>
            <a:r>
              <a:rPr lang="de-DE" dirty="0"/>
              <a:t> </a:t>
            </a:r>
            <a:r>
              <a:rPr lang="de-DE" dirty="0" err="1"/>
              <a:t>December</a:t>
            </a:r>
            <a:r>
              <a:rPr lang="de-DE" dirty="0"/>
              <a:t> 2016</a:t>
            </a:r>
          </a:p>
          <a:p>
            <a:pPr marL="0" indent="0">
              <a:buNone/>
            </a:pPr>
            <a:r>
              <a:rPr lang="de-DE" dirty="0"/>
              <a:t>	- </a:t>
            </a:r>
            <a:r>
              <a:rPr lang="de-DE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VSV-EBOV</a:t>
            </a:r>
            <a:r>
              <a:rPr lang="de-DE" dirty="0"/>
              <a:t> </a:t>
            </a:r>
            <a:r>
              <a:rPr lang="de-DE" dirty="0" err="1"/>
              <a:t>found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70 – 100% </a:t>
            </a:r>
            <a:r>
              <a:rPr lang="de-DE" dirty="0" err="1"/>
              <a:t>effective</a:t>
            </a:r>
            <a:r>
              <a:rPr lang="de-DE" dirty="0"/>
              <a:t> in </a:t>
            </a:r>
            <a:r>
              <a:rPr lang="de-DE" dirty="0" err="1"/>
              <a:t>humans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715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B6391E-7B42-42FF-8669-A7F41CE0F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879" y="1120762"/>
            <a:ext cx="11409167" cy="4805253"/>
          </a:xfrm>
        </p:spPr>
        <p:txBody>
          <a:bodyPr>
            <a:normAutofit lnSpcReduction="10000"/>
          </a:bodyPr>
          <a:lstStyle/>
          <a:p>
            <a:r>
              <a:rPr lang="de-DE" dirty="0" err="1">
                <a:hlinkClick r:id="rId2"/>
              </a:rPr>
              <a:t>Chronology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previous</a:t>
            </a:r>
            <a:r>
              <a:rPr lang="de-DE" dirty="0"/>
              <a:t> Ebola </a:t>
            </a:r>
            <a:r>
              <a:rPr lang="de-DE" dirty="0" err="1"/>
              <a:t>outbreaks</a:t>
            </a:r>
            <a:endParaRPr lang="de-DE" dirty="0"/>
          </a:p>
          <a:p>
            <a:endParaRPr lang="de-DE" dirty="0"/>
          </a:p>
          <a:p>
            <a:pPr marL="0" indent="0">
              <a:buNone/>
            </a:pPr>
            <a:r>
              <a:rPr lang="de-DE" dirty="0"/>
              <a:t>	- </a:t>
            </a:r>
            <a:r>
              <a:rPr lang="de-DE" dirty="0" err="1"/>
              <a:t>between</a:t>
            </a:r>
            <a:r>
              <a:rPr lang="de-DE" dirty="0"/>
              <a:t> 1976 and 2012: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20 </a:t>
            </a:r>
            <a:r>
              <a:rPr lang="de-DE" dirty="0" err="1"/>
              <a:t>reported</a:t>
            </a:r>
            <a:r>
              <a:rPr lang="de-DE" dirty="0"/>
              <a:t> </a:t>
            </a:r>
            <a:r>
              <a:rPr lang="de-DE" dirty="0" err="1"/>
              <a:t>outbreaks</a:t>
            </a:r>
            <a:r>
              <a:rPr lang="de-DE" dirty="0"/>
              <a:t> in </a:t>
            </a:r>
            <a:r>
              <a:rPr lang="de-DE" dirty="0" err="1"/>
              <a:t>several</a:t>
            </a:r>
            <a:r>
              <a:rPr lang="de-DE" dirty="0"/>
              <a:t> African 	  	 	   	  countries (Democratic </a:t>
            </a:r>
            <a:r>
              <a:rPr lang="de-DE" dirty="0" err="1"/>
              <a:t>Republic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Congo</a:t>
            </a:r>
            <a:r>
              <a:rPr lang="de-DE" dirty="0"/>
              <a:t>, Sudan, Uganda, South </a:t>
            </a:r>
            <a:r>
              <a:rPr lang="de-DE" dirty="0" err="1"/>
              <a:t>Africa</a:t>
            </a:r>
            <a:r>
              <a:rPr lang="de-DE" dirty="0"/>
              <a:t>, Ivory Coast)</a:t>
            </a:r>
          </a:p>
          <a:p>
            <a:pPr marL="0" indent="0">
              <a:buNone/>
            </a:pPr>
            <a:r>
              <a:rPr lang="de-DE" dirty="0"/>
              <a:t> </a:t>
            </a:r>
          </a:p>
          <a:p>
            <a:pPr marL="0" indent="0">
              <a:buNone/>
            </a:pPr>
            <a:r>
              <a:rPr lang="de-DE" dirty="0"/>
              <a:t>	- African countries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perfect</a:t>
            </a:r>
            <a:r>
              <a:rPr lang="de-DE" dirty="0"/>
              <a:t> </a:t>
            </a:r>
            <a:r>
              <a:rPr lang="de-DE" dirty="0" err="1"/>
              <a:t>breeding</a:t>
            </a:r>
            <a:r>
              <a:rPr lang="de-DE" dirty="0"/>
              <a:t> </a:t>
            </a:r>
            <a:r>
              <a:rPr lang="de-DE" dirty="0" err="1"/>
              <a:t>ground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			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poverty</a:t>
            </a: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			 </a:t>
            </a:r>
            <a:r>
              <a:rPr lang="de-DE" dirty="0" err="1">
                <a:sym typeface="Wingdings" panose="05000000000000000000" pitchFamily="2" charset="2"/>
              </a:rPr>
              <a:t>precarious</a:t>
            </a:r>
            <a:r>
              <a:rPr lang="de-DE" dirty="0">
                <a:sym typeface="Wingdings" panose="05000000000000000000" pitchFamily="2" charset="2"/>
              </a:rPr>
              <a:t> (</a:t>
            </a:r>
            <a:r>
              <a:rPr lang="de-DE" dirty="0" err="1">
                <a:sym typeface="Wingdings" panose="05000000000000000000" pitchFamily="2" charset="2"/>
              </a:rPr>
              <a:t>or</a:t>
            </a:r>
            <a:r>
              <a:rPr lang="de-DE" dirty="0">
                <a:sym typeface="Wingdings" panose="05000000000000000000" pitchFamily="2" charset="2"/>
              </a:rPr>
              <a:t> non-existent) </a:t>
            </a:r>
            <a:r>
              <a:rPr lang="de-DE" dirty="0" err="1">
                <a:sym typeface="Wingdings" panose="05000000000000000000" pitchFamily="2" charset="2"/>
              </a:rPr>
              <a:t>public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health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systems</a:t>
            </a: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			 lack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pharmaceutical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companies</a:t>
            </a:r>
            <a:r>
              <a:rPr lang="de-DE" dirty="0">
                <a:sym typeface="Wingdings" panose="05000000000000000000" pitchFamily="2" charset="2"/>
              </a:rPr>
              <a:t> / </a:t>
            </a:r>
            <a:r>
              <a:rPr lang="de-DE" dirty="0" err="1">
                <a:sym typeface="Wingdings" panose="05000000000000000000" pitchFamily="2" charset="2"/>
              </a:rPr>
              <a:t>industry</a:t>
            </a: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			 </a:t>
            </a:r>
            <a:r>
              <a:rPr lang="de-DE" dirty="0" err="1">
                <a:sym typeface="Wingdings" panose="05000000000000000000" pitchFamily="2" charset="2"/>
              </a:rPr>
              <a:t>deficient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sanitation</a:t>
            </a: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			 </a:t>
            </a:r>
            <a:r>
              <a:rPr lang="de-DE" dirty="0" err="1">
                <a:sym typeface="Wingdings" panose="05000000000000000000" pitchFamily="2" charset="2"/>
              </a:rPr>
              <a:t>political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neglect</a:t>
            </a: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			 semi-</a:t>
            </a:r>
            <a:r>
              <a:rPr lang="de-DE" dirty="0" err="1">
                <a:sym typeface="Wingdings" panose="05000000000000000000" pitchFamily="2" charset="2"/>
              </a:rPr>
              <a:t>democratic</a:t>
            </a:r>
            <a:r>
              <a:rPr lang="de-DE" dirty="0">
                <a:sym typeface="Wingdings" panose="05000000000000000000" pitchFamily="2" charset="2"/>
              </a:rPr>
              <a:t> and/</a:t>
            </a:r>
            <a:r>
              <a:rPr lang="de-DE" dirty="0" err="1">
                <a:sym typeface="Wingdings" panose="05000000000000000000" pitchFamily="2" charset="2"/>
              </a:rPr>
              <a:t>or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authoritarian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regimes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129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93E91F-AFDE-4897-9FED-5CDF01987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381" y="1224727"/>
            <a:ext cx="11285237" cy="419548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/>
              <a:t>A </a:t>
            </a:r>
            <a:r>
              <a:rPr lang="de-DE" dirty="0" err="1"/>
              <a:t>disease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(not) a </a:t>
            </a:r>
            <a:r>
              <a:rPr lang="de-DE" dirty="0" err="1"/>
              <a:t>disease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(not) a </a:t>
            </a:r>
            <a:r>
              <a:rPr lang="de-DE" dirty="0" err="1"/>
              <a:t>disease</a:t>
            </a:r>
            <a:r>
              <a:rPr lang="de-DE" dirty="0"/>
              <a:t> … </a:t>
            </a:r>
            <a:r>
              <a:rPr lang="de-DE" dirty="0" err="1"/>
              <a:t>the</a:t>
            </a:r>
            <a:r>
              <a:rPr lang="de-DE" dirty="0"/>
              <a:t> power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define</a:t>
            </a:r>
            <a:r>
              <a:rPr lang="de-DE" dirty="0"/>
              <a:t> a </a:t>
            </a:r>
            <a:r>
              <a:rPr lang="de-DE" dirty="0" err="1"/>
              <a:t>disease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disease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457200" indent="-457200">
              <a:buAutoNum type="arabicParenR"/>
            </a:pPr>
            <a:r>
              <a:rPr lang="de-DE" i="1" dirty="0" err="1"/>
              <a:t>Why</a:t>
            </a:r>
            <a:r>
              <a:rPr lang="de-DE" i="1" dirty="0"/>
              <a:t> </a:t>
            </a:r>
            <a:r>
              <a:rPr lang="de-DE" i="1" dirty="0" err="1"/>
              <a:t>did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disease</a:t>
            </a:r>
            <a:r>
              <a:rPr lang="de-DE" i="1" dirty="0"/>
              <a:t> not </a:t>
            </a:r>
            <a:r>
              <a:rPr lang="de-DE" i="1" dirty="0" err="1"/>
              <a:t>exist</a:t>
            </a:r>
            <a:r>
              <a:rPr lang="de-DE" i="1" dirty="0"/>
              <a:t> </a:t>
            </a:r>
            <a:r>
              <a:rPr lang="de-DE" i="1" dirty="0" err="1"/>
              <a:t>for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international </a:t>
            </a:r>
            <a:r>
              <a:rPr lang="de-DE" i="1" dirty="0" err="1"/>
              <a:t>community</a:t>
            </a:r>
            <a:r>
              <a:rPr lang="de-DE" i="1" dirty="0"/>
              <a:t> </a:t>
            </a:r>
            <a:r>
              <a:rPr lang="de-DE" i="1" dirty="0" err="1"/>
              <a:t>between</a:t>
            </a:r>
            <a:r>
              <a:rPr lang="de-DE" i="1" dirty="0"/>
              <a:t> March 2014 and August 2014? </a:t>
            </a:r>
            <a:r>
              <a:rPr lang="de-DE" i="1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 NEGLECTED DISEASE</a:t>
            </a:r>
          </a:p>
          <a:p>
            <a:pPr marL="457200" indent="-457200">
              <a:buAutoNum type="arabicParenR"/>
            </a:pPr>
            <a:endParaRPr lang="de-DE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457200" indent="-457200">
              <a:buAutoNum type="arabicParenR"/>
            </a:pPr>
            <a:r>
              <a:rPr lang="de-DE" i="1" dirty="0"/>
              <a:t>After August 2014, </a:t>
            </a:r>
            <a:r>
              <a:rPr lang="de-DE" i="1" dirty="0" err="1"/>
              <a:t>how</a:t>
            </a:r>
            <a:r>
              <a:rPr lang="de-DE" i="1" dirty="0"/>
              <a:t> was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disease</a:t>
            </a:r>
            <a:r>
              <a:rPr lang="de-DE" i="1" dirty="0"/>
              <a:t> </a:t>
            </a:r>
            <a:r>
              <a:rPr lang="de-DE" i="1" dirty="0" err="1"/>
              <a:t>socially</a:t>
            </a:r>
            <a:r>
              <a:rPr lang="de-DE" i="1" dirty="0"/>
              <a:t> </a:t>
            </a:r>
            <a:r>
              <a:rPr lang="de-DE" i="1" dirty="0" err="1"/>
              <a:t>constructed</a:t>
            </a:r>
            <a:r>
              <a:rPr lang="de-DE" i="1" dirty="0"/>
              <a:t> </a:t>
            </a:r>
            <a:r>
              <a:rPr lang="de-DE" i="1" dirty="0" err="1"/>
              <a:t>by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WHO, </a:t>
            </a:r>
            <a:r>
              <a:rPr lang="de-DE" i="1" dirty="0" err="1"/>
              <a:t>the</a:t>
            </a:r>
            <a:r>
              <a:rPr lang="de-DE" i="1" dirty="0"/>
              <a:t> (international) </a:t>
            </a:r>
            <a:r>
              <a:rPr lang="de-DE" i="1" dirty="0" err="1"/>
              <a:t>media</a:t>
            </a:r>
            <a:r>
              <a:rPr lang="de-DE" i="1" dirty="0"/>
              <a:t> and </a:t>
            </a:r>
            <a:r>
              <a:rPr lang="de-DE" i="1" dirty="0" err="1"/>
              <a:t>other</a:t>
            </a:r>
            <a:r>
              <a:rPr lang="de-DE" i="1" dirty="0"/>
              <a:t> international </a:t>
            </a:r>
            <a:r>
              <a:rPr lang="de-DE" i="1" dirty="0" err="1"/>
              <a:t>actors</a:t>
            </a:r>
            <a:r>
              <a:rPr lang="de-DE" i="1" dirty="0"/>
              <a:t>? </a:t>
            </a:r>
          </a:p>
          <a:p>
            <a:pPr marL="457200" indent="-457200">
              <a:buAutoNum type="arabicParenR"/>
            </a:pPr>
            <a:endParaRPr lang="de-DE" i="1" dirty="0"/>
          </a:p>
          <a:p>
            <a:pPr marL="457200" indent="-457200">
              <a:buAutoNum type="arabicParenR"/>
            </a:pPr>
            <a:r>
              <a:rPr lang="de-DE" i="1" dirty="0" err="1"/>
              <a:t>Why</a:t>
            </a:r>
            <a:r>
              <a:rPr lang="de-DE" i="1" dirty="0"/>
              <a:t> was </a:t>
            </a:r>
            <a:r>
              <a:rPr lang="de-DE" i="1" dirty="0" err="1"/>
              <a:t>this</a:t>
            </a:r>
            <a:r>
              <a:rPr lang="de-DE" i="1" dirty="0"/>
              <a:t> </a:t>
            </a:r>
            <a:r>
              <a:rPr lang="de-DE" i="1" dirty="0" err="1"/>
              <a:t>socially</a:t>
            </a:r>
            <a:r>
              <a:rPr lang="de-DE" i="1" dirty="0"/>
              <a:t> </a:t>
            </a:r>
            <a:r>
              <a:rPr lang="de-DE" i="1" dirty="0" err="1"/>
              <a:t>constructed</a:t>
            </a:r>
            <a:r>
              <a:rPr lang="de-DE" i="1" dirty="0"/>
              <a:t> </a:t>
            </a:r>
            <a:r>
              <a:rPr lang="de-DE" i="1" dirty="0" err="1"/>
              <a:t>frame</a:t>
            </a:r>
            <a:r>
              <a:rPr lang="de-DE" i="1" dirty="0"/>
              <a:t> </a:t>
            </a:r>
            <a:r>
              <a:rPr lang="de-DE" i="1" dirty="0" err="1"/>
              <a:t>much</a:t>
            </a:r>
            <a:r>
              <a:rPr lang="de-DE" i="1" dirty="0"/>
              <a:t> </a:t>
            </a:r>
            <a:r>
              <a:rPr lang="de-DE" i="1" dirty="0" err="1"/>
              <a:t>more</a:t>
            </a:r>
            <a:r>
              <a:rPr lang="de-DE" i="1" dirty="0"/>
              <a:t> </a:t>
            </a:r>
            <a:r>
              <a:rPr lang="de-DE" i="1" dirty="0" err="1"/>
              <a:t>successful</a:t>
            </a:r>
            <a:r>
              <a:rPr lang="de-DE" i="1" dirty="0"/>
              <a:t> </a:t>
            </a:r>
            <a:r>
              <a:rPr lang="de-DE" i="1" dirty="0" err="1"/>
              <a:t>than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frame</a:t>
            </a:r>
            <a:r>
              <a:rPr lang="de-DE" i="1" dirty="0"/>
              <a:t> </a:t>
            </a:r>
            <a:r>
              <a:rPr lang="de-DE" i="1" dirty="0" err="1"/>
              <a:t>constructed</a:t>
            </a:r>
            <a:r>
              <a:rPr lang="de-DE" i="1" dirty="0"/>
              <a:t> </a:t>
            </a:r>
            <a:r>
              <a:rPr lang="de-DE" i="1" dirty="0" err="1"/>
              <a:t>by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WHO in 2009 on H5N1? </a:t>
            </a:r>
          </a:p>
        </p:txBody>
      </p:sp>
    </p:spTree>
    <p:extLst>
      <p:ext uri="{BB962C8B-B14F-4D97-AF65-F5344CB8AC3E}">
        <p14:creationId xmlns:p14="http://schemas.microsoft.com/office/powerpoint/2010/main" val="295801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3573DDD-F820-4B3F-94C9-6E3C3333E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182" y="496670"/>
            <a:ext cx="10915773" cy="3590194"/>
          </a:xfrm>
        </p:spPr>
        <p:txBody>
          <a:bodyPr/>
          <a:lstStyle/>
          <a:p>
            <a:r>
              <a:rPr lang="de-DE" u="sng" dirty="0"/>
              <a:t>Multilateral </a:t>
            </a:r>
            <a:r>
              <a:rPr lang="de-DE" u="sng" dirty="0" err="1"/>
              <a:t>action</a:t>
            </a:r>
            <a:r>
              <a:rPr lang="de-DE" u="sng" dirty="0"/>
              <a:t> </a:t>
            </a:r>
            <a:r>
              <a:rPr lang="de-DE" u="sng" dirty="0" err="1"/>
              <a:t>for</a:t>
            </a:r>
            <a:r>
              <a:rPr lang="de-DE" u="sng" dirty="0"/>
              <a:t> </a:t>
            </a:r>
            <a:r>
              <a:rPr lang="de-DE" u="sng" dirty="0" err="1"/>
              <a:t>vaccine</a:t>
            </a:r>
            <a:r>
              <a:rPr lang="de-DE" u="sng" dirty="0"/>
              <a:t> </a:t>
            </a:r>
            <a:r>
              <a:rPr lang="de-DE" u="sng" dirty="0" err="1"/>
              <a:t>development</a:t>
            </a:r>
            <a:endParaRPr lang="de-DE" u="sng" dirty="0"/>
          </a:p>
          <a:p>
            <a:endParaRPr lang="de-DE" dirty="0"/>
          </a:p>
          <a:p>
            <a:pPr marL="0" indent="0">
              <a:buNone/>
            </a:pPr>
            <a:r>
              <a:rPr lang="de-DE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October</a:t>
            </a:r>
            <a:r>
              <a:rPr lang="de-DE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2014</a:t>
            </a:r>
            <a:r>
              <a:rPr lang="de-DE" dirty="0"/>
              <a:t>: </a:t>
            </a:r>
            <a:r>
              <a:rPr lang="de-DE" i="1" u="sng" dirty="0"/>
              <a:t>VSV-EBOV</a:t>
            </a:r>
            <a:r>
              <a:rPr lang="de-DE" i="1" dirty="0"/>
              <a:t>:</a:t>
            </a:r>
            <a:r>
              <a:rPr lang="de-DE" dirty="0"/>
              <a:t> The Public Health Agency </a:t>
            </a:r>
            <a:r>
              <a:rPr lang="de-DE" dirty="0" err="1"/>
              <a:t>of</a:t>
            </a:r>
            <a:r>
              <a:rPr lang="de-DE" dirty="0"/>
              <a:t> Canada</a:t>
            </a:r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050039-F2A3-463D-BCA6-86439E60E912}"/>
              </a:ext>
            </a:extLst>
          </p:cNvPr>
          <p:cNvSpPr txBox="1"/>
          <p:nvPr/>
        </p:nvSpPr>
        <p:spPr>
          <a:xfrm>
            <a:off x="5681632" y="2302149"/>
            <a:ext cx="828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WHO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538716B-C74A-45C1-9824-6553CDF63FF5}"/>
              </a:ext>
            </a:extLst>
          </p:cNvPr>
          <p:cNvSpPr txBox="1"/>
          <p:nvPr/>
        </p:nvSpPr>
        <p:spPr>
          <a:xfrm>
            <a:off x="5681632" y="3166698"/>
            <a:ext cx="1030961" cy="400110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/>
              <a:t>Merck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3DE5D5F-A8EB-422A-BB15-053860131EB6}"/>
              </a:ext>
            </a:extLst>
          </p:cNvPr>
          <p:cNvSpPr txBox="1"/>
          <p:nvPr/>
        </p:nvSpPr>
        <p:spPr>
          <a:xfrm>
            <a:off x="5611081" y="4363862"/>
            <a:ext cx="40252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First </a:t>
            </a:r>
            <a:r>
              <a:rPr lang="de-DE" dirty="0" err="1">
                <a:solidFill>
                  <a:schemeClr val="bg1"/>
                </a:solidFill>
              </a:rPr>
              <a:t>test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trials</a:t>
            </a:r>
            <a:r>
              <a:rPr lang="de-DE" dirty="0">
                <a:solidFill>
                  <a:schemeClr val="bg1"/>
                </a:solidFill>
              </a:rPr>
              <a:t> in Guinea (</a:t>
            </a:r>
            <a:r>
              <a:rPr lang="de-DE" dirty="0" err="1">
                <a:solidFill>
                  <a:schemeClr val="bg1"/>
                </a:solidFill>
              </a:rPr>
              <a:t>between</a:t>
            </a:r>
            <a:r>
              <a:rPr lang="de-DE" dirty="0">
                <a:solidFill>
                  <a:schemeClr val="bg1"/>
                </a:solidFill>
              </a:rPr>
              <a:t> March and </a:t>
            </a:r>
            <a:r>
              <a:rPr lang="de-DE" dirty="0" err="1">
                <a:solidFill>
                  <a:schemeClr val="bg1"/>
                </a:solidFill>
              </a:rPr>
              <a:t>July</a:t>
            </a:r>
            <a:r>
              <a:rPr lang="de-DE" dirty="0">
                <a:solidFill>
                  <a:schemeClr val="bg1"/>
                </a:solidFill>
              </a:rPr>
              <a:t> 2015)</a:t>
            </a:r>
            <a:r>
              <a:rPr lang="de-DE" dirty="0"/>
              <a:t>: </a:t>
            </a:r>
          </a:p>
          <a:p>
            <a:r>
              <a:rPr lang="de-DE" dirty="0"/>
              <a:t>MSF, </a:t>
            </a:r>
            <a:r>
              <a:rPr lang="de-DE" dirty="0" err="1"/>
              <a:t>Norwegian</a:t>
            </a:r>
            <a:r>
              <a:rPr lang="de-DE" dirty="0"/>
              <a:t> Institute </a:t>
            </a:r>
            <a:r>
              <a:rPr lang="de-DE" dirty="0" err="1"/>
              <a:t>for</a:t>
            </a:r>
            <a:r>
              <a:rPr lang="de-DE" dirty="0"/>
              <a:t> Public Health, Ministry </a:t>
            </a:r>
            <a:r>
              <a:rPr lang="de-DE" dirty="0" err="1"/>
              <a:t>of</a:t>
            </a:r>
            <a:r>
              <a:rPr lang="de-DE" dirty="0"/>
              <a:t> Health </a:t>
            </a:r>
            <a:r>
              <a:rPr lang="de-DE" dirty="0" err="1"/>
              <a:t>of</a:t>
            </a:r>
            <a:r>
              <a:rPr lang="de-DE" dirty="0"/>
              <a:t> Guinea,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public</a:t>
            </a:r>
            <a:r>
              <a:rPr lang="de-DE" dirty="0"/>
              <a:t> </a:t>
            </a:r>
            <a:r>
              <a:rPr lang="de-DE" dirty="0" err="1"/>
              <a:t>health</a:t>
            </a:r>
            <a:r>
              <a:rPr lang="de-DE" dirty="0"/>
              <a:t> </a:t>
            </a:r>
            <a:r>
              <a:rPr lang="de-DE" dirty="0" err="1"/>
              <a:t>officials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A967CB2-8D5D-443B-87CB-22F77743DD12}"/>
              </a:ext>
            </a:extLst>
          </p:cNvPr>
          <p:cNvSpPr txBox="1"/>
          <p:nvPr/>
        </p:nvSpPr>
        <p:spPr>
          <a:xfrm>
            <a:off x="355966" y="4086863"/>
            <a:ext cx="43127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Funding: </a:t>
            </a:r>
          </a:p>
          <a:p>
            <a:r>
              <a:rPr lang="de-DE" dirty="0"/>
              <a:t>Wellcome Trust, UK Department </a:t>
            </a:r>
            <a:r>
              <a:rPr lang="de-DE" dirty="0" err="1"/>
              <a:t>for</a:t>
            </a:r>
            <a:r>
              <a:rPr lang="de-DE" dirty="0"/>
              <a:t> International Development, </a:t>
            </a:r>
            <a:r>
              <a:rPr lang="de-DE" dirty="0" err="1"/>
              <a:t>Norwegian</a:t>
            </a:r>
            <a:r>
              <a:rPr lang="de-DE" dirty="0"/>
              <a:t> Government, Canadian Government, MSF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7B961C9-8F20-45CC-8E17-15B7EA647155}"/>
              </a:ext>
            </a:extLst>
          </p:cNvPr>
          <p:cNvSpPr txBox="1"/>
          <p:nvPr/>
        </p:nvSpPr>
        <p:spPr>
          <a:xfrm>
            <a:off x="8524705" y="2438344"/>
            <a:ext cx="1999688" cy="369332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GlaxoSmithKline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AB87F01-C5C6-4E21-B460-5E01F5530043}"/>
              </a:ext>
            </a:extLst>
          </p:cNvPr>
          <p:cNvSpPr txBox="1"/>
          <p:nvPr/>
        </p:nvSpPr>
        <p:spPr>
          <a:xfrm>
            <a:off x="9359409" y="3253093"/>
            <a:ext cx="2347546" cy="369332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Johnson &amp; Johnson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2B11A15D-2EE3-4988-8A5D-8C0293D44961}"/>
              </a:ext>
            </a:extLst>
          </p:cNvPr>
          <p:cNvCxnSpPr>
            <a:endCxn id="4" idx="0"/>
          </p:cNvCxnSpPr>
          <p:nvPr/>
        </p:nvCxnSpPr>
        <p:spPr>
          <a:xfrm>
            <a:off x="6096000" y="1742405"/>
            <a:ext cx="0" cy="5597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42F9F35E-D975-43CB-A6D9-8CBE90203058}"/>
              </a:ext>
            </a:extLst>
          </p:cNvPr>
          <p:cNvCxnSpPr>
            <a:cxnSpLocks/>
          </p:cNvCxnSpPr>
          <p:nvPr/>
        </p:nvCxnSpPr>
        <p:spPr>
          <a:xfrm>
            <a:off x="6096000" y="2702259"/>
            <a:ext cx="0" cy="4644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061CE9B4-C8E1-478A-AF7E-8D8FC1685FA5}"/>
              </a:ext>
            </a:extLst>
          </p:cNvPr>
          <p:cNvCxnSpPr/>
          <p:nvPr/>
        </p:nvCxnSpPr>
        <p:spPr>
          <a:xfrm>
            <a:off x="6096000" y="3622425"/>
            <a:ext cx="805962" cy="7414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1D1AD51E-E662-484C-8BB7-9651FD019940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4434988" y="4825527"/>
            <a:ext cx="1176093" cy="4154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860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A548C3-0347-4281-A1B9-4C6C491B6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51828"/>
          </a:xfrm>
        </p:spPr>
        <p:txBody>
          <a:bodyPr/>
          <a:lstStyle/>
          <a:p>
            <a:r>
              <a:rPr lang="de-DE" sz="4000" u="sng" dirty="0"/>
              <a:t>2018 </a:t>
            </a:r>
            <a:r>
              <a:rPr lang="de-DE" sz="4000" u="sng" dirty="0" err="1"/>
              <a:t>Outbreak</a:t>
            </a:r>
            <a:endParaRPr lang="de-DE" sz="4000" u="sng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FDDCBC-FBE0-4C54-9B5E-EF927E6ED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037" y="1670539"/>
            <a:ext cx="11161163" cy="4507522"/>
          </a:xfrm>
        </p:spPr>
        <p:txBody>
          <a:bodyPr/>
          <a:lstStyle/>
          <a:p>
            <a:r>
              <a:rPr lang="de-DE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8 May 2018</a:t>
            </a:r>
            <a:r>
              <a:rPr lang="de-DE" dirty="0"/>
              <a:t>: Democratic </a:t>
            </a:r>
            <a:r>
              <a:rPr lang="de-DE" dirty="0" err="1"/>
              <a:t>Republic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Congo</a:t>
            </a:r>
            <a:r>
              <a:rPr lang="de-DE" dirty="0"/>
              <a:t> </a:t>
            </a:r>
            <a:r>
              <a:rPr lang="de-DE" dirty="0" err="1"/>
              <a:t>confirms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Ebola </a:t>
            </a:r>
            <a:r>
              <a:rPr lang="de-DE" dirty="0" err="1"/>
              <a:t>outbreak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	- </a:t>
            </a:r>
            <a:r>
              <a:rPr lang="de-DE" dirty="0" err="1"/>
              <a:t>From</a:t>
            </a:r>
            <a:r>
              <a:rPr lang="de-DE" dirty="0"/>
              <a:t> 4 April </a:t>
            </a:r>
            <a:r>
              <a:rPr lang="de-DE" dirty="0" err="1"/>
              <a:t>until</a:t>
            </a:r>
            <a:r>
              <a:rPr lang="de-DE" dirty="0"/>
              <a:t> 13 May: 39 </a:t>
            </a:r>
            <a:r>
              <a:rPr lang="de-DE" dirty="0" err="1"/>
              <a:t>cases</a:t>
            </a:r>
            <a:r>
              <a:rPr lang="de-DE" dirty="0"/>
              <a:t>, </a:t>
            </a:r>
            <a:r>
              <a:rPr lang="de-DE" dirty="0" err="1"/>
              <a:t>including</a:t>
            </a:r>
            <a:r>
              <a:rPr lang="de-DE" dirty="0"/>
              <a:t> 19 </a:t>
            </a:r>
            <a:r>
              <a:rPr lang="de-DE" dirty="0" err="1"/>
              <a:t>deaths</a:t>
            </a:r>
            <a:r>
              <a:rPr lang="de-DE" dirty="0"/>
              <a:t> (</a:t>
            </a:r>
            <a:r>
              <a:rPr lang="de-DE" dirty="0" err="1"/>
              <a:t>case</a:t>
            </a:r>
            <a:r>
              <a:rPr lang="de-DE" dirty="0"/>
              <a:t> </a:t>
            </a:r>
            <a:r>
              <a:rPr lang="de-DE" dirty="0" err="1"/>
              <a:t>fatality</a:t>
            </a:r>
            <a:r>
              <a:rPr lang="de-DE" dirty="0"/>
              <a:t> rate: 49%)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Public Health Response: </a:t>
            </a:r>
          </a:p>
          <a:p>
            <a:pPr marL="0" indent="0">
              <a:buNone/>
            </a:pPr>
            <a:r>
              <a:rPr lang="de-DE" dirty="0"/>
              <a:t>	- </a:t>
            </a:r>
            <a:r>
              <a:rPr lang="de-DE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Ring-</a:t>
            </a:r>
            <a:r>
              <a:rPr lang="de-DE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Vaccination</a:t>
            </a:r>
            <a:r>
              <a:rPr lang="de-DE" dirty="0"/>
              <a:t> (VSV-EBOV): WHO, Ministry </a:t>
            </a:r>
            <a:r>
              <a:rPr lang="de-DE" dirty="0" err="1"/>
              <a:t>of</a:t>
            </a:r>
            <a:r>
              <a:rPr lang="de-DE" dirty="0"/>
              <a:t> Health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DR </a:t>
            </a:r>
            <a:r>
              <a:rPr lang="de-DE" dirty="0" err="1"/>
              <a:t>Congo</a:t>
            </a:r>
            <a:r>
              <a:rPr lang="de-DE" dirty="0"/>
              <a:t> and MSF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	- </a:t>
            </a:r>
            <a:r>
              <a:rPr lang="de-DE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Funding</a:t>
            </a:r>
            <a:r>
              <a:rPr lang="de-DE" dirty="0"/>
              <a:t>: WHO (</a:t>
            </a:r>
            <a:r>
              <a:rPr lang="de-DE" dirty="0" err="1"/>
              <a:t>Contingency</a:t>
            </a:r>
            <a:r>
              <a:rPr lang="de-DE" dirty="0"/>
              <a:t> Fund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Emergencies</a:t>
            </a:r>
            <a:r>
              <a:rPr lang="de-DE" dirty="0"/>
              <a:t>, US$ 1 </a:t>
            </a:r>
            <a:r>
              <a:rPr lang="de-DE" dirty="0" err="1"/>
              <a:t>million</a:t>
            </a:r>
            <a:r>
              <a:rPr lang="de-DE" dirty="0"/>
              <a:t>), UN (Central 			  Emergency Response Funds, US$ 2 </a:t>
            </a:r>
            <a:r>
              <a:rPr lang="de-DE" dirty="0" err="1"/>
              <a:t>million</a:t>
            </a:r>
            <a:r>
              <a:rPr lang="de-DE" dirty="0"/>
              <a:t>), Wellcome Trust (£ 2 </a:t>
            </a:r>
            <a:r>
              <a:rPr lang="de-DE" dirty="0" err="1"/>
              <a:t>million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9621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B8DA3C-8C1A-41E6-BC71-FEA7C794B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27" y="206534"/>
            <a:ext cx="9404723" cy="870055"/>
          </a:xfrm>
        </p:spPr>
        <p:txBody>
          <a:bodyPr/>
          <a:lstStyle/>
          <a:p>
            <a:r>
              <a:rPr lang="de-DE" u="sng" dirty="0" err="1"/>
              <a:t>Diseases</a:t>
            </a:r>
            <a:r>
              <a:rPr lang="de-DE" u="sng" dirty="0"/>
              <a:t> </a:t>
            </a:r>
            <a:r>
              <a:rPr lang="de-DE" u="sng" dirty="0" err="1"/>
              <a:t>as</a:t>
            </a:r>
            <a:r>
              <a:rPr lang="de-DE" u="sng" dirty="0"/>
              <a:t> </a:t>
            </a:r>
            <a:r>
              <a:rPr lang="de-DE" u="sng" dirty="0" err="1"/>
              <a:t>risks</a:t>
            </a:r>
            <a:r>
              <a:rPr lang="de-DE" u="sng" dirty="0"/>
              <a:t> and </a:t>
            </a:r>
            <a:r>
              <a:rPr lang="de-DE" u="sng" dirty="0" err="1"/>
              <a:t>security</a:t>
            </a:r>
            <a:r>
              <a:rPr lang="de-DE" u="sng" dirty="0"/>
              <a:t> </a:t>
            </a:r>
            <a:r>
              <a:rPr lang="de-DE" u="sng" dirty="0" err="1"/>
              <a:t>threats</a:t>
            </a:r>
            <a:r>
              <a:rPr lang="de-DE" u="sng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399FD39-EAB5-4A7C-B806-F14A3A7D2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727" y="1599901"/>
            <a:ext cx="12081335" cy="4485529"/>
          </a:xfrm>
        </p:spPr>
        <p:txBody>
          <a:bodyPr>
            <a:normAutofit lnSpcReduction="10000"/>
          </a:bodyPr>
          <a:lstStyle/>
          <a:p>
            <a:r>
              <a:rPr lang="de-DE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Securitisation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disease</a:t>
            </a:r>
            <a:r>
              <a:rPr lang="de-DE" dirty="0"/>
              <a:t> </a:t>
            </a:r>
            <a:r>
              <a:rPr lang="de-DE" dirty="0" err="1"/>
              <a:t>outbreaks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 social </a:t>
            </a:r>
            <a:r>
              <a:rPr lang="de-DE" dirty="0" err="1">
                <a:sym typeface="Wingdings" panose="05000000000000000000" pitchFamily="2" charset="2"/>
              </a:rPr>
              <a:t>construction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a </a:t>
            </a:r>
            <a:r>
              <a:rPr lang="de-DE" dirty="0" err="1">
                <a:sym typeface="Wingdings" panose="05000000000000000000" pitchFamily="2" charset="2"/>
              </a:rPr>
              <a:t>disease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as</a:t>
            </a:r>
            <a:r>
              <a:rPr lang="de-DE" dirty="0">
                <a:sym typeface="Wingdings" panose="05000000000000000000" pitchFamily="2" charset="2"/>
              </a:rPr>
              <a:t> a </a:t>
            </a:r>
            <a:r>
              <a:rPr lang="de-DE" dirty="0" err="1">
                <a:sym typeface="Wingdings" panose="05000000000000000000" pitchFamily="2" charset="2"/>
              </a:rPr>
              <a:t>security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threat</a:t>
            </a:r>
            <a:r>
              <a:rPr lang="de-DE" dirty="0">
                <a:sym typeface="Wingdings" panose="05000000000000000000" pitchFamily="2" charset="2"/>
              </a:rPr>
              <a:t> / </a:t>
            </a:r>
            <a:r>
              <a:rPr lang="de-DE" dirty="0" err="1">
                <a:sym typeface="Wingdings" panose="05000000000000000000" pitchFamily="2" charset="2"/>
              </a:rPr>
              <a:t>risk</a:t>
            </a: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	- </a:t>
            </a:r>
            <a:r>
              <a:rPr lang="de-DE" dirty="0">
                <a:solidFill>
                  <a:schemeClr val="bg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WHO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declares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the</a:t>
            </a:r>
            <a:r>
              <a:rPr lang="de-DE" dirty="0">
                <a:sym typeface="Wingdings" panose="05000000000000000000" pitchFamily="2" charset="2"/>
              </a:rPr>
              <a:t> Ebola </a:t>
            </a:r>
            <a:r>
              <a:rPr lang="de-DE" dirty="0" err="1">
                <a:sym typeface="Wingdings" panose="05000000000000000000" pitchFamily="2" charset="2"/>
              </a:rPr>
              <a:t>crisis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as</a:t>
            </a:r>
            <a:r>
              <a:rPr lang="de-DE" dirty="0">
                <a:sym typeface="Wingdings" panose="05000000000000000000" pitchFamily="2" charset="2"/>
              </a:rPr>
              <a:t> a </a:t>
            </a:r>
            <a:r>
              <a:rPr lang="de-DE" i="1" dirty="0">
                <a:sym typeface="Wingdings" panose="05000000000000000000" pitchFamily="2" charset="2"/>
              </a:rPr>
              <a:t>Public Health Emergency </a:t>
            </a:r>
            <a:r>
              <a:rPr lang="de-DE" i="1" dirty="0" err="1">
                <a:sym typeface="Wingdings" panose="05000000000000000000" pitchFamily="2" charset="2"/>
              </a:rPr>
              <a:t>of</a:t>
            </a:r>
            <a:r>
              <a:rPr lang="de-DE" i="1" dirty="0">
                <a:sym typeface="Wingdings" panose="05000000000000000000" pitchFamily="2" charset="2"/>
              </a:rPr>
              <a:t> International </a:t>
            </a:r>
            <a:r>
              <a:rPr lang="de-DE" i="1" dirty="0" err="1">
                <a:sym typeface="Wingdings" panose="05000000000000000000" pitchFamily="2" charset="2"/>
              </a:rPr>
              <a:t>Concern</a:t>
            </a:r>
            <a:r>
              <a:rPr lang="de-DE" dirty="0"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	  on </a:t>
            </a:r>
            <a:r>
              <a:rPr lang="de-DE" dirty="0">
                <a:solidFill>
                  <a:schemeClr val="accent3"/>
                </a:solidFill>
                <a:sym typeface="Wingdings" panose="05000000000000000000" pitchFamily="2" charset="2"/>
              </a:rPr>
              <a:t>8 August 2014</a:t>
            </a:r>
          </a:p>
          <a:p>
            <a:pPr marL="0" indent="0">
              <a:buNone/>
            </a:pPr>
            <a:endParaRPr lang="de-DE" dirty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dirty="0">
                <a:solidFill>
                  <a:schemeClr val="accent3"/>
                </a:solidFill>
                <a:sym typeface="Wingdings" panose="05000000000000000000" pitchFamily="2" charset="2"/>
              </a:rPr>
              <a:t>	</a:t>
            </a:r>
            <a:r>
              <a:rPr lang="de-DE" dirty="0">
                <a:sym typeface="Wingdings" panose="05000000000000000000" pitchFamily="2" charset="2"/>
              </a:rPr>
              <a:t>- </a:t>
            </a:r>
            <a:r>
              <a:rPr lang="de-DE" dirty="0">
                <a:solidFill>
                  <a:schemeClr val="bg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US </a:t>
            </a:r>
            <a:r>
              <a:rPr lang="de-DE" dirty="0" err="1">
                <a:solidFill>
                  <a:schemeClr val="bg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government</a:t>
            </a:r>
            <a:r>
              <a:rPr lang="de-DE" dirty="0">
                <a:sym typeface="Wingdings" panose="05000000000000000000" pitchFamily="2" charset="2"/>
              </a:rPr>
              <a:t>: </a:t>
            </a:r>
            <a:r>
              <a:rPr lang="de-DE" dirty="0" err="1">
                <a:sym typeface="Wingdings" panose="05000000000000000000" pitchFamily="2" charset="2"/>
              </a:rPr>
              <a:t>sending</a:t>
            </a:r>
            <a:r>
              <a:rPr lang="de-DE" dirty="0">
                <a:sym typeface="Wingdings" panose="05000000000000000000" pitchFamily="2" charset="2"/>
              </a:rPr>
              <a:t> 3,000 </a:t>
            </a:r>
            <a:r>
              <a:rPr lang="de-DE" dirty="0" err="1">
                <a:sym typeface="Wingdings" panose="05000000000000000000" pitchFamily="2" charset="2"/>
              </a:rPr>
              <a:t>soldiers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to</a:t>
            </a:r>
            <a:r>
              <a:rPr lang="de-DE" dirty="0">
                <a:sym typeface="Wingdings" panose="05000000000000000000" pitchFamily="2" charset="2"/>
              </a:rPr>
              <a:t> Liberia</a:t>
            </a: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dirty="0">
                <a:solidFill>
                  <a:schemeClr val="accent3"/>
                </a:solidFill>
                <a:sym typeface="Wingdings" panose="05000000000000000000" pitchFamily="2" charset="2"/>
              </a:rPr>
              <a:t>	</a:t>
            </a:r>
            <a:r>
              <a:rPr lang="de-DE" dirty="0">
                <a:sym typeface="Wingdings" panose="05000000000000000000" pitchFamily="2" charset="2"/>
              </a:rPr>
              <a:t>- </a:t>
            </a:r>
            <a:r>
              <a:rPr lang="de-DE" dirty="0">
                <a:solidFill>
                  <a:schemeClr val="bg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United </a:t>
            </a:r>
            <a:r>
              <a:rPr lang="de-DE" dirty="0" err="1">
                <a:solidFill>
                  <a:schemeClr val="bg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Nations</a:t>
            </a:r>
            <a:r>
              <a:rPr lang="de-DE" dirty="0">
                <a:sym typeface="Wingdings" panose="05000000000000000000" pitchFamily="2" charset="2"/>
              </a:rPr>
              <a:t>: UN Mission </a:t>
            </a:r>
            <a:r>
              <a:rPr lang="de-DE" dirty="0" err="1">
                <a:sym typeface="Wingdings" panose="05000000000000000000" pitchFamily="2" charset="2"/>
              </a:rPr>
              <a:t>for</a:t>
            </a:r>
            <a:r>
              <a:rPr lang="de-DE" dirty="0">
                <a:sym typeface="Wingdings" panose="05000000000000000000" pitchFamily="2" charset="2"/>
              </a:rPr>
              <a:t> Global Emergency Response (UNMEER), </a:t>
            </a:r>
            <a:r>
              <a:rPr lang="de-DE" dirty="0" err="1">
                <a:sym typeface="Wingdings" panose="05000000000000000000" pitchFamily="2" charset="2"/>
              </a:rPr>
              <a:t>f</a:t>
            </a:r>
            <a:r>
              <a:rPr lang="de-DE" dirty="0" err="1"/>
              <a:t>irst</a:t>
            </a:r>
            <a:r>
              <a:rPr lang="de-DE" dirty="0"/>
              <a:t> </a:t>
            </a:r>
            <a:r>
              <a:rPr lang="de-DE" dirty="0" err="1"/>
              <a:t>ever</a:t>
            </a:r>
            <a:r>
              <a:rPr lang="de-DE" dirty="0"/>
              <a:t> UN </a:t>
            </a:r>
            <a:r>
              <a:rPr lang="de-DE" dirty="0" err="1"/>
              <a:t>health</a:t>
            </a:r>
            <a:r>
              <a:rPr lang="de-DE" dirty="0"/>
              <a:t> 	 	  </a:t>
            </a:r>
            <a:r>
              <a:rPr lang="de-DE" dirty="0" err="1"/>
              <a:t>emergency</a:t>
            </a:r>
            <a:r>
              <a:rPr lang="de-DE" dirty="0"/>
              <a:t> </a:t>
            </a:r>
            <a:r>
              <a:rPr lang="de-DE" dirty="0" err="1"/>
              <a:t>mission</a:t>
            </a:r>
            <a:r>
              <a:rPr lang="de-DE" dirty="0"/>
              <a:t>, 19 September 2014 – 31 </a:t>
            </a:r>
            <a:r>
              <a:rPr lang="de-DE" dirty="0" err="1"/>
              <a:t>July</a:t>
            </a:r>
            <a:r>
              <a:rPr lang="de-DE" dirty="0"/>
              <a:t> 2015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	Video: </a:t>
            </a:r>
            <a:r>
              <a:rPr lang="en-US" dirty="0">
                <a:hlinkClick r:id="rId2"/>
              </a:rPr>
              <a:t>Ebola </a:t>
            </a:r>
            <a:r>
              <a:rPr lang="en-US" dirty="0" err="1">
                <a:hlinkClick r:id="rId2"/>
              </a:rPr>
              <a:t>Response_How</a:t>
            </a:r>
            <a:r>
              <a:rPr lang="en-US" dirty="0">
                <a:hlinkClick r:id="rId2"/>
              </a:rPr>
              <a:t> the world came together</a:t>
            </a:r>
            <a:endParaRPr lang="de-DE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3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CBE628-021F-48DF-9553-DCD3F5F9B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945" y="399452"/>
            <a:ext cx="11019147" cy="1400530"/>
          </a:xfrm>
        </p:spPr>
        <p:txBody>
          <a:bodyPr/>
          <a:lstStyle/>
          <a:p>
            <a:r>
              <a:rPr lang="de-DE" sz="3200" dirty="0"/>
              <a:t>UN Mission </a:t>
            </a:r>
            <a:r>
              <a:rPr lang="de-DE" sz="3200" dirty="0" err="1"/>
              <a:t>for</a:t>
            </a:r>
            <a:r>
              <a:rPr lang="de-DE" sz="3200" dirty="0"/>
              <a:t> Global Emergency Response (UNMEER)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958ADB7A-A954-4E9D-BDCE-70748EE2F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908" y="1153565"/>
            <a:ext cx="4728370" cy="538477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4015C6F-440C-4B0A-87D6-0C97568F4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305" y="1388215"/>
            <a:ext cx="5851759" cy="491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59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58DD8F-A798-4F34-A61B-7FAC12B35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683624"/>
          </a:xfrm>
        </p:spPr>
        <p:txBody>
          <a:bodyPr/>
          <a:lstStyle/>
          <a:p>
            <a:r>
              <a:rPr lang="de-DE" sz="3200" dirty="0" err="1"/>
              <a:t>Acting</a:t>
            </a:r>
            <a:r>
              <a:rPr lang="de-DE" sz="3200" dirty="0"/>
              <a:t> in an </a:t>
            </a:r>
            <a:r>
              <a:rPr lang="de-DE" sz="3200" dirty="0" err="1"/>
              <a:t>environment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fear</a:t>
            </a:r>
            <a:r>
              <a:rPr lang="de-DE" sz="3200" dirty="0"/>
              <a:t> and </a:t>
            </a:r>
            <a:r>
              <a:rPr lang="de-DE" sz="3200" dirty="0" err="1"/>
              <a:t>security</a:t>
            </a:r>
            <a:endParaRPr lang="de-DE" sz="32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CACF7E-6144-4EA1-98FB-7D6C3B955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710" y="1901997"/>
            <a:ext cx="10588579" cy="4195481"/>
          </a:xfrm>
        </p:spPr>
        <p:txBody>
          <a:bodyPr>
            <a:normAutofit lnSpcReduction="10000"/>
          </a:bodyPr>
          <a:lstStyle/>
          <a:p>
            <a:r>
              <a:rPr lang="de-DE" dirty="0" err="1"/>
              <a:t>Highly</a:t>
            </a:r>
            <a:r>
              <a:rPr lang="de-DE" dirty="0"/>
              <a:t> </a:t>
            </a:r>
            <a:r>
              <a:rPr lang="de-DE" dirty="0" err="1"/>
              <a:t>securitised</a:t>
            </a:r>
            <a:endParaRPr lang="de-DE" dirty="0"/>
          </a:p>
          <a:p>
            <a:r>
              <a:rPr lang="de-DE" dirty="0" err="1"/>
              <a:t>Highly</a:t>
            </a:r>
            <a:r>
              <a:rPr lang="de-DE" dirty="0"/>
              <a:t> </a:t>
            </a:r>
            <a:r>
              <a:rPr lang="de-DE" dirty="0" err="1"/>
              <a:t>militarised</a:t>
            </a:r>
            <a:endParaRPr lang="de-DE" dirty="0"/>
          </a:p>
          <a:p>
            <a:pPr lvl="1"/>
            <a:r>
              <a:rPr lang="de-DE" dirty="0"/>
              <a:t>International </a:t>
            </a:r>
            <a:r>
              <a:rPr lang="de-DE" dirty="0" err="1"/>
              <a:t>military</a:t>
            </a:r>
            <a:r>
              <a:rPr lang="de-DE" dirty="0"/>
              <a:t> </a:t>
            </a:r>
            <a:r>
              <a:rPr lang="de-DE" dirty="0" err="1"/>
              <a:t>forces</a:t>
            </a:r>
            <a:endParaRPr lang="de-DE" dirty="0"/>
          </a:p>
          <a:p>
            <a:pPr lvl="1"/>
            <a:r>
              <a:rPr lang="de-DE" dirty="0" err="1"/>
              <a:t>Domestic</a:t>
            </a:r>
            <a:r>
              <a:rPr lang="de-DE" dirty="0"/>
              <a:t> </a:t>
            </a:r>
            <a:r>
              <a:rPr lang="de-DE" dirty="0" err="1"/>
              <a:t>military</a:t>
            </a:r>
            <a:r>
              <a:rPr lang="de-DE" dirty="0"/>
              <a:t> </a:t>
            </a:r>
            <a:r>
              <a:rPr lang="de-DE" dirty="0" err="1"/>
              <a:t>forces</a:t>
            </a:r>
            <a:endParaRPr lang="de-DE" dirty="0"/>
          </a:p>
          <a:p>
            <a:r>
              <a:rPr lang="de-DE" dirty="0" err="1"/>
              <a:t>Highly</a:t>
            </a:r>
            <a:r>
              <a:rPr lang="de-DE" dirty="0"/>
              <a:t> </a:t>
            </a:r>
            <a:r>
              <a:rPr lang="de-DE" dirty="0" err="1"/>
              <a:t>segregated</a:t>
            </a:r>
            <a:r>
              <a:rPr lang="de-DE" dirty="0"/>
              <a:t> </a:t>
            </a:r>
          </a:p>
          <a:p>
            <a:r>
              <a:rPr lang="de-DE" dirty="0" err="1"/>
              <a:t>Erecting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demarcations</a:t>
            </a:r>
            <a:r>
              <a:rPr lang="de-DE" dirty="0"/>
              <a:t>, </a:t>
            </a:r>
            <a:r>
              <a:rPr lang="de-DE" dirty="0" err="1"/>
              <a:t>borders</a:t>
            </a:r>
            <a:r>
              <a:rPr lang="de-DE" dirty="0"/>
              <a:t> and </a:t>
            </a:r>
            <a:r>
              <a:rPr lang="de-DE" dirty="0" err="1"/>
              <a:t>divisions</a:t>
            </a:r>
            <a:r>
              <a:rPr lang="de-DE" dirty="0"/>
              <a:t> </a:t>
            </a:r>
          </a:p>
          <a:p>
            <a:r>
              <a:rPr lang="de-DE" dirty="0" err="1"/>
              <a:t>Reactive</a:t>
            </a:r>
            <a:r>
              <a:rPr lang="de-DE" dirty="0"/>
              <a:t> global </a:t>
            </a:r>
            <a:r>
              <a:rPr lang="de-DE" dirty="0" err="1"/>
              <a:t>health</a:t>
            </a:r>
            <a:r>
              <a:rPr lang="de-DE" dirty="0"/>
              <a:t> </a:t>
            </a:r>
            <a:r>
              <a:rPr lang="de-DE" dirty="0" err="1"/>
              <a:t>mechanisms</a:t>
            </a:r>
            <a:r>
              <a:rPr lang="de-DE" dirty="0"/>
              <a:t> (IHRs, WHO, international </a:t>
            </a:r>
            <a:r>
              <a:rPr lang="de-DE" dirty="0" err="1"/>
              <a:t>community</a:t>
            </a:r>
            <a:r>
              <a:rPr lang="de-DE" dirty="0"/>
              <a:t>)</a:t>
            </a:r>
          </a:p>
          <a:p>
            <a:endParaRPr lang="de-DE" dirty="0"/>
          </a:p>
          <a:p>
            <a:r>
              <a:rPr lang="de-DE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Securitisation</a:t>
            </a:r>
            <a:r>
              <a:rPr lang="de-DE" dirty="0"/>
              <a:t> </a:t>
            </a:r>
            <a:r>
              <a:rPr lang="de-DE" dirty="0" err="1"/>
              <a:t>frame</a:t>
            </a:r>
            <a:r>
              <a:rPr lang="de-DE" dirty="0"/>
              <a:t> – </a:t>
            </a:r>
            <a:r>
              <a:rPr lang="de-DE" dirty="0" err="1"/>
              <a:t>disease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risk</a:t>
            </a:r>
            <a:r>
              <a:rPr lang="de-DE" dirty="0"/>
              <a:t> and </a:t>
            </a:r>
            <a:r>
              <a:rPr lang="de-DE" dirty="0" err="1"/>
              <a:t>security</a:t>
            </a:r>
            <a:r>
              <a:rPr lang="de-DE" dirty="0"/>
              <a:t> </a:t>
            </a:r>
            <a:r>
              <a:rPr lang="de-DE" dirty="0" err="1"/>
              <a:t>threat</a:t>
            </a:r>
            <a:endParaRPr lang="de-DE" dirty="0"/>
          </a:p>
          <a:p>
            <a:r>
              <a:rPr lang="de-DE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Risk</a:t>
            </a:r>
            <a:r>
              <a:rPr lang="de-DE" dirty="0"/>
              <a:t> </a:t>
            </a:r>
            <a:r>
              <a:rPr lang="de-DE" dirty="0" err="1"/>
              <a:t>frame</a:t>
            </a:r>
            <a:r>
              <a:rPr lang="de-DE" dirty="0"/>
              <a:t> – </a:t>
            </a:r>
            <a:r>
              <a:rPr lang="de-DE" dirty="0" err="1"/>
              <a:t>inherent</a:t>
            </a:r>
            <a:r>
              <a:rPr lang="de-DE" dirty="0"/>
              <a:t> </a:t>
            </a:r>
            <a:r>
              <a:rPr lang="de-DE" dirty="0" err="1"/>
              <a:t>vulnerability</a:t>
            </a:r>
            <a:r>
              <a:rPr lang="de-DE" dirty="0"/>
              <a:t> </a:t>
            </a:r>
            <a:r>
              <a:rPr lang="de-DE" u="sng" dirty="0" err="1"/>
              <a:t>of</a:t>
            </a:r>
            <a:r>
              <a:rPr lang="de-DE" u="sng" dirty="0"/>
              <a:t> </a:t>
            </a:r>
            <a:r>
              <a:rPr lang="de-DE" u="sng" dirty="0" err="1"/>
              <a:t>the</a:t>
            </a:r>
            <a:r>
              <a:rPr lang="de-DE" u="sng" dirty="0"/>
              <a:t> Western </a:t>
            </a:r>
            <a:r>
              <a:rPr lang="de-DE" u="sng" dirty="0" err="1"/>
              <a:t>self</a:t>
            </a:r>
            <a:endParaRPr lang="de-DE" u="sng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584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478</Words>
  <Application>Microsoft Office PowerPoint</Application>
  <PresentationFormat>Breitbild</PresentationFormat>
  <Paragraphs>80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9" baseType="lpstr">
      <vt:lpstr>Arial</vt:lpstr>
      <vt:lpstr>Century Gothic</vt:lpstr>
      <vt:lpstr>Symbol</vt:lpstr>
      <vt:lpstr>Wingdings</vt:lpstr>
      <vt:lpstr>Wingdings 3</vt:lpstr>
      <vt:lpstr>Ion</vt:lpstr>
      <vt:lpstr>Ebola</vt:lpstr>
      <vt:lpstr>The virus …</vt:lpstr>
      <vt:lpstr>PowerPoint-Präsentation</vt:lpstr>
      <vt:lpstr>PowerPoint-Präsentation</vt:lpstr>
      <vt:lpstr>PowerPoint-Präsentation</vt:lpstr>
      <vt:lpstr>2018 Outbreak</vt:lpstr>
      <vt:lpstr>Diseases as risks and security threats </vt:lpstr>
      <vt:lpstr>UN Mission for Global Emergency Response (UNMEER)</vt:lpstr>
      <vt:lpstr>Acting in an environment of fear and security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Ebola</dc:title>
  <dc:creator>Markus Fraundorfer</dc:creator>
  <cp:lastModifiedBy>Markus Fraundorfer</cp:lastModifiedBy>
  <cp:revision>41</cp:revision>
  <dcterms:created xsi:type="dcterms:W3CDTF">2018-02-14T14:12:33Z</dcterms:created>
  <dcterms:modified xsi:type="dcterms:W3CDTF">2018-05-17T13:04:41Z</dcterms:modified>
</cp:coreProperties>
</file>