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QFL0341  –  </a:t>
            </a:r>
            <a:r>
              <a:rPr lang="en-US" sz="1200" dirty="0" err="1" smtClean="0">
                <a:solidFill>
                  <a:srgbClr val="FFFFFF"/>
                </a:solidFill>
              </a:rPr>
              <a:t>Estrutura</a:t>
            </a:r>
            <a:r>
              <a:rPr lang="en-US" sz="1200" dirty="0" smtClean="0">
                <a:solidFill>
                  <a:srgbClr val="FFFFFF"/>
                </a:solidFill>
              </a:rPr>
              <a:t> e </a:t>
            </a:r>
            <a:r>
              <a:rPr lang="en-US" sz="1200" dirty="0" err="1" smtClean="0">
                <a:solidFill>
                  <a:srgbClr val="FFFFFF"/>
                </a:solidFill>
              </a:rPr>
              <a:t>Propriedades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t>25/02/2015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t>25/02/2015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t>25/02/2015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t>25/02/2015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t>25/02/2015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t>25/02/2015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8.jp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jpg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5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e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166813"/>
            <a:ext cx="7883525" cy="1081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QFL- 0341 – Estrutura e propriedades de Compostos Orgânicos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4813300"/>
            <a:ext cx="88265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1. Grupos funcionais e representações de </a:t>
            </a:r>
          </a:p>
          <a:p>
            <a:r>
              <a:rPr lang="pt-BR" sz="2800" i="1" dirty="0" smtClean="0"/>
              <a:t>moléculas orgânica</a:t>
            </a:r>
            <a:endParaRPr lang="pt-BR" sz="2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24395" y="1004320"/>
            <a:ext cx="8051470" cy="53245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Hidrocarbonetos</a:t>
            </a: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1.1. Hidrocarbonetos alifáticos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Alcenos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Alcinos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(sem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zig-zag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 triplas)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Motivo!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52042"/>
              </p:ext>
            </p:extLst>
          </p:nvPr>
        </p:nvGraphicFramePr>
        <p:xfrm>
          <a:off x="2765590" y="1866179"/>
          <a:ext cx="10477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CS ChemDraw Drawing" r:id="rId3" imgW="1047240" imgH="630000" progId="ChemDraw.Document.6.0">
                  <p:embed/>
                </p:oleObj>
              </mc:Choice>
              <mc:Fallback>
                <p:oleObj name="CS ChemDraw Drawing" r:id="rId3" imgW="1047240" imgH="630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5590" y="1866179"/>
                        <a:ext cx="104775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669986"/>
              </p:ext>
            </p:extLst>
          </p:nvPr>
        </p:nvGraphicFramePr>
        <p:xfrm>
          <a:off x="4394152" y="1866179"/>
          <a:ext cx="99536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CS ChemDraw Drawing" r:id="rId5" imgW="995040" imgH="712080" progId="ChemDraw.Document.6.0">
                  <p:embed/>
                </p:oleObj>
              </mc:Choice>
              <mc:Fallback>
                <p:oleObj name="CS ChemDraw Drawing" r:id="rId5" imgW="995040" imgH="712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152" y="1866179"/>
                        <a:ext cx="995363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75005"/>
              </p:ext>
            </p:extLst>
          </p:nvPr>
        </p:nvGraphicFramePr>
        <p:xfrm>
          <a:off x="6246214" y="1716067"/>
          <a:ext cx="13779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CS ChemDraw Drawing" r:id="rId7" imgW="1377360" imgH="1003680" progId="ChemDraw.Document.6.0">
                  <p:embed/>
                </p:oleObj>
              </mc:Choice>
              <mc:Fallback>
                <p:oleObj name="CS ChemDraw Drawing" r:id="rId7" imgW="1377360" imgH="1003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6214" y="1716067"/>
                        <a:ext cx="13779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8917"/>
              </p:ext>
            </p:extLst>
          </p:nvPr>
        </p:nvGraphicFramePr>
        <p:xfrm>
          <a:off x="3008041" y="2885617"/>
          <a:ext cx="45513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CS ChemDraw Drawing" r:id="rId9" imgW="4551120" imgH="863640" progId="ChemDraw.Document.6.0">
                  <p:embed/>
                </p:oleObj>
              </mc:Choice>
              <mc:Fallback>
                <p:oleObj name="CS ChemDraw Drawing" r:id="rId9" imgW="4551120" imgH="863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8041" y="2885617"/>
                        <a:ext cx="455136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12981"/>
              </p:ext>
            </p:extLst>
          </p:nvPr>
        </p:nvGraphicFramePr>
        <p:xfrm>
          <a:off x="5611644" y="3988691"/>
          <a:ext cx="1917310" cy="71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CS ChemDraw Drawing" r:id="rId11" imgW="1713240" imgH="637560" progId="ChemDraw.Document.6.0">
                  <p:embed/>
                </p:oleObj>
              </mc:Choice>
              <mc:Fallback>
                <p:oleObj name="CS ChemDraw Drawing" r:id="rId11" imgW="1713240" imgH="637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11644" y="3988691"/>
                        <a:ext cx="1917310" cy="714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53" y="4798019"/>
            <a:ext cx="3420093" cy="14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7522" y="12706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pt-BR" sz="20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724395" y="1004320"/>
            <a:ext cx="8051470" cy="56323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Allenos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(sem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zig-zag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as duplas)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Motivo!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Aromáticos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646374"/>
              </p:ext>
            </p:extLst>
          </p:nvPr>
        </p:nvGraphicFramePr>
        <p:xfrm>
          <a:off x="6001203" y="1157350"/>
          <a:ext cx="1298263" cy="10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CS ChemDraw Drawing" r:id="rId3" imgW="1058760" imgH="838440" progId="ChemDraw.Document.6.0">
                  <p:embed/>
                </p:oleObj>
              </mc:Choice>
              <mc:Fallback>
                <p:oleObj name="CS ChemDraw Drawing" r:id="rId3" imgW="1058760" imgH="838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1203" y="1157350"/>
                        <a:ext cx="1298263" cy="1027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r="21552"/>
          <a:stretch/>
        </p:blipFill>
        <p:spPr>
          <a:xfrm>
            <a:off x="2968832" y="1846609"/>
            <a:ext cx="2268185" cy="1681951"/>
          </a:xfrm>
          <a:prstGeom prst="rect">
            <a:avLst/>
          </a:prstGeom>
        </p:spPr>
      </p:pic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93000"/>
              </p:ext>
            </p:extLst>
          </p:nvPr>
        </p:nvGraphicFramePr>
        <p:xfrm>
          <a:off x="3343605" y="3872028"/>
          <a:ext cx="3314094" cy="99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CS ChemDraw Drawing" r:id="rId6" imgW="2812680" imgH="846720" progId="ChemDraw.Document.6.0">
                  <p:embed/>
                </p:oleObj>
              </mc:Choice>
              <mc:Fallback>
                <p:oleObj name="CS ChemDraw Drawing" r:id="rId6" imgW="2812680" imgH="84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3605" y="3872028"/>
                        <a:ext cx="3314094" cy="996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3772" y="10569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pt-BR" sz="20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700645" y="790570"/>
            <a:ext cx="8051470" cy="56323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orgânicos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alquila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arila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Álcoois</a:t>
            </a: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Fenois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69559"/>
              </p:ext>
            </p:extLst>
          </p:nvPr>
        </p:nvGraphicFramePr>
        <p:xfrm>
          <a:off x="4127027" y="1199827"/>
          <a:ext cx="36925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CS ChemDraw Drawing" r:id="rId3" imgW="3692160" imgH="757440" progId="ChemDraw.Document.6.0">
                  <p:embed/>
                </p:oleObj>
              </mc:Choice>
              <mc:Fallback>
                <p:oleObj name="CS ChemDraw Drawing" r:id="rId3" imgW="3692160" imgH="757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027" y="1199827"/>
                        <a:ext cx="3692525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91015"/>
              </p:ext>
            </p:extLst>
          </p:nvPr>
        </p:nvGraphicFramePr>
        <p:xfrm>
          <a:off x="3416960" y="2090951"/>
          <a:ext cx="4741389" cy="126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CS ChemDraw Drawing" r:id="rId5" imgW="4850640" imgH="1298880" progId="ChemDraw.Document.6.0">
                  <p:embed/>
                </p:oleObj>
              </mc:Choice>
              <mc:Fallback>
                <p:oleObj name="CS ChemDraw Drawing" r:id="rId5" imgW="4850640" imgH="1298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6960" y="2090951"/>
                        <a:ext cx="4741389" cy="126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33887"/>
              </p:ext>
            </p:extLst>
          </p:nvPr>
        </p:nvGraphicFramePr>
        <p:xfrm>
          <a:off x="3642586" y="3448901"/>
          <a:ext cx="4402592" cy="108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CS ChemDraw Drawing" r:id="rId7" imgW="3682440" imgH="906480" progId="ChemDraw.Document.6.0">
                  <p:embed/>
                </p:oleObj>
              </mc:Choice>
              <mc:Fallback>
                <p:oleObj name="CS ChemDraw Drawing" r:id="rId7" imgW="3682440" imgH="906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2586" y="3448901"/>
                        <a:ext cx="4402592" cy="108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90430"/>
              </p:ext>
            </p:extLst>
          </p:nvPr>
        </p:nvGraphicFramePr>
        <p:xfrm>
          <a:off x="2242539" y="4656146"/>
          <a:ext cx="6145543" cy="131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CS ChemDraw Drawing" r:id="rId9" imgW="5607720" imgH="1201320" progId="ChemDraw.Document.6.0">
                  <p:embed/>
                </p:oleObj>
              </mc:Choice>
              <mc:Fallback>
                <p:oleObj name="CS ChemDraw Drawing" r:id="rId9" imgW="5607720" imgH="1201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2539" y="4656146"/>
                        <a:ext cx="6145543" cy="131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have esquerda 15"/>
          <p:cNvSpPr/>
          <p:nvPr/>
        </p:nvSpPr>
        <p:spPr>
          <a:xfrm rot="16200000">
            <a:off x="6061405" y="3791550"/>
            <a:ext cx="380010" cy="45501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151684" y="6191924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Cresois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3772" y="10569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pt-BR" sz="20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700645" y="790570"/>
            <a:ext cx="8051470" cy="53245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Éteres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Aldeídos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Cetonas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688245"/>
              </p:ext>
            </p:extLst>
          </p:nvPr>
        </p:nvGraphicFramePr>
        <p:xfrm>
          <a:off x="2938747" y="1056909"/>
          <a:ext cx="5386142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CS ChemDraw Drawing" r:id="rId3" imgW="4263480" imgH="724680" progId="ChemDraw.Document.6.0">
                  <p:embed/>
                </p:oleObj>
              </mc:Choice>
              <mc:Fallback>
                <p:oleObj name="CS ChemDraw Drawing" r:id="rId3" imgW="4263480" imgH="72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8747" y="1056909"/>
                        <a:ext cx="5386142" cy="91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05145"/>
              </p:ext>
            </p:extLst>
          </p:nvPr>
        </p:nvGraphicFramePr>
        <p:xfrm>
          <a:off x="2942824" y="2189924"/>
          <a:ext cx="5324610" cy="156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CS ChemDraw Drawing" r:id="rId5" imgW="4261680" imgH="1251000" progId="ChemDraw.Document.6.0">
                  <p:embed/>
                </p:oleObj>
              </mc:Choice>
              <mc:Fallback>
                <p:oleObj name="CS ChemDraw Drawing" r:id="rId5" imgW="4261680" imgH="1251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2824" y="2189924"/>
                        <a:ext cx="5324610" cy="156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3889"/>
              </p:ext>
            </p:extLst>
          </p:nvPr>
        </p:nvGraphicFramePr>
        <p:xfrm>
          <a:off x="3690461" y="4303994"/>
          <a:ext cx="3889088" cy="138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CS ChemDraw Drawing" r:id="rId7" imgW="3020040" imgH="1074600" progId="ChemDraw.Document.6.0">
                  <p:embed/>
                </p:oleObj>
              </mc:Choice>
              <mc:Fallback>
                <p:oleObj name="CS ChemDraw Drawing" r:id="rId7" imgW="3020040" imgH="1074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0461" y="4303994"/>
                        <a:ext cx="3889088" cy="138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3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3772" y="10569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pt-BR" sz="20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700645" y="790570"/>
            <a:ext cx="8051470" cy="56323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Ácidos carboxílicos e derivados</a:t>
            </a: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8.1.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Ácidos carboxílicos 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8.2. Ésteres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8.3.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Lactonas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98732"/>
              </p:ext>
            </p:extLst>
          </p:nvPr>
        </p:nvGraphicFramePr>
        <p:xfrm>
          <a:off x="3726771" y="1163788"/>
          <a:ext cx="4987918" cy="154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CS ChemDraw Drawing" r:id="rId3" imgW="4042440" imgH="1251000" progId="ChemDraw.Document.6.0">
                  <p:embed/>
                </p:oleObj>
              </mc:Choice>
              <mc:Fallback>
                <p:oleObj name="CS ChemDraw Drawing" r:id="rId3" imgW="4042440" imgH="1251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6771" y="1163788"/>
                        <a:ext cx="4987918" cy="1543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25738"/>
              </p:ext>
            </p:extLst>
          </p:nvPr>
        </p:nvGraphicFramePr>
        <p:xfrm>
          <a:off x="2781157" y="3289220"/>
          <a:ext cx="5888951" cy="104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CS ChemDraw Drawing" r:id="rId5" imgW="4910760" imgH="871200" progId="ChemDraw.Document.6.0">
                  <p:embed/>
                </p:oleObj>
              </mc:Choice>
              <mc:Fallback>
                <p:oleObj name="CS ChemDraw Drawing" r:id="rId5" imgW="4910760" imgH="871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1157" y="3289220"/>
                        <a:ext cx="5888951" cy="1045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11258"/>
              </p:ext>
            </p:extLst>
          </p:nvPr>
        </p:nvGraphicFramePr>
        <p:xfrm>
          <a:off x="3244045" y="4666158"/>
          <a:ext cx="965451" cy="102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CS ChemDraw Drawing" r:id="rId7" imgW="757440" imgH="801720" progId="ChemDraw.Document.6.0">
                  <p:embed/>
                </p:oleObj>
              </mc:Choice>
              <mc:Fallback>
                <p:oleObj name="CS ChemDraw Drawing" r:id="rId7" imgW="757440" imgH="801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4045" y="4666158"/>
                        <a:ext cx="965451" cy="102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393695" y="5798979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lactona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05106"/>
              </p:ext>
            </p:extLst>
          </p:nvPr>
        </p:nvGraphicFramePr>
        <p:xfrm>
          <a:off x="5364367" y="4406089"/>
          <a:ext cx="858301" cy="134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CS ChemDraw Drawing" r:id="rId9" imgW="693360" imgH="1086840" progId="ChemDraw.Document.6.0">
                  <p:embed/>
                </p:oleObj>
              </mc:Choice>
              <mc:Fallback>
                <p:oleObj name="CS ChemDraw Drawing" r:id="rId9" imgW="693360" imgH="1086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4367" y="4406089"/>
                        <a:ext cx="858301" cy="1345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29288"/>
              </p:ext>
            </p:extLst>
          </p:nvPr>
        </p:nvGraphicFramePr>
        <p:xfrm>
          <a:off x="7205312" y="4796787"/>
          <a:ext cx="1321170" cy="104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S ChemDraw Drawing" r:id="rId11" imgW="1096920" imgH="870120" progId="ChemDraw.Document.6.0">
                  <p:embed/>
                </p:oleObj>
              </mc:Choice>
              <mc:Fallback>
                <p:oleObj name="CS ChemDraw Drawing" r:id="rId11" imgW="1096920" imgH="870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05312" y="4796787"/>
                        <a:ext cx="1321170" cy="104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560125" y="5834471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lactona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41908" y="5859928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lactona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386" name="Picture 2" descr="http://1.bp.blogspot.com/-XmqJkg5lAhs/U9COPU2WcMI/AAAAAAAAAGM/R78TyHnWnv8/s1600/table-of-esters-and-their-sme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1084" r="10238" b="2613"/>
          <a:stretch/>
        </p:blipFill>
        <p:spPr bwMode="auto">
          <a:xfrm>
            <a:off x="570021" y="742124"/>
            <a:ext cx="7883914" cy="60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3772" y="10569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pt-BR" sz="20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700645" y="790570"/>
            <a:ext cx="8051470" cy="56323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8.4. Anidridos 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8.5. Amidas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8.6.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Lactamas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25686"/>
              </p:ext>
            </p:extLst>
          </p:nvPr>
        </p:nvGraphicFramePr>
        <p:xfrm>
          <a:off x="3276248" y="1091751"/>
          <a:ext cx="4321070" cy="93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CS ChemDraw Drawing" r:id="rId3" imgW="3470400" imgH="753840" progId="ChemDraw.Document.6.0">
                  <p:embed/>
                </p:oleObj>
              </mc:Choice>
              <mc:Fallback>
                <p:oleObj name="CS ChemDraw Drawing" r:id="rId3" imgW="3470400" imgH="753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248" y="1091751"/>
                        <a:ext cx="4321070" cy="938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81289"/>
              </p:ext>
            </p:extLst>
          </p:nvPr>
        </p:nvGraphicFramePr>
        <p:xfrm>
          <a:off x="2928979" y="2605066"/>
          <a:ext cx="5483150" cy="129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CS ChemDraw Drawing" r:id="rId5" imgW="4473000" imgH="1053000" progId="ChemDraw.Document.6.0">
                  <p:embed/>
                </p:oleObj>
              </mc:Choice>
              <mc:Fallback>
                <p:oleObj name="CS ChemDraw Drawing" r:id="rId5" imgW="4473000" imgH="1053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8979" y="2605066"/>
                        <a:ext cx="5483150" cy="129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776859"/>
              </p:ext>
            </p:extLst>
          </p:nvPr>
        </p:nvGraphicFramePr>
        <p:xfrm>
          <a:off x="3721430" y="4486461"/>
          <a:ext cx="4294414" cy="154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CS ChemDraw Drawing" r:id="rId7" imgW="3884400" imgH="1399320" progId="ChemDraw.Document.6.0">
                  <p:embed/>
                </p:oleObj>
              </mc:Choice>
              <mc:Fallback>
                <p:oleObj name="CS ChemDraw Drawing" r:id="rId7" imgW="3884400" imgH="1399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1430" y="4486461"/>
                        <a:ext cx="4294414" cy="1546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8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3772" y="10569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pt-BR" sz="20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700645" y="790570"/>
            <a:ext cx="8051470" cy="56323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8.7. Cloretos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acila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8.8. Nitrilas (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zig-zag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 triplas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Motivo!</a:t>
            </a: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050199"/>
              </p:ext>
            </p:extLst>
          </p:nvPr>
        </p:nvGraphicFramePr>
        <p:xfrm>
          <a:off x="3846636" y="1021289"/>
          <a:ext cx="3765447" cy="147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CS ChemDraw Drawing" r:id="rId3" imgW="3183840" imgH="1251000" progId="ChemDraw.Document.6.0">
                  <p:embed/>
                </p:oleObj>
              </mc:Choice>
              <mc:Fallback>
                <p:oleObj name="CS ChemDraw Drawing" r:id="rId3" imgW="3183840" imgH="1251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6636" y="1021289"/>
                        <a:ext cx="3765447" cy="1479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02826"/>
              </p:ext>
            </p:extLst>
          </p:nvPr>
        </p:nvGraphicFramePr>
        <p:xfrm>
          <a:off x="5664694" y="3167214"/>
          <a:ext cx="1389249" cy="62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CS ChemDraw Drawing" r:id="rId5" imgW="1090800" imgH="489240" progId="ChemDraw.Document.6.0">
                  <p:embed/>
                </p:oleObj>
              </mc:Choice>
              <mc:Fallback>
                <p:oleObj name="CS ChemDraw Drawing" r:id="rId5" imgW="1090800" imgH="489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4694" y="3167214"/>
                        <a:ext cx="1389249" cy="622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9629" r="22664" b="11335"/>
          <a:stretch/>
        </p:blipFill>
        <p:spPr>
          <a:xfrm>
            <a:off x="3561792" y="4156362"/>
            <a:ext cx="3147930" cy="1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3772" y="10569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pt-BR" sz="20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700645" y="790570"/>
            <a:ext cx="8051470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Aminas 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Outros grupos funcionais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8102"/>
              </p:ext>
            </p:extLst>
          </p:nvPr>
        </p:nvGraphicFramePr>
        <p:xfrm>
          <a:off x="2393950" y="1250585"/>
          <a:ext cx="5336886" cy="88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CS ChemDraw Drawing" r:id="rId3" imgW="4355280" imgH="721080" progId="ChemDraw.Document.6.0">
                  <p:embed/>
                </p:oleObj>
              </mc:Choice>
              <mc:Fallback>
                <p:oleObj name="CS ChemDraw Drawing" r:id="rId3" imgW="4355280" imgH="721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950" y="1250585"/>
                        <a:ext cx="5336886" cy="88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47634"/>
              </p:ext>
            </p:extLst>
          </p:nvPr>
        </p:nvGraphicFramePr>
        <p:xfrm>
          <a:off x="783772" y="3618211"/>
          <a:ext cx="7768569" cy="234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CS ChemDraw Drawing" r:id="rId5" imgW="5857560" imgH="1767600" progId="ChemDraw.Document.6.0">
                  <p:embed/>
                </p:oleObj>
              </mc:Choice>
              <mc:Fallback>
                <p:oleObj name="CS ChemDraw Drawing" r:id="rId5" imgW="5857560" imgH="1767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772" y="3618211"/>
                        <a:ext cx="7768569" cy="2343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8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800" dirty="0" smtClean="0"/>
              <a:t>	A) Literatura recomendada.</a:t>
            </a:r>
          </a:p>
          <a:p>
            <a:r>
              <a:rPr lang="pt-BR" sz="2800" dirty="0" smtClean="0"/>
              <a:t>	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B) Formas de representação.</a:t>
            </a:r>
          </a:p>
          <a:p>
            <a:endParaRPr lang="pt-BR" sz="2800" dirty="0"/>
          </a:p>
          <a:p>
            <a:r>
              <a:rPr lang="pt-BR" sz="2800" dirty="0" smtClean="0"/>
              <a:t>	C) Grupos funcionais.</a:t>
            </a:r>
          </a:p>
          <a:p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Clayden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Greeves, S. Warren,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Wothers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Oxford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Oxford, 2001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representação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97686"/>
              </p:ext>
            </p:extLst>
          </p:nvPr>
        </p:nvGraphicFramePr>
        <p:xfrm>
          <a:off x="1339397" y="2268798"/>
          <a:ext cx="6830827" cy="139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S ChemDraw Drawing" r:id="rId3" imgW="4446000" imgH="912600" progId="ChemDraw.Document.6.0">
                  <p:embed/>
                </p:oleObj>
              </mc:Choice>
              <mc:Fallback>
                <p:oleObj name="CS ChemDraw Drawing" r:id="rId3" imgW="444600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9397" y="2268798"/>
                        <a:ext cx="6830827" cy="1395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57506" y="170472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molecular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15598" y="1721175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de traço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29950" y="1476122"/>
            <a:ext cx="2429041" cy="7926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de linha</a:t>
            </a:r>
          </a:p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(Projeção de Natta)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5" y="3486381"/>
            <a:ext cx="3293792" cy="3318669"/>
          </a:xfrm>
          <a:prstGeom prst="rect">
            <a:avLst/>
          </a:prstGeom>
        </p:spPr>
      </p:pic>
      <p:pic>
        <p:nvPicPr>
          <p:cNvPr id="2052" name="Picture 4" descr="http://upload.wikimedia.org/wikipedia/commons/thumb/4/4b/Methane-3D-space-filling.svg/550px-Methane-3D-space-filling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83" y="4227353"/>
            <a:ext cx="2046968" cy="22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554946" y="3664717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“Ball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Stick”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463142" y="3706065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“Space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Metano</a:t>
            </a:r>
          </a:p>
        </p:txBody>
      </p:sp>
    </p:spTree>
    <p:extLst>
      <p:ext uri="{BB962C8B-B14F-4D97-AF65-F5344CB8AC3E}">
        <p14:creationId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representação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Butan-1-ol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96329"/>
              </p:ext>
            </p:extLst>
          </p:nvPr>
        </p:nvGraphicFramePr>
        <p:xfrm>
          <a:off x="749753" y="2131619"/>
          <a:ext cx="3192821" cy="118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S ChemDraw Drawing" r:id="rId3" imgW="2419699" imgH="895640" progId="ChemDraw.Document.6.0">
                  <p:embed/>
                </p:oleObj>
              </mc:Choice>
              <mc:Fallback>
                <p:oleObj name="CS ChemDraw Drawing" r:id="rId3" imgW="2419699" imgH="89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753" y="2131619"/>
                        <a:ext cx="3192821" cy="118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78131" y="156222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de traço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35040" y="1674419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condensada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07640" y="2398814"/>
            <a:ext cx="24812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 smtClean="0"/>
              <a:t>CH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CH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CH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CH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OH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653815" y="3733665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Dietiléter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393802"/>
              </p:ext>
            </p:extLst>
          </p:nvPr>
        </p:nvGraphicFramePr>
        <p:xfrm>
          <a:off x="863638" y="4667621"/>
          <a:ext cx="2888931" cy="106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CS ChemDraw Drawing" r:id="rId5" imgW="2419699" imgH="895640" progId="ChemDraw.Document.6.0">
                  <p:embed/>
                </p:oleObj>
              </mc:Choice>
              <mc:Fallback>
                <p:oleObj name="CS ChemDraw Drawing" r:id="rId5" imgW="2419699" imgH="89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3638" y="4667621"/>
                        <a:ext cx="2888931" cy="1069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150139" y="4926279"/>
            <a:ext cx="24812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 smtClean="0"/>
              <a:t>CH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CH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OCH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CH</a:t>
            </a:r>
            <a:r>
              <a:rPr lang="pt-BR" sz="2000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71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representação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Propanona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78131" y="156222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de traço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35040" y="1674419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condensada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768365" y="2398814"/>
            <a:ext cx="155694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 smtClean="0"/>
              <a:t>CH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C(O)CH</a:t>
            </a:r>
            <a:r>
              <a:rPr lang="pt-BR" sz="2000" baseline="-25000" dirty="0" smtClean="0"/>
              <a:t>3</a:t>
            </a:r>
            <a:endParaRPr lang="pt-BR" sz="2000" dirty="0" smtClean="0"/>
          </a:p>
        </p:txBody>
      </p:sp>
      <p:sp>
        <p:nvSpPr>
          <p:cNvPr id="17" name="CaixaDeTexto 16"/>
          <p:cNvSpPr txBox="1"/>
          <p:nvPr/>
        </p:nvSpPr>
        <p:spPr>
          <a:xfrm>
            <a:off x="3653815" y="3733665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Acetato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etila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50139" y="4926279"/>
            <a:ext cx="24812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 smtClean="0"/>
              <a:t>CH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C(O)OCH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CH</a:t>
            </a:r>
            <a:r>
              <a:rPr lang="pt-BR" sz="2000" baseline="-25000" dirty="0" smtClean="0"/>
              <a:t>3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560975"/>
              </p:ext>
            </p:extLst>
          </p:nvPr>
        </p:nvGraphicFramePr>
        <p:xfrm>
          <a:off x="920680" y="4643871"/>
          <a:ext cx="3105577" cy="114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CS ChemDraw Drawing" r:id="rId3" imgW="2419699" imgH="895640" progId="ChemDraw.Document.6.0">
                  <p:embed/>
                </p:oleObj>
              </mc:Choice>
              <mc:Fallback>
                <p:oleObj name="CS ChemDraw Drawing" r:id="rId3" imgW="2419699" imgH="89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680" y="4643871"/>
                        <a:ext cx="3105577" cy="1149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36407"/>
              </p:ext>
            </p:extLst>
          </p:nvPr>
        </p:nvGraphicFramePr>
        <p:xfrm>
          <a:off x="1081540" y="2179738"/>
          <a:ext cx="2295976" cy="124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CS ChemDraw Drawing" r:id="rId5" imgW="1657842" imgH="895640" progId="ChemDraw.Document.6.0">
                  <p:embed/>
                </p:oleObj>
              </mc:Choice>
              <mc:Fallback>
                <p:oleObj name="CS ChemDraw Drawing" r:id="rId5" imgW="1657842" imgH="89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1540" y="2179738"/>
                        <a:ext cx="2295976" cy="1240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representação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6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de linha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46606" y="1736168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Butan-1-ol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16881"/>
              </p:ext>
            </p:extLst>
          </p:nvPr>
        </p:nvGraphicFramePr>
        <p:xfrm>
          <a:off x="1562185" y="2136278"/>
          <a:ext cx="1055743" cy="127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CS ChemDraw Drawing" r:id="rId3" imgW="712740" imgH="859199" progId="ChemDraw.Document.6.0">
                  <p:embed/>
                </p:oleObj>
              </mc:Choice>
              <mc:Fallback>
                <p:oleObj name="CS ChemDraw Drawing" r:id="rId3" imgW="712740" imgH="8591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2185" y="2136278"/>
                        <a:ext cx="1055743" cy="1272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69745"/>
              </p:ext>
            </p:extLst>
          </p:nvPr>
        </p:nvGraphicFramePr>
        <p:xfrm>
          <a:off x="3472994" y="2562606"/>
          <a:ext cx="2140541" cy="40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CS ChemDraw Drawing" r:id="rId5" imgW="1505363" imgH="287749" progId="ChemDraw.Document.6.0">
                  <p:embed/>
                </p:oleObj>
              </mc:Choice>
              <mc:Fallback>
                <p:oleObj name="CS ChemDraw Drawing" r:id="rId5" imgW="1505363" imgH="2877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2994" y="2562606"/>
                        <a:ext cx="2140541" cy="408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75328"/>
              </p:ext>
            </p:extLst>
          </p:nvPr>
        </p:nvGraphicFramePr>
        <p:xfrm>
          <a:off x="6013228" y="1936223"/>
          <a:ext cx="2228438" cy="163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CS ChemDraw Drawing" r:id="rId7" imgW="1701832" imgH="1250602" progId="ChemDraw.Document.6.0">
                  <p:embed/>
                </p:oleObj>
              </mc:Choice>
              <mc:Fallback>
                <p:oleObj name="CS ChemDraw Drawing" r:id="rId7" imgW="1701832" imgH="12506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3228" y="1936223"/>
                        <a:ext cx="2228438" cy="1638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3653815" y="3733665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Acetato de </a:t>
            </a:r>
            <a:r>
              <a:rPr lang="pt-B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etila</a:t>
            </a:r>
            <a:endParaRPr lang="pt-BR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69206"/>
              </p:ext>
            </p:extLst>
          </p:nvPr>
        </p:nvGraphicFramePr>
        <p:xfrm>
          <a:off x="1539002" y="4374058"/>
          <a:ext cx="6714341" cy="189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CS ChemDraw Drawing" r:id="rId9" imgW="4902279" imgH="1386379" progId="ChemDraw.Document.6.0">
                  <p:embed/>
                </p:oleObj>
              </mc:Choice>
              <mc:Fallback>
                <p:oleObj name="CS ChemDraw Drawing" r:id="rId9" imgW="4902279" imgH="13863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9002" y="4374058"/>
                        <a:ext cx="6714341" cy="189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4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representação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4395" y="1004320"/>
            <a:ext cx="805147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for necessário chamar atenção para algum detalhe pode-se, destacar o átomo de carbono ou hidrogênio.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72742"/>
              </p:ext>
            </p:extLst>
          </p:nvPr>
        </p:nvGraphicFramePr>
        <p:xfrm>
          <a:off x="1606848" y="2143125"/>
          <a:ext cx="1985266" cy="118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CS ChemDraw Drawing" r:id="rId3" imgW="1439783" imgH="857579" progId="ChemDraw.Document.6.0">
                  <p:embed/>
                </p:oleObj>
              </mc:Choice>
              <mc:Fallback>
                <p:oleObj name="CS ChemDraw Drawing" r:id="rId3" imgW="1439783" imgH="8575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848" y="2143125"/>
                        <a:ext cx="1985266" cy="118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627414" y="3674288"/>
            <a:ext cx="805147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se usar também, conforme for conveniente siglas para representar ramificações.</a:t>
            </a: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66531"/>
              </p:ext>
            </p:extLst>
          </p:nvPr>
        </p:nvGraphicFramePr>
        <p:xfrm>
          <a:off x="5530789" y="2018805"/>
          <a:ext cx="2145809" cy="139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CS ChemDraw Drawing" r:id="rId5" imgW="1785763" imgH="1162334" progId="ChemDraw.Document.6.0">
                  <p:embed/>
                </p:oleObj>
              </mc:Choice>
              <mc:Fallback>
                <p:oleObj name="CS ChemDraw Drawing" r:id="rId5" imgW="1785763" imgH="11623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789" y="2018805"/>
                        <a:ext cx="2145809" cy="139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813717"/>
              </p:ext>
            </p:extLst>
          </p:nvPr>
        </p:nvGraphicFramePr>
        <p:xfrm>
          <a:off x="5464175" y="4403945"/>
          <a:ext cx="2292690" cy="136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CS ChemDraw Drawing" r:id="rId7" imgW="1785763" imgH="1064888" progId="ChemDraw.Document.6.0">
                  <p:embed/>
                </p:oleObj>
              </mc:Choice>
              <mc:Fallback>
                <p:oleObj name="CS ChemDraw Drawing" r:id="rId7" imgW="1785763" imgH="10648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4175" y="4403945"/>
                        <a:ext cx="2292690" cy="136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94764"/>
              </p:ext>
            </p:extLst>
          </p:nvPr>
        </p:nvGraphicFramePr>
        <p:xfrm>
          <a:off x="1443572" y="4596985"/>
          <a:ext cx="2298807" cy="130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CS ChemDraw Drawing" r:id="rId9" imgW="1577149" imgH="895910" progId="ChemDraw.Document.6.0">
                  <p:embed/>
                </p:oleObj>
              </mc:Choice>
              <mc:Fallback>
                <p:oleObj name="CS ChemDraw Drawing" r:id="rId9" imgW="1577149" imgH="895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3572" y="4596985"/>
                        <a:ext cx="2298807" cy="1305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representação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4395" y="1004320"/>
            <a:ext cx="805147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formas de representação devem ser utilizadas de forma adequada para cada situação.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78131" y="1859097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avalete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93733" y="1859097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Newman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55046"/>
              </p:ext>
            </p:extLst>
          </p:nvPr>
        </p:nvGraphicFramePr>
        <p:xfrm>
          <a:off x="1082801" y="2316297"/>
          <a:ext cx="1601021" cy="143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CS ChemDraw Drawing" r:id="rId3" imgW="1473840" imgH="1320480" progId="ChemDraw.Document.6.0">
                  <p:embed/>
                </p:oleObj>
              </mc:Choice>
              <mc:Fallback>
                <p:oleObj name="CS ChemDraw Drawing" r:id="rId3" imgW="1473840" imgH="1320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801" y="2316297"/>
                        <a:ext cx="1601021" cy="1435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149443"/>
              </p:ext>
            </p:extLst>
          </p:nvPr>
        </p:nvGraphicFramePr>
        <p:xfrm>
          <a:off x="4194222" y="2510921"/>
          <a:ext cx="1111816" cy="120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CS ChemDraw Drawing" r:id="rId5" imgW="842040" imgH="911880" progId="ChemDraw.Document.6.0">
                  <p:embed/>
                </p:oleObj>
              </mc:Choice>
              <mc:Fallback>
                <p:oleObj name="CS ChemDraw Drawing" r:id="rId5" imgW="842040" imgH="911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4222" y="2510921"/>
                        <a:ext cx="1111816" cy="1204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218708" y="1839914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97296"/>
              </p:ext>
            </p:extLst>
          </p:nvPr>
        </p:nvGraphicFramePr>
        <p:xfrm>
          <a:off x="6580869" y="2271476"/>
          <a:ext cx="1149968" cy="157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CS ChemDraw Drawing" r:id="rId7" imgW="944280" imgH="1293480" progId="ChemDraw.Document.6.0">
                  <p:embed/>
                </p:oleObj>
              </mc:Choice>
              <mc:Fallback>
                <p:oleObj name="CS ChemDraw Drawing" r:id="rId7" imgW="944280" imgH="1293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80869" y="2271476"/>
                        <a:ext cx="1149968" cy="1575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00637" y="3901891"/>
            <a:ext cx="8051470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LEMBREM-SE!!! Átomos diferentes de carbono e hidrogênio devem sempre ser representados na fórmula de linha. Isótopos podem ser destacados também.</a:t>
            </a:r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511069"/>
              </p:ext>
            </p:extLst>
          </p:nvPr>
        </p:nvGraphicFramePr>
        <p:xfrm>
          <a:off x="1334585" y="4998280"/>
          <a:ext cx="1646121" cy="13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CS ChemDraw Drawing" r:id="rId9" imgW="1367996" imgH="1087832" progId="ChemDraw.Document.6.0">
                  <p:embed/>
                </p:oleObj>
              </mc:Choice>
              <mc:Fallback>
                <p:oleObj name="CS ChemDraw Drawing" r:id="rId9" imgW="1367996" imgH="10878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4585" y="4998280"/>
                        <a:ext cx="1646121" cy="1308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28112"/>
              </p:ext>
            </p:extLst>
          </p:nvPr>
        </p:nvGraphicFramePr>
        <p:xfrm>
          <a:off x="5642710" y="5033189"/>
          <a:ext cx="1411225" cy="134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CS ChemDraw Drawing" r:id="rId11" imgW="944563" imgH="897259" progId="ChemDraw.Document.6.0">
                  <p:embed/>
                </p:oleObj>
              </mc:Choice>
              <mc:Fallback>
                <p:oleObj name="CS ChemDraw Drawing" r:id="rId11" imgW="944563" imgH="8972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42710" y="5033189"/>
                        <a:ext cx="1411225" cy="1340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2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483</TotalTime>
  <Words>273</Words>
  <Application>Microsoft Office PowerPoint</Application>
  <PresentationFormat>Apresentação na tela (4:3)</PresentationFormat>
  <Paragraphs>197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Modelo de Aula 1</vt:lpstr>
      <vt:lpstr>CS ChemDraw Drawing</vt:lpstr>
      <vt:lpstr>QFL- 0341 – Estrutura e propriedades de Compostos Orgânicos</vt:lpstr>
      <vt:lpstr>Tópicos da Aula</vt:lpstr>
      <vt:lpstr>Literatura recomendada</vt:lpstr>
      <vt:lpstr>Formas de representação</vt:lpstr>
      <vt:lpstr>Formas de representação</vt:lpstr>
      <vt:lpstr>Formas de representação</vt:lpstr>
      <vt:lpstr>Formas de representação</vt:lpstr>
      <vt:lpstr>Formas de representação</vt:lpstr>
      <vt:lpstr>Formas de representação</vt:lpstr>
      <vt:lpstr>Grupos funcionais</vt:lpstr>
      <vt:lpstr>Grupos funcionais</vt:lpstr>
      <vt:lpstr>Grupos funcionais</vt:lpstr>
      <vt:lpstr>Grupos funcionais</vt:lpstr>
      <vt:lpstr>Grupos funcionais</vt:lpstr>
      <vt:lpstr>Grupos funcionais</vt:lpstr>
      <vt:lpstr>Grupos funcionais</vt:lpstr>
      <vt:lpstr>Grupos funcionais</vt:lpstr>
      <vt:lpstr>Grupos funcionais</vt:lpstr>
    </vt:vector>
  </TitlesOfParts>
  <Company>IQ-USP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Reinaldo Camino Bazito</dc:creator>
  <cp:lastModifiedBy>Daniel</cp:lastModifiedBy>
  <cp:revision>73</cp:revision>
  <dcterms:created xsi:type="dcterms:W3CDTF">2015-02-21T22:32:42Z</dcterms:created>
  <dcterms:modified xsi:type="dcterms:W3CDTF">2015-02-25T03:29:52Z</dcterms:modified>
</cp:coreProperties>
</file>