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2" r:id="rId9"/>
    <p:sldId id="263" r:id="rId10"/>
    <p:sldId id="264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9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47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72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2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13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23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94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7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57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03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79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9E15-44F4-4AEC-B1E5-52F81D39BBC0}" type="datetimeFigureOut">
              <a:rPr lang="pt-BR" smtClean="0"/>
              <a:t>11/04/2019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C3412-F727-4BAE-A8FD-731B7244E0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420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Constituição política para o mundo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Habermas</a:t>
            </a:r>
            <a:r>
              <a:rPr lang="en-US" dirty="0"/>
              <a:t>, Jürgen. “A political constitution for the pluralist world society?”.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952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Modelos considerados por Kant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república mundial centralizada (modelo francês)</a:t>
            </a:r>
            <a:r>
              <a:rPr lang="pt-BR" dirty="0"/>
              <a:t>. Solução rejeitada por Kant, pois ela levaria à criação de um Leviatã centralizado.</a:t>
            </a:r>
          </a:p>
          <a:p>
            <a:r>
              <a:rPr lang="pt-BR" b="1" dirty="0"/>
              <a:t>estrutura federalista</a:t>
            </a:r>
            <a:r>
              <a:rPr lang="pt-BR" dirty="0"/>
              <a:t>: sistema de vários </a:t>
            </a:r>
            <a:r>
              <a:rPr lang="pt-BR" dirty="0" smtClean="0"/>
              <a:t>níveis. </a:t>
            </a:r>
            <a:r>
              <a:rPr lang="pt-BR" dirty="0"/>
              <a:t>Soberania dividida. Solução preferida por Kant, pois ela preserva identidades locais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0070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ignorado por Kant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Ordem </a:t>
            </a:r>
            <a:r>
              <a:rPr lang="pt-BR" dirty="0"/>
              <a:t>politicamente constituída, porém sem governo, regida pelo direito cosmopolita</a:t>
            </a:r>
          </a:p>
        </p:txBody>
      </p:sp>
    </p:spTree>
    <p:extLst>
      <p:ext uri="{BB962C8B-B14F-4D97-AF65-F5344CB8AC3E}">
        <p14:creationId xmlns:p14="http://schemas.microsoft.com/office/powerpoint/2010/main" val="213741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 cosmopolita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um sujeito supranacional, </a:t>
            </a:r>
          </a:p>
          <a:p>
            <a:pPr lvl="1"/>
            <a:r>
              <a:rPr lang="pt-BR" dirty="0"/>
              <a:t>sujeitos transnacionais, como redes e organizações, </a:t>
            </a:r>
          </a:p>
          <a:p>
            <a:pPr lvl="1"/>
            <a:r>
              <a:rPr lang="pt-BR" dirty="0"/>
              <a:t>Estados nacionais, e </a:t>
            </a:r>
          </a:p>
          <a:p>
            <a:pPr lvl="1"/>
            <a:r>
              <a:rPr lang="pt-BR" dirty="0"/>
              <a:t>o indivíduo, que deixa de ser apenas o sujeito de uma nação, para se tornar também membro de uma sociedade mundial politicamente constituída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4333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Abordagens desses elementos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abordagem tradicional</a:t>
            </a:r>
            <a:r>
              <a:rPr lang="pt-BR" dirty="0"/>
              <a:t>: os três elementos aparecem ligados e dependentes um do outro. Por exemplo: “a cidadania é um dever do Estado e um direito do cidadão”. </a:t>
            </a:r>
          </a:p>
          <a:p>
            <a:pPr lvl="1"/>
            <a:r>
              <a:rPr lang="pt-BR" b="1" dirty="0" smtClean="0"/>
              <a:t>abordagem </a:t>
            </a:r>
            <a:r>
              <a:rPr lang="pt-BR" b="1" dirty="0"/>
              <a:t>feita por Habermas</a:t>
            </a:r>
            <a:r>
              <a:rPr lang="pt-BR" dirty="0"/>
              <a:t>: </a:t>
            </a:r>
            <a:r>
              <a:rPr lang="pt-BR" dirty="0" smtClean="0"/>
              <a:t>a </a:t>
            </a:r>
            <a:r>
              <a:rPr lang="pt-BR" dirty="0"/>
              <a:t>constituição liberal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4432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Procedimento de Habermas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Introduz uma distinção conceitual entre “Estado” e “constituição”</a:t>
            </a:r>
          </a:p>
          <a:p>
            <a:pPr lvl="1"/>
            <a:r>
              <a:rPr lang="pt-BR" b="1" dirty="0"/>
              <a:t>Estado</a:t>
            </a:r>
            <a:r>
              <a:rPr lang="pt-BR" dirty="0"/>
              <a:t>: sujeito hierarquicamente organizado para o exercício do poder político de implementar programas políticos</a:t>
            </a:r>
          </a:p>
          <a:p>
            <a:pPr lvl="1"/>
            <a:r>
              <a:rPr lang="pt-BR" b="1" dirty="0"/>
              <a:t>Constituição liberal</a:t>
            </a:r>
            <a:r>
              <a:rPr lang="pt-BR" dirty="0"/>
              <a:t>: </a:t>
            </a:r>
          </a:p>
          <a:p>
            <a:pPr lvl="2"/>
            <a:r>
              <a:rPr lang="pt-BR" dirty="0"/>
              <a:t>apenas constrange, mas não constitui o poder do Estado. Propicia a moldura conceitual para a constitucionalização do direito internacional, na forma de uma sociedade mundial, politicamente constituída, porém sem um governo mundial;</a:t>
            </a:r>
          </a:p>
          <a:p>
            <a:pPr lvl="2"/>
            <a:r>
              <a:rPr lang="pt-BR" dirty="0"/>
              <a:t>define a associação horizontal de cidadãos, estabelecendo os direitos fundamentais que sujeitos iguais mutualmente reconhecem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5608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ao tornar a constituição independente do Estado, Habermas permite que se pense numa associação de sujeitos organizada nos termos de uma constituição, porém sem governo (e.g.: UE, OMC)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ao mesmo tempo, em reforço a essa separação teórica, observa-se, na prática, a formação de redes transnacionais, tendo um formato legal de uma constituição desprovida das características de um Estado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4972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Modelo institucional de Habermas. Decisões tomadas em três níveis: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i="1" dirty="0"/>
              <a:t>nível supranacional</a:t>
            </a:r>
            <a:r>
              <a:rPr lang="pt-BR" dirty="0"/>
              <a:t>: ONU reformada. Não deverá ter a forma nem de um Estado mundial, nem de uma confederação de Estados. Competência: paz e segurança; proteção dos direitos humanos</a:t>
            </a:r>
          </a:p>
          <a:p>
            <a:r>
              <a:rPr lang="pt-BR" b="1" i="1" dirty="0"/>
              <a:t>nível intermediário</a:t>
            </a:r>
            <a:r>
              <a:rPr lang="pt-BR" dirty="0"/>
              <a:t>: transnacional. Organizações regionais. UE.</a:t>
            </a:r>
          </a:p>
          <a:p>
            <a:r>
              <a:rPr lang="pt-BR" b="1" i="1" dirty="0"/>
              <a:t>nível nacional</a:t>
            </a:r>
            <a:r>
              <a:rPr lang="pt-BR" dirty="0"/>
              <a:t>: Estados mantêm a soberania e a força militar, porém não têm mais o direito de fazer guerra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662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Elementos da realidade atual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poder político: essencialmente ainda nacional, mas com algumas delegações</a:t>
            </a:r>
          </a:p>
          <a:p>
            <a:r>
              <a:rPr lang="pt-BR" dirty="0"/>
              <a:t>poder econômico: </a:t>
            </a:r>
            <a:r>
              <a:rPr lang="pt-BR" dirty="0" err="1"/>
              <a:t>transfronteirizou-se</a:t>
            </a:r>
            <a:endParaRPr lang="pt-BR" dirty="0"/>
          </a:p>
          <a:p>
            <a:r>
              <a:rPr lang="pt-BR" dirty="0"/>
              <a:t>poder social (comunicação): </a:t>
            </a:r>
            <a:r>
              <a:rPr lang="pt-BR" dirty="0" err="1"/>
              <a:t>transfronteirizou-se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5734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Adaptações necessárias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adaptação do conceito de soberania</a:t>
            </a:r>
          </a:p>
          <a:p>
            <a:r>
              <a:rPr lang="pt-BR" dirty="0"/>
              <a:t>revisar a ligação conceitual entre direito coercitivo e o monopólio estatal do uso da força, em favor de uma concepção pela qual o direito supranacional se sustenta mediante sanções ainda monopolizadas pelos Estados nacionais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76779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 smtClean="0"/>
              <a:t>Conceito de soberania:</a:t>
            </a:r>
            <a:endParaRPr lang="pt-BR" dirty="0" smtClean="0"/>
          </a:p>
          <a:p>
            <a:pPr lvl="1"/>
            <a:r>
              <a:rPr lang="pt-BR" dirty="0" smtClean="0"/>
              <a:t>centrado na capacidade de defesa da nação contra seus inimigos</a:t>
            </a:r>
          </a:p>
          <a:p>
            <a:pPr lvl="1"/>
            <a:r>
              <a:rPr lang="pt-BR" dirty="0" smtClean="0"/>
              <a:t>centrado na habilidade de cooperar com parceiros, para resolver problemas comuns, em vez de se defender de inimigos</a:t>
            </a:r>
          </a:p>
          <a:p>
            <a:pPr lvl="2"/>
            <a:r>
              <a:rPr lang="pt-BR" dirty="0" smtClean="0"/>
              <a:t>Estados podem transferir para </a:t>
            </a:r>
            <a:r>
              <a:rPr lang="pt-BR" dirty="0" err="1" smtClean="0"/>
              <a:t>O.I</a:t>
            </a:r>
            <a:r>
              <a:rPr lang="pt-BR" dirty="0" smtClean="0"/>
              <a:t>. (ver </a:t>
            </a:r>
            <a:r>
              <a:rPr lang="pt-BR" dirty="0" err="1" smtClean="0"/>
              <a:t>CSNU</a:t>
            </a:r>
            <a:r>
              <a:rPr lang="pt-BR" dirty="0" smtClean="0"/>
              <a:t>) o direito de intervir e impor sanções, sem que ao mesmo tempo transfiram o monopólio global do uso da força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30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Questão inicial: </a:t>
            </a:r>
            <a:r>
              <a:rPr lang="pt-BR" dirty="0"/>
              <a:t>o que mantém o Estado nacional integrado?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/>
              <a:t>uma ideologia: </a:t>
            </a:r>
            <a:endParaRPr lang="pt-BR" dirty="0"/>
          </a:p>
          <a:p>
            <a:pPr lvl="2"/>
            <a:r>
              <a:rPr lang="pt-BR" dirty="0"/>
              <a:t>Deus</a:t>
            </a:r>
          </a:p>
          <a:p>
            <a:pPr lvl="2"/>
            <a:r>
              <a:rPr lang="pt-BR" dirty="0"/>
              <a:t>Nação</a:t>
            </a:r>
          </a:p>
          <a:p>
            <a:pPr lvl="2"/>
            <a:r>
              <a:rPr lang="pt-BR" dirty="0"/>
              <a:t>Indivíduo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4136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Sistema de direito internacional baseado no Estado nacional:</a:t>
            </a:r>
            <a:endParaRPr lang="pt-BR" dirty="0"/>
          </a:p>
          <a:p>
            <a:pPr lvl="1"/>
            <a:r>
              <a:rPr lang="pt-BR" b="1" dirty="0"/>
              <a:t>duas arenas: </a:t>
            </a:r>
            <a:endParaRPr lang="pt-BR" dirty="0"/>
          </a:p>
          <a:p>
            <a:pPr lvl="2"/>
            <a:r>
              <a:rPr lang="pt-BR" dirty="0"/>
              <a:t>política externa: arena doméstica (Estado nacional)</a:t>
            </a:r>
          </a:p>
          <a:p>
            <a:pPr lvl="2"/>
            <a:r>
              <a:rPr lang="pt-BR" dirty="0"/>
              <a:t>assuntos internacionais </a:t>
            </a:r>
          </a:p>
          <a:p>
            <a:pPr lvl="1"/>
            <a:r>
              <a:rPr lang="pt-BR" b="1" dirty="0"/>
              <a:t>um tipo de ator</a:t>
            </a:r>
            <a:r>
              <a:rPr lang="pt-BR" dirty="0"/>
              <a:t>: Estado nacional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0483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t-BR" b="1" dirty="0"/>
              <a:t>Desenho feito por Habermas para uma sociedade mundial politicamente constituída:</a:t>
            </a:r>
            <a:r>
              <a:rPr lang="pt-BR" dirty="0"/>
              <a:t> três arenas e atores coletivos</a:t>
            </a:r>
          </a:p>
          <a:p>
            <a:pPr lvl="1"/>
            <a:r>
              <a:rPr lang="pt-BR" b="1" dirty="0"/>
              <a:t>supranacional</a:t>
            </a:r>
            <a:r>
              <a:rPr lang="pt-BR" dirty="0"/>
              <a:t>: atores coletivos formados por Estados nacionais. Entidade supranacional exerce a função de assegurar a paz e os direitos humanos</a:t>
            </a:r>
          </a:p>
          <a:p>
            <a:pPr lvl="1"/>
            <a:r>
              <a:rPr lang="pt-BR" b="1" dirty="0"/>
              <a:t>transnacional</a:t>
            </a:r>
            <a:r>
              <a:rPr lang="pt-BR" dirty="0"/>
              <a:t>: redes e organizações </a:t>
            </a:r>
          </a:p>
          <a:p>
            <a:pPr lvl="1"/>
            <a:r>
              <a:rPr lang="pt-BR" b="1" dirty="0"/>
              <a:t>nacional</a:t>
            </a:r>
            <a:r>
              <a:rPr lang="pt-BR" dirty="0"/>
              <a:t>: Estados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1018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t-BR" b="1" dirty="0"/>
              <a:t>Reforma da ONU</a:t>
            </a:r>
            <a:endParaRPr lang="pt-BR" dirty="0"/>
          </a:p>
          <a:p>
            <a:pPr lvl="1"/>
            <a:r>
              <a:rPr lang="pt-BR" b="1" dirty="0"/>
              <a:t>respeito aos direitos humanos</a:t>
            </a:r>
            <a:r>
              <a:rPr lang="pt-BR" dirty="0"/>
              <a:t> e às liberdades fundamentais é colocado como objetivo permanente e crucial no conceito de segurança</a:t>
            </a:r>
          </a:p>
          <a:p>
            <a:pPr lvl="1"/>
            <a:r>
              <a:rPr lang="pt-BR" b="1" dirty="0"/>
              <a:t>o Estado nacional ainda mantém o dever de proteger seus cidadãos</a:t>
            </a:r>
            <a:r>
              <a:rPr lang="pt-BR" dirty="0"/>
              <a:t> no interior de suas fronteiras, mas, como cidadãos cosmopolitas, a organização deve ter a competência de agir, quando o agente principal, isto é, </a:t>
            </a:r>
            <a:r>
              <a:rPr lang="pt-BR" dirty="0" smtClean="0"/>
              <a:t>o </a:t>
            </a:r>
            <a:r>
              <a:rPr lang="pt-BR" dirty="0"/>
              <a:t>Estado nacional, omitir-se ou violar esses direitos</a:t>
            </a:r>
          </a:p>
          <a:p>
            <a:pPr lvl="1"/>
            <a:r>
              <a:rPr lang="pt-BR" b="1" dirty="0"/>
              <a:t>democratização do </a:t>
            </a:r>
            <a:r>
              <a:rPr lang="pt-BR" b="1" dirty="0" err="1"/>
              <a:t>CSNU</a:t>
            </a:r>
            <a:r>
              <a:rPr lang="pt-BR" dirty="0"/>
              <a:t> e redução das hipóteses em que ele deve atuar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12848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/>
              <a:t>Dois tipos de constituição</a:t>
            </a:r>
            <a:endParaRPr lang="pt-BR" dirty="0"/>
          </a:p>
          <a:p>
            <a:pPr lvl="1"/>
            <a:r>
              <a:rPr lang="pt-BR" dirty="0"/>
              <a:t>centrada na autoridade política (com governo)</a:t>
            </a:r>
          </a:p>
          <a:p>
            <a:pPr lvl="1"/>
            <a:r>
              <a:rPr lang="pt-BR" dirty="0"/>
              <a:t>centrada no poder constrangedor (sem governo)</a:t>
            </a:r>
          </a:p>
          <a:p>
            <a:r>
              <a:rPr lang="pt-BR" b="1" dirty="0"/>
              <a:t>Dois sistemas de direito internacional</a:t>
            </a:r>
            <a:endParaRPr lang="pt-BR" dirty="0"/>
          </a:p>
          <a:p>
            <a:pPr lvl="1"/>
            <a:r>
              <a:rPr lang="pt-BR" b="1" dirty="0"/>
              <a:t>estatocêntrico</a:t>
            </a:r>
            <a:r>
              <a:rPr lang="pt-BR" dirty="0"/>
              <a:t>: reconhece apenas um ator (Estado) e duas áreas de atuação: política nacional e externa ou assuntos internos e relações internacionais</a:t>
            </a:r>
          </a:p>
          <a:p>
            <a:pPr lvl="1"/>
            <a:r>
              <a:rPr lang="pt-BR" b="1" dirty="0"/>
              <a:t>cosmopolita: </a:t>
            </a:r>
            <a:r>
              <a:rPr lang="pt-BR" dirty="0"/>
              <a:t>três arenas e três atores coletivos </a:t>
            </a:r>
            <a:r>
              <a:rPr lang="pt-BR" b="1" dirty="0"/>
              <a:t> </a:t>
            </a:r>
            <a:endParaRPr lang="pt-BR" dirty="0"/>
          </a:p>
          <a:p>
            <a:pPr lvl="2"/>
            <a:r>
              <a:rPr lang="pt-BR" b="1" dirty="0"/>
              <a:t>supranacional</a:t>
            </a:r>
            <a:r>
              <a:rPr lang="pt-BR" dirty="0"/>
              <a:t>: atores coletivos formados por Estados nacionais. </a:t>
            </a:r>
          </a:p>
          <a:p>
            <a:pPr lvl="2"/>
            <a:r>
              <a:rPr lang="pt-BR" b="1" dirty="0"/>
              <a:t>transnacional</a:t>
            </a:r>
            <a:r>
              <a:rPr lang="pt-BR" dirty="0"/>
              <a:t>: redes e organizações </a:t>
            </a:r>
          </a:p>
          <a:p>
            <a:pPr lvl="2"/>
            <a:r>
              <a:rPr lang="pt-BR" b="1" dirty="0"/>
              <a:t>nacional</a:t>
            </a:r>
            <a:r>
              <a:rPr lang="pt-BR" dirty="0"/>
              <a:t>: Estados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280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pt-BR" b="1" dirty="0" smtClean="0"/>
              <a:t>três poderes</a:t>
            </a:r>
            <a:endParaRPr lang="pt-BR" dirty="0" smtClean="0"/>
          </a:p>
          <a:p>
            <a:pPr lvl="2"/>
            <a:r>
              <a:rPr lang="pt-BR" b="1" dirty="0" smtClean="0"/>
              <a:t>poder administrativo: poder político</a:t>
            </a:r>
            <a:endParaRPr lang="pt-BR" dirty="0" smtClean="0"/>
          </a:p>
          <a:p>
            <a:pPr lvl="3"/>
            <a:r>
              <a:rPr lang="pt-BR" dirty="0" smtClean="0"/>
              <a:t>executivo</a:t>
            </a:r>
          </a:p>
          <a:p>
            <a:pPr lvl="3"/>
            <a:r>
              <a:rPr lang="pt-BR" dirty="0" smtClean="0"/>
              <a:t>legislativo</a:t>
            </a:r>
          </a:p>
          <a:p>
            <a:pPr lvl="3"/>
            <a:r>
              <a:rPr lang="pt-BR" dirty="0" smtClean="0"/>
              <a:t>judiciário</a:t>
            </a:r>
          </a:p>
          <a:p>
            <a:pPr lvl="2"/>
            <a:r>
              <a:rPr lang="pt-BR" b="1" dirty="0" smtClean="0"/>
              <a:t>poder econômico</a:t>
            </a:r>
            <a:endParaRPr lang="pt-BR" dirty="0" smtClean="0"/>
          </a:p>
          <a:p>
            <a:pPr lvl="3"/>
            <a:r>
              <a:rPr lang="pt-BR" dirty="0" smtClean="0"/>
              <a:t>banco</a:t>
            </a:r>
          </a:p>
          <a:p>
            <a:pPr lvl="3"/>
            <a:r>
              <a:rPr lang="pt-BR" dirty="0" smtClean="0"/>
              <a:t>indústria/campo</a:t>
            </a:r>
          </a:p>
          <a:p>
            <a:pPr lvl="3"/>
            <a:r>
              <a:rPr lang="pt-BR" dirty="0" smtClean="0"/>
              <a:t>comércio</a:t>
            </a:r>
          </a:p>
          <a:p>
            <a:pPr lvl="2"/>
            <a:r>
              <a:rPr lang="pt-BR" b="1" dirty="0" smtClean="0"/>
              <a:t>poder social: grupos sociais</a:t>
            </a:r>
            <a:endParaRPr lang="pt-BR" dirty="0" smtClean="0"/>
          </a:p>
          <a:p>
            <a:pPr lvl="3"/>
            <a:r>
              <a:rPr lang="pt-BR" dirty="0" smtClean="0"/>
              <a:t>religião</a:t>
            </a:r>
          </a:p>
          <a:p>
            <a:pPr lvl="3"/>
            <a:r>
              <a:rPr lang="pt-BR" dirty="0" smtClean="0"/>
              <a:t>raciais</a:t>
            </a:r>
          </a:p>
          <a:p>
            <a:pPr lvl="3"/>
            <a:r>
              <a:rPr lang="pt-BR" dirty="0" smtClean="0"/>
              <a:t>étnicos</a:t>
            </a:r>
          </a:p>
          <a:p>
            <a:pPr lvl="3"/>
            <a:r>
              <a:rPr lang="pt-BR" dirty="0" smtClean="0"/>
              <a:t>gênero etc...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7119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Desafios ao Estado nacional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pt-BR" b="1" dirty="0"/>
              <a:t>no plano do poder administrativo:</a:t>
            </a:r>
            <a:endParaRPr lang="pt-BR" dirty="0"/>
          </a:p>
          <a:p>
            <a:pPr lvl="2"/>
            <a:r>
              <a:rPr lang="pt-BR" dirty="0"/>
              <a:t>a crimes transnacionais</a:t>
            </a:r>
          </a:p>
          <a:p>
            <a:pPr lvl="2"/>
            <a:r>
              <a:rPr lang="pt-BR" dirty="0"/>
              <a:t>terrorismo</a:t>
            </a:r>
          </a:p>
          <a:p>
            <a:pPr lvl="2"/>
            <a:r>
              <a:rPr lang="pt-BR" dirty="0"/>
              <a:t>poluições transnacionais </a:t>
            </a:r>
          </a:p>
          <a:p>
            <a:pPr lvl="2"/>
            <a:r>
              <a:rPr lang="pt-BR" dirty="0"/>
              <a:t>aquecimento global</a:t>
            </a:r>
          </a:p>
          <a:p>
            <a:pPr lvl="2"/>
            <a:r>
              <a:rPr lang="pt-BR" dirty="0"/>
              <a:t>diplomacia das entidades federadas</a:t>
            </a:r>
          </a:p>
          <a:p>
            <a:pPr lvl="2"/>
            <a:r>
              <a:rPr lang="pt-BR" dirty="0"/>
              <a:t>refugiados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348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 smtClean="0"/>
              <a:t>no plano do poder econômico</a:t>
            </a:r>
            <a:endParaRPr lang="pt-BR" dirty="0" smtClean="0"/>
          </a:p>
          <a:p>
            <a:pPr lvl="2"/>
            <a:r>
              <a:rPr lang="pt-BR" dirty="0" smtClean="0"/>
              <a:t>movimentos transfronteiriços de capital</a:t>
            </a:r>
          </a:p>
          <a:p>
            <a:pPr lvl="2"/>
            <a:r>
              <a:rPr lang="pt-BR" dirty="0" smtClean="0"/>
              <a:t>cadeia transnacional de comércio e de produção</a:t>
            </a:r>
          </a:p>
          <a:p>
            <a:pPr lvl="2"/>
            <a:r>
              <a:rPr lang="pt-BR" dirty="0" smtClean="0"/>
              <a:t>movimentações </a:t>
            </a:r>
            <a:r>
              <a:rPr lang="pt-BR" dirty="0" err="1" smtClean="0"/>
              <a:t>transfronteiriças</a:t>
            </a:r>
            <a:r>
              <a:rPr lang="pt-BR" dirty="0" smtClean="0"/>
              <a:t> de mão de obra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1682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 smtClean="0"/>
              <a:t>no plano do poder social: </a:t>
            </a:r>
            <a:endParaRPr lang="pt-BR" dirty="0" smtClean="0"/>
          </a:p>
          <a:p>
            <a:pPr lvl="2"/>
            <a:r>
              <a:rPr lang="pt-BR" dirty="0" smtClean="0"/>
              <a:t>circulação de pessoas: </a:t>
            </a:r>
          </a:p>
          <a:p>
            <a:pPr lvl="3"/>
            <a:r>
              <a:rPr lang="pt-BR" dirty="0" smtClean="0"/>
              <a:t>estudantes, </a:t>
            </a:r>
          </a:p>
          <a:p>
            <a:pPr lvl="3"/>
            <a:r>
              <a:rPr lang="pt-BR" dirty="0" smtClean="0"/>
              <a:t>profissionais;</a:t>
            </a:r>
          </a:p>
          <a:p>
            <a:pPr lvl="3"/>
            <a:r>
              <a:rPr lang="pt-BR" dirty="0" smtClean="0"/>
              <a:t>refugiados</a:t>
            </a:r>
          </a:p>
          <a:p>
            <a:pPr lvl="2"/>
            <a:r>
              <a:rPr lang="pt-BR" dirty="0" smtClean="0"/>
              <a:t>tensão entre grupos sociais majoritários e minoritários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52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b="1" dirty="0"/>
              <a:t>Dois níveis de integração</a:t>
            </a:r>
            <a:endParaRPr lang="pt-BR" dirty="0"/>
          </a:p>
          <a:p>
            <a:pPr lvl="1"/>
            <a:r>
              <a:rPr lang="pt-BR" dirty="0"/>
              <a:t>integração no plano do </a:t>
            </a:r>
            <a:r>
              <a:rPr lang="pt-BR" dirty="0" smtClean="0"/>
              <a:t>poder político e do poder econômico: </a:t>
            </a:r>
            <a:r>
              <a:rPr lang="pt-BR" dirty="0"/>
              <a:t>integração entre Estados </a:t>
            </a:r>
          </a:p>
          <a:p>
            <a:pPr lvl="1"/>
            <a:r>
              <a:rPr lang="pt-BR" dirty="0"/>
              <a:t>integração social de valores e normas: da tolerância ao reconhecimento </a:t>
            </a:r>
          </a:p>
          <a:p>
            <a:pPr lvl="0"/>
            <a:r>
              <a:rPr lang="pt-BR" b="1" dirty="0"/>
              <a:t>Duas tendências</a:t>
            </a:r>
            <a:endParaRPr lang="pt-BR" dirty="0"/>
          </a:p>
          <a:p>
            <a:pPr lvl="1"/>
            <a:r>
              <a:rPr lang="pt-BR" dirty="0"/>
              <a:t>ordem mundial em que </a:t>
            </a:r>
          </a:p>
          <a:p>
            <a:pPr lvl="2"/>
            <a:r>
              <a:rPr lang="pt-BR" dirty="0"/>
              <a:t>a paz é garantida pelo poder imperialista </a:t>
            </a:r>
          </a:p>
          <a:p>
            <a:pPr lvl="2"/>
            <a:r>
              <a:rPr lang="pt-BR" dirty="0" smtClean="0"/>
              <a:t>o </a:t>
            </a:r>
            <a:r>
              <a:rPr lang="pt-BR" dirty="0"/>
              <a:t>direito internacional é substituído pela ética do imperialista</a:t>
            </a:r>
          </a:p>
          <a:p>
            <a:pPr lvl="2"/>
            <a:r>
              <a:rPr lang="pt-BR" dirty="0"/>
              <a:t>a sociedade mundial se integra pelo mercado </a:t>
            </a:r>
          </a:p>
          <a:p>
            <a:pPr lvl="1"/>
            <a:r>
              <a:rPr lang="pt-BR" dirty="0"/>
              <a:t>ordem mundial em que </a:t>
            </a:r>
          </a:p>
          <a:p>
            <a:pPr lvl="2"/>
            <a:r>
              <a:rPr lang="pt-BR" dirty="0"/>
              <a:t>a paz é garantida pelo direito e </a:t>
            </a:r>
          </a:p>
          <a:p>
            <a:pPr lvl="2"/>
            <a:r>
              <a:rPr lang="pt-BR" dirty="0"/>
              <a:t>há uma sociedade mundial que se integra por uma </a:t>
            </a:r>
            <a:r>
              <a:rPr lang="pt-BR" dirty="0" err="1"/>
              <a:t>comunitarização</a:t>
            </a:r>
            <a:r>
              <a:rPr lang="pt-BR" dirty="0"/>
              <a:t> política dos cidadãos mundiais.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292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Objetivo </a:t>
            </a:r>
            <a:r>
              <a:rPr lang="pt-BR" b="1" dirty="0" smtClean="0"/>
              <a:t>da exposição:</a:t>
            </a:r>
            <a:r>
              <a:rPr lang="pt-BR" dirty="0" smtClean="0"/>
              <a:t> </a:t>
            </a:r>
            <a:r>
              <a:rPr lang="pt-BR" dirty="0"/>
              <a:t>apresentar os elementos da atual ordem jurídico-política mundial que sugerem uma reconfiguração do ordenamento, em direção a uma ordem mundial politicamente constituída, porém sem governo.</a:t>
            </a:r>
          </a:p>
        </p:txBody>
      </p:sp>
    </p:spTree>
    <p:extLst>
      <p:ext uri="{BB962C8B-B14F-4D97-AF65-F5344CB8AC3E}">
        <p14:creationId xmlns:p14="http://schemas.microsoft.com/office/powerpoint/2010/main" val="338891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Ponto de partida: </a:t>
            </a:r>
            <a:r>
              <a:rPr lang="pt-BR" dirty="0" smtClean="0"/>
              <a:t>proposta </a:t>
            </a:r>
            <a:r>
              <a:rPr lang="pt-BR" dirty="0"/>
              <a:t>de Kant no sentido de constitucionalização do direito internacional, isto é, transformar o direito internacional em direito cosmopolita.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05655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1018</Words>
  <Application>Microsoft Office PowerPoint</Application>
  <PresentationFormat>Apresentação na tela (4:3)</PresentationFormat>
  <Paragraphs>112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Constituição política para o mundo</vt:lpstr>
      <vt:lpstr>Questão inicial: o que mantém o Estado nacional integrado?</vt:lpstr>
      <vt:lpstr>Apresentação do PowerPoint</vt:lpstr>
      <vt:lpstr>Desafios ao Estado nacional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Modelos considerados por Kant</vt:lpstr>
      <vt:lpstr>Modelo ignorado por Kant</vt:lpstr>
      <vt:lpstr>Direito cosmopolita</vt:lpstr>
      <vt:lpstr>Abordagens desses elementos</vt:lpstr>
      <vt:lpstr>Procedimento de Habermas</vt:lpstr>
      <vt:lpstr>Apresentação do PowerPoint</vt:lpstr>
      <vt:lpstr>Modelo institucional de Habermas. Decisões tomadas em três níveis:</vt:lpstr>
      <vt:lpstr>Elementos da realidade atual</vt:lpstr>
      <vt:lpstr>Adaptações necessárias</vt:lpstr>
      <vt:lpstr>Apresentação do PowerPoint</vt:lpstr>
      <vt:lpstr>Apresentação do PowerPoint</vt:lpstr>
      <vt:lpstr>Apresentação do PowerPoint</vt:lpstr>
      <vt:lpstr>Apresentação do PowerPoint</vt:lpstr>
      <vt:lpstr>Resumo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Geraldo Miniuci</dc:creator>
  <cp:lastModifiedBy>Geraldo Miniuci</cp:lastModifiedBy>
  <cp:revision>8</cp:revision>
  <dcterms:created xsi:type="dcterms:W3CDTF">2019-03-28T16:19:44Z</dcterms:created>
  <dcterms:modified xsi:type="dcterms:W3CDTF">2019-04-11T17:57:40Z</dcterms:modified>
</cp:coreProperties>
</file>