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9" r:id="rId7"/>
    <p:sldId id="261" r:id="rId8"/>
    <p:sldId id="267" r:id="rId9"/>
    <p:sldId id="262" r:id="rId10"/>
    <p:sldId id="266" r:id="rId11"/>
    <p:sldId id="263" r:id="rId12"/>
    <p:sldId id="264" r:id="rId13"/>
    <p:sldId id="268" r:id="rId1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42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23726-E625-4565-B195-E3750063B1D7}" type="datetimeFigureOut">
              <a:rPr lang="pt-BR" smtClean="0"/>
              <a:t>26/04/2023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B3B86-72C4-44CF-9B63-1E1FD61FA047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17926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23726-E625-4565-B195-E3750063B1D7}" type="datetimeFigureOut">
              <a:rPr lang="pt-BR" smtClean="0"/>
              <a:t>26/04/2023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B3B86-72C4-44CF-9B63-1E1FD61FA047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9911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23726-E625-4565-B195-E3750063B1D7}" type="datetimeFigureOut">
              <a:rPr lang="pt-BR" smtClean="0"/>
              <a:t>26/04/2023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B3B86-72C4-44CF-9B63-1E1FD61FA047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2941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23726-E625-4565-B195-E3750063B1D7}" type="datetimeFigureOut">
              <a:rPr lang="pt-BR" smtClean="0"/>
              <a:t>26/04/2023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B3B86-72C4-44CF-9B63-1E1FD61FA047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5081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23726-E625-4565-B195-E3750063B1D7}" type="datetimeFigureOut">
              <a:rPr lang="pt-BR" smtClean="0"/>
              <a:t>26/04/2023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B3B86-72C4-44CF-9B63-1E1FD61FA047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917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23726-E625-4565-B195-E3750063B1D7}" type="datetimeFigureOut">
              <a:rPr lang="pt-BR" smtClean="0"/>
              <a:t>26/04/2023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B3B86-72C4-44CF-9B63-1E1FD61FA047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0095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23726-E625-4565-B195-E3750063B1D7}" type="datetimeFigureOut">
              <a:rPr lang="pt-BR" smtClean="0"/>
              <a:t>26/04/2023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B3B86-72C4-44CF-9B63-1E1FD61FA047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90042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23726-E625-4565-B195-E3750063B1D7}" type="datetimeFigureOut">
              <a:rPr lang="pt-BR" smtClean="0"/>
              <a:t>26/04/2023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B3B86-72C4-44CF-9B63-1E1FD61FA047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1737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23726-E625-4565-B195-E3750063B1D7}" type="datetimeFigureOut">
              <a:rPr lang="pt-BR" smtClean="0"/>
              <a:t>26/04/2023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B3B86-72C4-44CF-9B63-1E1FD61FA047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103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23726-E625-4565-B195-E3750063B1D7}" type="datetimeFigureOut">
              <a:rPr lang="pt-BR" smtClean="0"/>
              <a:t>26/04/2023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B3B86-72C4-44CF-9B63-1E1FD61FA047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23830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23726-E625-4565-B195-E3750063B1D7}" type="datetimeFigureOut">
              <a:rPr lang="pt-BR" smtClean="0"/>
              <a:t>26/04/2023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B3B86-72C4-44CF-9B63-1E1FD61FA047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5798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C23726-E625-4565-B195-E3750063B1D7}" type="datetimeFigureOut">
              <a:rPr lang="pt-BR" smtClean="0"/>
              <a:t>26/04/2023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8B3B86-72C4-44CF-9B63-1E1FD61FA047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4406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lanalto.gov.br/ccivil_03/_Ato2007-2010/2010/Lei/L12244.ht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cielo.br/pdf/pci/v19nspe/15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istedbr.fe.unicamp.br/navegando/glossario/verb_c_ratio_studiorum.htm" TargetMode="External"/><Relationship Id="rId2" Type="http://schemas.openxmlformats.org/officeDocument/2006/relationships/hyperlink" Target="https://www.scielo.br/j/pci/a/HgC4YNDTD49hv4Kj5Lr5CMf/?format=pdf&amp;lang=pt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lanalto.gov.br/ccivil_03/_Ato2007-2010/2010/Lei/L12244.htm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sz="2000" b="1" dirty="0"/>
              <a:t>Escola de Comunicações e Artes  </a:t>
            </a:r>
            <a:br>
              <a:rPr lang="pt-BR" sz="2000" dirty="0"/>
            </a:br>
            <a:r>
              <a:rPr lang="pt-BR" sz="2000" b="1" dirty="0"/>
              <a:t>Disciplina: </a:t>
            </a:r>
            <a:r>
              <a:rPr lang="pt-BR" sz="2000" dirty="0"/>
              <a:t>CBD 0299 - Biblioeducação: programas e projetos</a:t>
            </a:r>
            <a:br>
              <a:rPr lang="pt-BR" sz="2000" dirty="0"/>
            </a:br>
            <a:r>
              <a:rPr lang="pt-BR" sz="2000" b="1" dirty="0"/>
              <a:t>Semestre: 1</a:t>
            </a:r>
            <a:r>
              <a:rPr lang="pt-BR" sz="2000" dirty="0"/>
              <a:t>º Semestre 2023</a:t>
            </a:r>
            <a:br>
              <a:rPr lang="pt-BR" sz="2000" dirty="0"/>
            </a:br>
            <a:r>
              <a:rPr lang="pt-BR" sz="2000" dirty="0"/>
              <a:t>      </a:t>
            </a:r>
            <a:r>
              <a:rPr lang="pt-BR" sz="2000" b="1" dirty="0"/>
              <a:t>Local: </a:t>
            </a:r>
            <a:r>
              <a:rPr lang="pt-BR" sz="2000" dirty="0"/>
              <a:t>Sala 293 (manhã e noite)/ECA/USP</a:t>
            </a:r>
            <a:br>
              <a:rPr lang="pt-BR" sz="2000" dirty="0"/>
            </a:br>
            <a:r>
              <a:rPr lang="pt-BR" sz="2000" dirty="0"/>
              <a:t> </a:t>
            </a:r>
            <a:r>
              <a:rPr lang="pt-BR" sz="2000" b="1" dirty="0"/>
              <a:t>Docentes responsáveis</a:t>
            </a:r>
            <a:r>
              <a:rPr lang="pt-BR" sz="2000" dirty="0"/>
              <a:t>: Prof. Dr. Edmir Perrotti e Ivete Pieruccini</a:t>
            </a:r>
            <a:br>
              <a:rPr lang="pt-BR" sz="2000" dirty="0"/>
            </a:br>
            <a:r>
              <a:rPr lang="pt-BR" sz="2000" dirty="0"/>
              <a:t>   </a:t>
            </a:r>
            <a:r>
              <a:rPr lang="pt-BR" sz="2000" b="1" dirty="0"/>
              <a:t>Colaboradora</a:t>
            </a:r>
            <a:r>
              <a:rPr lang="pt-BR" sz="2000" dirty="0"/>
              <a:t>: Profa. Dra. Carmem Lúcia Batista </a:t>
            </a:r>
            <a:br>
              <a:rPr lang="pt-BR" sz="2000" dirty="0"/>
            </a:br>
            <a:r>
              <a:rPr lang="pt-BR" sz="2000" b="1" dirty="0"/>
              <a:t>PPT: </a:t>
            </a:r>
            <a:r>
              <a:rPr lang="pt-BR" sz="2000" dirty="0"/>
              <a:t>Prof. Dr. Edmir Perrotti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025900"/>
            <a:ext cx="9144000" cy="2032000"/>
          </a:xfrm>
        </p:spPr>
        <p:txBody>
          <a:bodyPr>
            <a:normAutofit/>
          </a:bodyPr>
          <a:lstStyle/>
          <a:p>
            <a:endParaRPr lang="pt-BR" b="1" dirty="0">
              <a:solidFill>
                <a:srgbClr val="FF0000"/>
              </a:solidFill>
            </a:endParaRPr>
          </a:p>
          <a:p>
            <a:r>
              <a:rPr lang="pt-BR" b="1" dirty="0">
                <a:solidFill>
                  <a:srgbClr val="FF0000"/>
                </a:solidFill>
              </a:rPr>
              <a:t>Biblioteca e Educação, no Brasil: </a:t>
            </a:r>
          </a:p>
          <a:p>
            <a:r>
              <a:rPr lang="pt-BR" b="1" dirty="0">
                <a:solidFill>
                  <a:srgbClr val="FF0000"/>
                </a:solidFill>
              </a:rPr>
              <a:t>a biblioteca escolar do Caetano de Campos </a:t>
            </a:r>
          </a:p>
          <a:p>
            <a:endParaRPr lang="pt-BR" b="1" dirty="0">
              <a:solidFill>
                <a:srgbClr val="FF0000"/>
              </a:solidFill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682621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 Biblioteca Infantil Caetano de Campos - II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85900"/>
            <a:ext cx="10515600" cy="5122863"/>
          </a:xfrm>
        </p:spPr>
        <p:txBody>
          <a:bodyPr>
            <a:normAutofit lnSpcReduction="10000"/>
          </a:bodyPr>
          <a:lstStyle/>
          <a:p>
            <a:r>
              <a:rPr lang="pt-BR" dirty="0"/>
              <a:t>Em 1937, foram entregues</a:t>
            </a:r>
            <a:r>
              <a:rPr lang="pt-BR" b="1" dirty="0"/>
              <a:t> móveis novos, “adequados à estatura dos leitores mirins</a:t>
            </a:r>
            <a:r>
              <a:rPr lang="pt-BR" dirty="0"/>
              <a:t>, mandados fazer especialmente no Liceu de Artes e Ofícios”. A celebração contou com a presença de Fernando de Azevedo, então Diretor do Instituto de Educação (1934-1938),</a:t>
            </a:r>
          </a:p>
          <a:p>
            <a:r>
              <a:rPr lang="pt-BR" dirty="0"/>
              <a:t>“Compondo </a:t>
            </a:r>
            <a:r>
              <a:rPr lang="pt-BR" b="1" dirty="0"/>
              <a:t>este mosaico de ensino e da escola ativa</a:t>
            </a:r>
            <a:r>
              <a:rPr lang="pt-BR" dirty="0"/>
              <a:t>, estava o </a:t>
            </a:r>
            <a:r>
              <a:rPr lang="pt-BR" b="1" dirty="0"/>
              <a:t>trabalho dos alunos-bibliotecários</a:t>
            </a:r>
            <a:r>
              <a:rPr lang="pt-BR" dirty="0"/>
              <a:t>”.p.203</a:t>
            </a:r>
          </a:p>
          <a:p>
            <a:pPr marL="0" indent="0">
              <a:buNone/>
            </a:pPr>
            <a:r>
              <a:rPr lang="pt-BR" dirty="0"/>
              <a:t>     “...o adulto é o mero coordenador das atividades infantis. Nunca é o instrutor frio. O dogmatizador rígido; o  fiscal impertinente”, segundo a        professora-bibliotecária Iracema Silveira. p.203.</a:t>
            </a:r>
          </a:p>
          <a:p>
            <a:r>
              <a:rPr lang="pt-BR" dirty="0"/>
              <a:t>A Biblioteca Infantil acolhia ainda o </a:t>
            </a:r>
            <a:r>
              <a:rPr lang="pt-BR" b="1" dirty="0"/>
              <a:t>museu escolar </a:t>
            </a:r>
            <a:r>
              <a:rPr lang="pt-BR" dirty="0"/>
              <a:t>e, a partir de 1943, </a:t>
            </a:r>
            <a:r>
              <a:rPr lang="pt-BR" b="1" dirty="0"/>
              <a:t>discoteca e filmoteca</a:t>
            </a:r>
            <a:r>
              <a:rPr lang="pt-BR" dirty="0"/>
              <a:t>. Com isso ampliava sua”</a:t>
            </a:r>
            <a:r>
              <a:rPr lang="pt-BR" b="1" dirty="0"/>
              <a:t>função de emuladora de práticas escolares</a:t>
            </a:r>
            <a:r>
              <a:rPr lang="pt-BR" dirty="0"/>
              <a:t>; Constituia-se no que só em 1970 emergiu na França, como  BCD- Bibliothèque Centre De Documentation).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972413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 Aspectos essenciais da Biblioteca escolar do </a:t>
            </a:r>
            <a:br>
              <a:rPr lang="pt-BR" dirty="0"/>
            </a:br>
            <a:r>
              <a:rPr lang="pt-BR" dirty="0"/>
              <a:t>  Instituto de Educação Caetano de Campos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Materiais específicos (móveis, livros, revistas etc)</a:t>
            </a:r>
          </a:p>
          <a:p>
            <a:r>
              <a:rPr lang="pt-BR" dirty="0"/>
              <a:t>Espaço próprio da biblioteca no interior do espaço escolar</a:t>
            </a:r>
          </a:p>
          <a:p>
            <a:r>
              <a:rPr lang="pt-BR" dirty="0"/>
              <a:t>Relação professor-aluno aberta ao diálogo</a:t>
            </a:r>
          </a:p>
          <a:p>
            <a:r>
              <a:rPr lang="pt-BR" dirty="0"/>
              <a:t>Relação pedagógica centrada na leitura e no cuidado dos livros</a:t>
            </a:r>
          </a:p>
          <a:p>
            <a:r>
              <a:rPr lang="pt-BR" dirty="0"/>
              <a:t>Tempo agendado na grade curricular (“aula de biblioteca”)</a:t>
            </a:r>
          </a:p>
          <a:p>
            <a:r>
              <a:rPr lang="pt-BR" dirty="0"/>
              <a:t>Autonomia de gestão e de recursos para a professora-bibliotecária e para os alunos-bibliotecários.   (P.207)</a:t>
            </a:r>
          </a:p>
        </p:txBody>
      </p:sp>
    </p:spTree>
    <p:extLst>
      <p:ext uri="{BB962C8B-B14F-4D97-AF65-F5344CB8AC3E}">
        <p14:creationId xmlns:p14="http://schemas.microsoft.com/office/powerpoint/2010/main" val="19878929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	Considerações finais do texto-base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pt-BR" dirty="0"/>
              <a:t>Por que as experiências não se estenderam a todas as escolas nas décadas seguintes, posto que as regras gerais já se haviam estabelecido?</a:t>
            </a:r>
          </a:p>
          <a:p>
            <a:pPr algn="just"/>
            <a:r>
              <a:rPr lang="pt-BR" dirty="0"/>
              <a:t>Escolas modelares, os Institutos de Educação de S.P.  e R.J. reuniram um </a:t>
            </a:r>
            <a:r>
              <a:rPr lang="pt-BR" b="1" dirty="0"/>
              <a:t>corpo docente e discente selecionado, com forte homogeneidade cultural</a:t>
            </a:r>
            <a:r>
              <a:rPr lang="pt-BR" dirty="0"/>
              <a:t>; possuiam </a:t>
            </a:r>
            <a:r>
              <a:rPr lang="pt-BR" b="1" dirty="0"/>
              <a:t>condições de trabalho diferenciadas </a:t>
            </a:r>
            <a:r>
              <a:rPr lang="pt-BR" dirty="0"/>
              <a:t>do restante da rede pública. No entanto, face a demandas atuais de escola </a:t>
            </a:r>
            <a:r>
              <a:rPr lang="pt-BR" b="1" dirty="0"/>
              <a:t>inclusiva e multicultural</a:t>
            </a:r>
            <a:r>
              <a:rPr lang="pt-BR" dirty="0"/>
              <a:t>, a experiência pode ensinar que:</a:t>
            </a:r>
          </a:p>
          <a:p>
            <a:pPr marL="514350" indent="-514350" algn="just">
              <a:buAutoNum type="arabicParenR"/>
            </a:pPr>
            <a:r>
              <a:rPr lang="pt-BR" b="1" dirty="0"/>
              <a:t>Investimentos públicos em bibliotecas escolares têm sido canalizados para a distribuição de livros e pouco para as bibliotecas e suas exigências</a:t>
            </a:r>
            <a:r>
              <a:rPr lang="pt-BR" dirty="0"/>
              <a:t>; </a:t>
            </a:r>
          </a:p>
          <a:p>
            <a:pPr marL="514350" indent="-514350" algn="just">
              <a:buAutoNum type="arabicParenR"/>
            </a:pPr>
            <a:r>
              <a:rPr lang="pt-BR" dirty="0"/>
              <a:t>formação </a:t>
            </a:r>
            <a:r>
              <a:rPr lang="pt-BR" b="1" dirty="0"/>
              <a:t>de professores-bibliotecários e envolvimento dos alunos na gestão das bibliotecas são temas pouco abordados;</a:t>
            </a:r>
            <a:endParaRPr lang="pt-BR" dirty="0"/>
          </a:p>
          <a:p>
            <a:pPr marL="514350" indent="-514350" algn="just">
              <a:buAutoNum type="arabicParenR"/>
            </a:pPr>
            <a:r>
              <a:rPr lang="pt-BR" b="1" dirty="0"/>
              <a:t>Práticas do passado são esquecidas</a:t>
            </a:r>
            <a:r>
              <a:rPr lang="pt-BR" dirty="0"/>
              <a:t>, como a preocupação em estimular o prazer da leitura </a:t>
            </a:r>
            <a:r>
              <a:rPr lang="pt-BR" b="1" dirty="0"/>
              <a:t>tanto para a fruição quanto para ao estudo das disciplinas, o trabalho intelectual; </a:t>
            </a:r>
          </a:p>
          <a:p>
            <a:pPr marL="514350" indent="-514350" algn="just">
              <a:buAutoNum type="arabicParenR"/>
            </a:pPr>
            <a:r>
              <a:rPr lang="pt-BR" dirty="0"/>
              <a:t>As </a:t>
            </a:r>
            <a:r>
              <a:rPr lang="pt-BR" b="1" dirty="0"/>
              <a:t>alterações </a:t>
            </a:r>
            <a:r>
              <a:rPr lang="pt-BR" dirty="0"/>
              <a:t>nas práticas escolares exigem </a:t>
            </a:r>
            <a:r>
              <a:rPr lang="pt-BR" b="1" dirty="0"/>
              <a:t>atuação simultânea nos 3 principais eixos da cultura escolar: espaço, tempo e relações intersubjetivas.</a:t>
            </a:r>
            <a:r>
              <a:rPr lang="pt-B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490641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                Algumas Questões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00530"/>
          </a:xfrm>
        </p:spPr>
        <p:txBody>
          <a:bodyPr>
            <a:normAutofit fontScale="92500" lnSpcReduction="20000"/>
          </a:bodyPr>
          <a:lstStyle/>
          <a:p>
            <a:r>
              <a:rPr lang="pt-BR" dirty="0"/>
              <a:t>Descontinuidade das políticas de educação e cultura</a:t>
            </a:r>
          </a:p>
          <a:p>
            <a:r>
              <a:rPr lang="pt-BR" dirty="0"/>
              <a:t>Biblioteca Escolar no Brasil e legislação:  a lei 12244, de 24.04.2010   </a:t>
            </a:r>
            <a:r>
              <a:rPr lang="pt-BR" sz="2400" dirty="0">
                <a:hlinkClick r:id="rId2"/>
              </a:rPr>
              <a:t>http://www.planalto.gov.br/ccivil_03/_Ato2007-2010/2010/Lei/L12244.htm</a:t>
            </a:r>
            <a:r>
              <a:rPr lang="pt-BR" sz="2400" dirty="0"/>
              <a:t> </a:t>
            </a:r>
            <a:r>
              <a:rPr lang="pt-BR" dirty="0"/>
              <a:t>e outras que a antecederam.</a:t>
            </a:r>
          </a:p>
          <a:p>
            <a:r>
              <a:rPr lang="pt-BR" dirty="0"/>
              <a:t>Relações institucionais tensas entre Escola-Biblioteca/Professores-Bibliotecários</a:t>
            </a:r>
          </a:p>
          <a:p>
            <a:r>
              <a:rPr lang="pt-BR" dirty="0"/>
              <a:t>Formação dos responsáveis pela Biblioteca Escolar</a:t>
            </a:r>
          </a:p>
          <a:p>
            <a:r>
              <a:rPr lang="pt-BR" dirty="0"/>
              <a:t>Falta de diálogo entre  Biblioteconomia e Educação (no Brasil e em várias outras partes do mundo). </a:t>
            </a:r>
          </a:p>
          <a:p>
            <a:r>
              <a:rPr lang="pt-BR" dirty="0"/>
              <a:t>Do paradigma da </a:t>
            </a:r>
            <a:r>
              <a:rPr lang="pt-BR" i="1" dirty="0"/>
              <a:t>Memória (Coletiva) </a:t>
            </a:r>
            <a:r>
              <a:rPr lang="pt-BR" dirty="0"/>
              <a:t>para o da </a:t>
            </a:r>
            <a:r>
              <a:rPr lang="pt-BR" i="1" dirty="0"/>
              <a:t>Informação.</a:t>
            </a:r>
          </a:p>
          <a:p>
            <a:r>
              <a:rPr lang="pt-BR" dirty="0"/>
              <a:t>A importância de novas abordagens inter/transdisciplinar: a Biblioeducação.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352513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          </a:t>
            </a:r>
            <a:br>
              <a:rPr lang="pt-BR" dirty="0"/>
            </a:br>
            <a:r>
              <a:rPr lang="pt-BR" dirty="0"/>
              <a:t>		</a:t>
            </a:r>
            <a:r>
              <a:rPr lang="pt-BR" b="1" dirty="0">
                <a:solidFill>
                  <a:srgbClr val="FF0000"/>
                </a:solidFill>
              </a:rPr>
              <a:t>Biblioteca e Educação, no Brasil: </a:t>
            </a:r>
            <a:br>
              <a:rPr lang="pt-BR" b="1" dirty="0">
                <a:solidFill>
                  <a:srgbClr val="FF0000"/>
                </a:solidFill>
              </a:rPr>
            </a:br>
            <a:r>
              <a:rPr lang="pt-BR" b="1" dirty="0">
                <a:solidFill>
                  <a:srgbClr val="FF0000"/>
                </a:solidFill>
              </a:rPr>
              <a:t>      a biblioteca escolar do Caetano de Campos </a:t>
            </a:r>
            <a:br>
              <a:rPr lang="pt-BR" b="1" dirty="0">
                <a:solidFill>
                  <a:srgbClr val="FF0000"/>
                </a:solidFill>
              </a:rPr>
            </a:b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b="1" dirty="0"/>
              <a:t>Texto-base</a:t>
            </a:r>
            <a:r>
              <a:rPr lang="pt-BR" dirty="0"/>
              <a:t>: 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VIDAL, Diana Gonçalves. Experiências do passado, discussões do presente: a Biblioteca Escolar Infantil do Instituto de Educação Caetano de Campos (1936-1966)</a:t>
            </a:r>
            <a:r>
              <a:rPr lang="pt-BR" b="1" dirty="0"/>
              <a:t>. Perspectivas em Ciência da Informação</a:t>
            </a:r>
            <a:r>
              <a:rPr lang="pt-BR" dirty="0"/>
              <a:t>, v.19, n. esp., p.195-210, out./dez. 2014. Disponível em: </a:t>
            </a:r>
            <a:r>
              <a:rPr lang="pt-BR" u="sng" dirty="0">
                <a:hlinkClick r:id="rId2"/>
              </a:rPr>
              <a:t>http://www.scielo.br/pdf/pci/v19nspe/15.pdf</a:t>
            </a:r>
            <a:r>
              <a:rPr lang="pt-BR" dirty="0"/>
              <a:t>. </a:t>
            </a:r>
          </a:p>
          <a:p>
            <a:pPr marL="0" indent="0">
              <a:buNone/>
            </a:pPr>
            <a:r>
              <a:rPr lang="pt-BR" dirty="0"/>
              <a:t>Acesso em: 26.04.2023</a:t>
            </a:r>
          </a:p>
          <a:p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23736479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66725"/>
            <a:ext cx="10566400" cy="1903613"/>
          </a:xfrm>
        </p:spPr>
        <p:txBody>
          <a:bodyPr>
            <a:normAutofit fontScale="90000"/>
          </a:bodyPr>
          <a:lstStyle/>
          <a:p>
            <a:r>
              <a:rPr lang="pt-BR" sz="2800" dirty="0"/>
              <a:t>                                                           </a:t>
            </a:r>
            <a:br>
              <a:rPr lang="pt-BR" sz="2800" b="1" dirty="0">
                <a:latin typeface="+mn-lt"/>
              </a:rPr>
            </a:br>
            <a:r>
              <a:rPr lang="pt-BR" sz="2800" b="1" dirty="0">
                <a:latin typeface="+mn-lt"/>
              </a:rPr>
              <a:t>Objetivo: </a:t>
            </a:r>
            <a:r>
              <a:rPr lang="pt-BR" sz="2700" dirty="0">
                <a:latin typeface="+mn-lt"/>
              </a:rPr>
              <a:t>Discutir aspectos das relações  Biblioteconomia e Educação, no Brasil, tomando como ponto de partida o texto básico indicado: “</a:t>
            </a:r>
            <a:r>
              <a:rPr lang="pt-BR" sz="2700" i="1" dirty="0">
                <a:latin typeface="+mn-lt"/>
              </a:rPr>
              <a:t>Experiências do passado, discussões do presente: a Biblioteca Escolar Infantil do Instituto de Educação Caetano de Campos (1936-1966)”, </a:t>
            </a:r>
            <a:r>
              <a:rPr lang="pt-BR" sz="2700" dirty="0">
                <a:latin typeface="+mn-lt"/>
              </a:rPr>
              <a:t>de Diana G. Vidal.</a:t>
            </a:r>
            <a:br>
              <a:rPr lang="pt-BR" sz="2700" dirty="0">
                <a:latin typeface="+mn-lt"/>
              </a:rPr>
            </a:br>
            <a:r>
              <a:rPr lang="pt-BR" sz="2700" dirty="0">
                <a:latin typeface="+mn-lt"/>
                <a:hlinkClick r:id="rId2"/>
              </a:rPr>
              <a:t>https://www.scielo.br/j/pci/a/HgC4YNDTD49hv4Kj5Lr5CMf/?format=pdf&amp;lang=pt</a:t>
            </a:r>
            <a:br>
              <a:rPr lang="pt-BR" sz="2700" dirty="0">
                <a:latin typeface="+mn-lt"/>
              </a:rPr>
            </a:br>
            <a:endParaRPr lang="pt-BR" sz="2700" i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70338"/>
            <a:ext cx="10515600" cy="432256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t-BR" b="1" dirty="0">
                <a:solidFill>
                  <a:srgbClr val="FF0000"/>
                </a:solidFill>
              </a:rPr>
              <a:t>Questões </a:t>
            </a:r>
            <a:r>
              <a:rPr lang="pt-BR" sz="3200" b="1" dirty="0">
                <a:solidFill>
                  <a:srgbClr val="FF0000"/>
                </a:solidFill>
              </a:rPr>
              <a:t>prévias</a:t>
            </a:r>
            <a:r>
              <a:rPr lang="pt-BR" dirty="0"/>
              <a:t>: Educação Colonial X Educação Republicana</a:t>
            </a:r>
          </a:p>
          <a:p>
            <a:pPr marL="0" indent="0">
              <a:buNone/>
            </a:pPr>
            <a:r>
              <a:rPr lang="pt-BR" dirty="0"/>
              <a:t>1 Colégios jesuitas (1549-1759) e a “ratio studiorum”, no Brasil Colonial:  “O objetivo maior da educação jesuítica segundo a própria Companhia não era o de inovar, mas sim de cumprir as palavras de Cristo: “Docete omnes gentes, </a:t>
            </a:r>
            <a:r>
              <a:rPr lang="pt-BR" dirty="0">
                <a:solidFill>
                  <a:srgbClr val="FF0000"/>
                </a:solidFill>
              </a:rPr>
              <a:t>ensinai, instrui, mostrai a todos a verdade</a:t>
            </a:r>
            <a:r>
              <a:rPr lang="pt-BR" dirty="0"/>
              <a:t>.” Tratava-se não só de um modelo de ensino, mas de um paradigma de educação via escolarização</a:t>
            </a:r>
          </a:p>
          <a:p>
            <a:pPr marL="0" indent="0">
              <a:buNone/>
            </a:pPr>
            <a:r>
              <a:rPr lang="pt-BR" dirty="0">
                <a:hlinkClick r:id="rId3"/>
              </a:rPr>
              <a:t>http://www.histedbr.fe.unicamp.br/navegando/glossario/verb_c_ratio_studiorum.htm</a:t>
            </a:r>
            <a:endParaRPr lang="pt-BR" dirty="0"/>
          </a:p>
          <a:p>
            <a:pPr marL="0" indent="0">
              <a:buNone/>
            </a:pPr>
            <a:r>
              <a:rPr lang="pt-BR" dirty="0"/>
              <a:t>2- A Escola Nova e a Biblioteca Escolar do Instituto de Educação do Caetano de Campos, em São Paulo (1936-1966). Não só uma renovação de conceitos e práticas escolares, mas também de paradigmas em educação no Brasil: do religioso ao laico; da fé à razão.  </a:t>
            </a:r>
          </a:p>
        </p:txBody>
      </p:sp>
    </p:spTree>
    <p:extLst>
      <p:ext uri="{BB962C8B-B14F-4D97-AF65-F5344CB8AC3E}">
        <p14:creationId xmlns:p14="http://schemas.microsoft.com/office/powerpoint/2010/main" val="31241749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00063"/>
            <a:ext cx="10515600" cy="896938"/>
          </a:xfrm>
        </p:spPr>
        <p:txBody>
          <a:bodyPr>
            <a:normAutofit fontScale="90000"/>
          </a:bodyPr>
          <a:lstStyle/>
          <a:p>
            <a:r>
              <a:rPr lang="pt-BR" sz="2800" b="1" dirty="0"/>
              <a:t>“Experiências do passado, discussões do presente: a Biblioteca Escolar Infantil do Instituto de Educação Caetano de Campos (1936-1966)”, por D.G. Vidal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b="1" dirty="0"/>
              <a:t>Objetivo do texto</a:t>
            </a:r>
            <a:r>
              <a:rPr lang="pt-BR" dirty="0"/>
              <a:t>: tendo em vista indagações no século XXI sobre o “lugar social, atuação política e estratégias de mobilização cultural das bibliotecas públicas” em particular infantis e escolares, “</a:t>
            </a:r>
            <a:r>
              <a:rPr lang="pt-BR" b="1" dirty="0"/>
              <a:t>mostrar o presente na relação (des)contínua com o passado”, no Brasil</a:t>
            </a:r>
            <a:r>
              <a:rPr lang="pt-BR" dirty="0"/>
              <a:t>.(grifo nosso)</a:t>
            </a:r>
          </a:p>
          <a:p>
            <a:r>
              <a:rPr lang="pt-BR" b="1" dirty="0"/>
              <a:t>Biblioteca do I.E. Caetano de Campo e Exemplaridade</a:t>
            </a:r>
          </a:p>
          <a:p>
            <a:pPr marL="0" indent="0">
              <a:buNone/>
            </a:pPr>
            <a:r>
              <a:rPr lang="pt-BR" b="1" dirty="0"/>
              <a:t>  </a:t>
            </a:r>
            <a:r>
              <a:rPr lang="pt-BR" dirty="0"/>
              <a:t> a biblioteca Escolar Infantil, que entre 1936-66 “coincide com a</a:t>
            </a:r>
          </a:p>
          <a:p>
            <a:pPr marL="0" indent="0">
              <a:buNone/>
            </a:pPr>
            <a:r>
              <a:rPr lang="pt-BR" dirty="0"/>
              <a:t>   atuação da professora Iracema Marques da Silveira, como </a:t>
            </a:r>
          </a:p>
          <a:p>
            <a:pPr marL="0" indent="0">
              <a:buNone/>
            </a:pPr>
            <a:r>
              <a:rPr lang="pt-BR" dirty="0"/>
              <a:t>   Bibliotecária”, </a:t>
            </a:r>
            <a:r>
              <a:rPr lang="pt-BR" b="1" dirty="0"/>
              <a:t>deve </a:t>
            </a:r>
            <a:r>
              <a:rPr lang="pt-BR" dirty="0"/>
              <a:t>sua exemplaridade a </a:t>
            </a:r>
            <a:r>
              <a:rPr lang="pt-BR" b="1" dirty="0"/>
              <a:t>5 aspectos</a:t>
            </a:r>
            <a:r>
              <a:rPr lang="pt-BR" dirty="0"/>
              <a:t>: </a:t>
            </a:r>
          </a:p>
        </p:txBody>
      </p:sp>
    </p:spTree>
    <p:extLst>
      <p:ext uri="{BB962C8B-B14F-4D97-AF65-F5344CB8AC3E}">
        <p14:creationId xmlns:p14="http://schemas.microsoft.com/office/powerpoint/2010/main" val="29924808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825499"/>
          </a:xfrm>
        </p:spPr>
        <p:txBody>
          <a:bodyPr/>
          <a:lstStyle/>
          <a:p>
            <a:r>
              <a:rPr lang="pt-BR" dirty="0"/>
              <a:t>          Os 5 aspectos da exemplaridade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25500"/>
            <a:ext cx="10515600" cy="5791199"/>
          </a:xfrm>
        </p:spPr>
        <p:txBody>
          <a:bodyPr>
            <a:noAutofit/>
          </a:bodyPr>
          <a:lstStyle/>
          <a:p>
            <a:r>
              <a:rPr lang="pt-BR" sz="2000" dirty="0"/>
              <a:t>1</a:t>
            </a:r>
            <a:r>
              <a:rPr lang="pt-BR" sz="2000" b="1" dirty="0"/>
              <a:t>) surge ligada ao I.E. Caetano de Campos</a:t>
            </a:r>
            <a:r>
              <a:rPr lang="pt-BR" sz="2000" dirty="0"/>
              <a:t>, instituição criada em 1933, </a:t>
            </a:r>
            <a:r>
              <a:rPr lang="pt-BR" sz="2000" b="1" dirty="0"/>
              <a:t>no âmbito da reforma educacional escolanovista, efetuada por Fernando de Azevedo</a:t>
            </a:r>
            <a:r>
              <a:rPr lang="pt-BR" sz="2000" dirty="0"/>
              <a:t>, signatário destacado do “Manifesto dos Pioneiros da Educação“(1932). Pretendia-se a elevação da formação do magistério para nível superior (Escola Normal Superior), antecedida pela frequência ao ensino secundário.</a:t>
            </a:r>
          </a:p>
          <a:p>
            <a:r>
              <a:rPr lang="pt-BR" sz="2000" dirty="0"/>
              <a:t>2) </a:t>
            </a:r>
            <a:r>
              <a:rPr lang="pt-BR" sz="2000" b="1" dirty="0"/>
              <a:t>O I.E.Caetano de Campos foi o primeiro a ser associado a uma Universidade</a:t>
            </a:r>
            <a:r>
              <a:rPr lang="pt-BR" sz="2000" dirty="0"/>
              <a:t>, com a criação da USP, em 1934, </a:t>
            </a:r>
            <a:r>
              <a:rPr lang="pt-BR" sz="2000" b="1" dirty="0"/>
              <a:t>oferecendo não só formação superior, mas também universitária (grifos nossos)</a:t>
            </a:r>
            <a:r>
              <a:rPr lang="pt-BR" sz="2000" dirty="0"/>
              <a:t>. Integração durou até 1938, quando o Instituto desliga-se da USP, “no calor da </a:t>
            </a:r>
            <a:r>
              <a:rPr lang="pt-BR" sz="2000" b="1" dirty="0"/>
              <a:t>disputa entre pioneiros e católicos </a:t>
            </a:r>
            <a:r>
              <a:rPr lang="pt-BR" sz="2000" dirty="0"/>
              <a:t>pelo </a:t>
            </a:r>
            <a:r>
              <a:rPr lang="pt-BR" sz="2000" b="1" dirty="0"/>
              <a:t>controle do Ministério da Educação</a:t>
            </a:r>
            <a:r>
              <a:rPr lang="pt-BR" sz="2000" dirty="0"/>
              <a:t>, durante o Estado Novo”.</a:t>
            </a:r>
          </a:p>
          <a:p>
            <a:r>
              <a:rPr lang="pt-BR" sz="2000" dirty="0"/>
              <a:t>3) </a:t>
            </a:r>
            <a:r>
              <a:rPr lang="pt-BR" sz="2000" b="1" dirty="0"/>
              <a:t>Anima a iniciativa um “ideário baseado em preceitos ativos da Escola Nova</a:t>
            </a:r>
            <a:r>
              <a:rPr lang="pt-BR" sz="2000" dirty="0"/>
              <a:t>, com defesa de </a:t>
            </a:r>
            <a:r>
              <a:rPr lang="pt-BR" sz="2000" b="1" dirty="0"/>
              <a:t>ações tanto na sala de aula quanto fora</a:t>
            </a:r>
            <a:r>
              <a:rPr lang="pt-BR" sz="2000" dirty="0"/>
              <a:t>, na escola como no espaço social, estabelecimento de vínculos Escola-Sociedade, “elemento de discórdia entre grupos que disputavam a orientação nacional do ensino no Brasil”. </a:t>
            </a:r>
          </a:p>
          <a:p>
            <a:r>
              <a:rPr lang="pt-BR" sz="2000" b="1" dirty="0"/>
              <a:t>A Biblioteca Infantil do Caetano de Campos não nasceu nesse ambiente.</a:t>
            </a:r>
            <a:r>
              <a:rPr lang="pt-BR" sz="2000" dirty="0"/>
              <a:t> </a:t>
            </a:r>
            <a:r>
              <a:rPr lang="pt-BR" sz="2000" b="1" dirty="0"/>
              <a:t>Foi criada em 28 de maio de 1925</a:t>
            </a:r>
            <a:r>
              <a:rPr lang="pt-BR" sz="2000" dirty="0"/>
              <a:t>, pelo professor Carlos Alberto Gomes Cardim, diretor da Escola Normal da capital, com auxílio dos professores João Batista de Brito e Renato Braga, com a organização inicial da professora Dulce Bressane até 1927, depois Nísia Pereira Bueno </a:t>
            </a:r>
            <a:r>
              <a:rPr lang="pt-BR" sz="2000" b="1" dirty="0"/>
              <a:t>(1929), quando foi fechada e o acervo recolhido à Biblioteca do Curso Normal. </a:t>
            </a:r>
          </a:p>
          <a:p>
            <a:pPr marL="0" indent="0">
              <a:buNone/>
            </a:pPr>
            <a:r>
              <a:rPr lang="pt-BR" sz="2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850482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75E420-5A97-3E37-5876-52E50ADA9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	5 Aspectos da exemplaridade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F8CB0C-86AF-EAC7-14E1-C50D65BAEB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800" dirty="0"/>
              <a:t>4) </a:t>
            </a:r>
            <a:r>
              <a:rPr lang="pt-BR" sz="2800" b="1" dirty="0"/>
              <a:t>Em 1933, foi reaberta e emergiu no novo cenário escolanovista</a:t>
            </a:r>
            <a:r>
              <a:rPr lang="pt-BR" sz="2800" dirty="0"/>
              <a:t>, sob direção da profa. Lenyra Fracarolli, até </a:t>
            </a:r>
            <a:r>
              <a:rPr lang="pt-BR" sz="2800" b="1" dirty="0"/>
              <a:t>1935</a:t>
            </a:r>
            <a:r>
              <a:rPr lang="pt-BR" sz="2800" dirty="0"/>
              <a:t>, quando implantou e passou a dirigir </a:t>
            </a:r>
            <a:r>
              <a:rPr lang="pt-BR" sz="2800" b="1" dirty="0"/>
              <a:t>a Biblioteca Infantil Municipal, atual Monteiro Lobato </a:t>
            </a:r>
            <a:r>
              <a:rPr lang="pt-BR" sz="2800" dirty="0"/>
              <a:t>e foi substituída por Dinorah Carvalho dos Santos.   </a:t>
            </a:r>
            <a:r>
              <a:rPr lang="pt-BR" sz="2800" b="1" dirty="0"/>
              <a:t>Em 1936,</a:t>
            </a:r>
            <a:r>
              <a:rPr lang="pt-BR" sz="2800" dirty="0"/>
              <a:t> instalada </a:t>
            </a:r>
            <a:r>
              <a:rPr lang="pt-BR" sz="2800" b="1" dirty="0"/>
              <a:t>no terceiro andar recém inaugurado do prédio da Praça da República, a Biblioteca do I.E. Caetano de Campos </a:t>
            </a:r>
            <a:r>
              <a:rPr lang="pt-BR" sz="2800" dirty="0"/>
              <a:t>passa a ser cuidada por Iracema Marques da Silveira, até 1966, ou seja, até sua aposentadoria, durante 30 anos.</a:t>
            </a:r>
          </a:p>
          <a:p>
            <a:r>
              <a:rPr lang="pt-BR" sz="2800" dirty="0"/>
              <a:t>5</a:t>
            </a:r>
            <a:r>
              <a:rPr lang="pt-BR" sz="2800" b="1" dirty="0"/>
              <a:t>) Dois álbuns fotográficos narram atividades realizadas </a:t>
            </a:r>
            <a:r>
              <a:rPr lang="pt-BR" sz="2800" dirty="0"/>
              <a:t>pela professora-bibliotecária e alunos-bibliotecários nesses 30 anos.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820734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5320" y="195309"/>
            <a:ext cx="10288480" cy="674703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pt-BR" sz="3100" b="1" dirty="0"/>
              <a:t>             </a:t>
            </a:r>
            <a:br>
              <a:rPr lang="pt-BR" sz="3100" b="1" dirty="0"/>
            </a:br>
            <a:r>
              <a:rPr lang="pt-BR" sz="3100" b="1" dirty="0"/>
              <a:t>	  </a:t>
            </a:r>
            <a:r>
              <a:rPr lang="pt-BR" sz="2200" b="1" dirty="0">
                <a:solidFill>
                  <a:srgbClr val="FF0000"/>
                </a:solidFill>
              </a:rPr>
              <a:t>Biblioteconomia e Educação brasileiras nos anos 1930 em diante </a:t>
            </a:r>
            <a:br>
              <a:rPr lang="pt-BR" sz="2200" b="1" dirty="0">
                <a:solidFill>
                  <a:srgbClr val="FF0000"/>
                </a:solidFill>
              </a:rPr>
            </a:br>
            <a:r>
              <a:rPr lang="pt-BR" sz="2200" b="1" dirty="0">
                <a:solidFill>
                  <a:srgbClr val="FF0000"/>
                </a:solidFill>
              </a:rPr>
              <a:t>	Campo fértil em ideias, realizações fundantes, colaborações e...disputas</a:t>
            </a:r>
            <a:r>
              <a:rPr lang="pt-BR" sz="2200" dirty="0">
                <a:solidFill>
                  <a:srgbClr val="FF0000"/>
                </a:solidFill>
              </a:rPr>
              <a:t> </a:t>
            </a:r>
            <a:r>
              <a:rPr lang="pt-BR" sz="2200" b="1" dirty="0">
                <a:solidFill>
                  <a:srgbClr val="FF0000"/>
                </a:solidFill>
              </a:rPr>
              <a:t>             </a:t>
            </a:r>
            <a:r>
              <a:rPr lang="pt-BR" sz="2200" b="1" dirty="0"/>
              <a:t>	</a:t>
            </a:r>
            <a:r>
              <a:rPr lang="pt-BR" sz="3100" b="1" dirty="0"/>
              <a:t>	</a:t>
            </a:r>
            <a:br>
              <a:rPr lang="pt-BR" sz="4400" dirty="0"/>
            </a:b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70012"/>
            <a:ext cx="10515600" cy="5877017"/>
          </a:xfrm>
        </p:spPr>
        <p:txBody>
          <a:bodyPr>
            <a:noAutofit/>
          </a:bodyPr>
          <a:lstStyle/>
          <a:p>
            <a:pPr marL="0">
              <a:lnSpc>
                <a:spcPct val="100000"/>
              </a:lnSpc>
              <a:spcBef>
                <a:spcPts val="0"/>
              </a:spcBef>
            </a:pPr>
            <a:r>
              <a:rPr lang="pt-BR" sz="2000" dirty="0"/>
              <a:t>1929- implantaçao do curso do Mackenzie; </a:t>
            </a:r>
          </a:p>
          <a:p>
            <a:pPr marL="0">
              <a:lnSpc>
                <a:spcPct val="100000"/>
              </a:lnSpc>
              <a:spcBef>
                <a:spcPts val="0"/>
              </a:spcBef>
            </a:pPr>
            <a:r>
              <a:rPr lang="pt-BR" sz="2000" dirty="0"/>
              <a:t>1931- reabertura do Curso da Biblioteca Nacional, extinto em 1922, após 7 anos de 	funcionamento; (1931) em São Paulo, é criada a Biblioteca Pedagógica Central, 	normatizada por Lourenço Filho; </a:t>
            </a:r>
          </a:p>
          <a:p>
            <a:pPr marL="0">
              <a:lnSpc>
                <a:spcPct val="100000"/>
              </a:lnSpc>
              <a:spcBef>
                <a:spcPts val="0"/>
              </a:spcBef>
            </a:pPr>
            <a:r>
              <a:rPr lang="pt-BR" sz="2000" dirty="0"/>
              <a:t>1932- funda-se a Biblioteca Central de Educação, no Rio, capital do país; </a:t>
            </a:r>
          </a:p>
          <a:p>
            <a:pPr marL="0">
              <a:lnSpc>
                <a:spcPct val="100000"/>
              </a:lnSpc>
              <a:spcBef>
                <a:spcPts val="0"/>
              </a:spcBef>
            </a:pPr>
            <a:r>
              <a:rPr lang="pt-BR" sz="2000" dirty="0"/>
              <a:t>1934- cria-se, no Rio, o  Pavilhão Mourisco,   primeira biblioteca Infantil do Brasil, dirigida por 	Cecília Meireles, na gestão Anísio Teixeira; </a:t>
            </a:r>
          </a:p>
          <a:p>
            <a:pPr marL="0">
              <a:lnSpc>
                <a:spcPct val="100000"/>
              </a:lnSpc>
              <a:spcBef>
                <a:spcPts val="0"/>
              </a:spcBef>
            </a:pPr>
            <a:r>
              <a:rPr lang="pt-BR" sz="2000" dirty="0"/>
              <a:t>1935- criação do Departamento de Cultura, administrado por Mário de Andrade,  e  da Divisão de 	Bibliotecas da Prefeitura de São Paulo e da Escola de Biblioteconomia a ela vinculada; </a:t>
            </a:r>
          </a:p>
          <a:p>
            <a:pPr marL="0">
              <a:lnSpc>
                <a:spcPct val="100000"/>
              </a:lnSpc>
              <a:spcBef>
                <a:spcPts val="0"/>
              </a:spcBef>
            </a:pPr>
            <a:r>
              <a:rPr lang="pt-BR" sz="2000" dirty="0"/>
              <a:t>1936- criação da Biblioteca Infantil Municipal, atual Biblioteca Monteiro Lobato, no Departamento 	de Cultura e gerida por Lenyra Fraccaroli, até 1961, quanto se aposentou, mas continuou 	no campo da criação e desenvolvimento de bibliotecas; </a:t>
            </a:r>
          </a:p>
          <a:p>
            <a:pPr marL="0">
              <a:lnSpc>
                <a:spcPct val="100000"/>
              </a:lnSpc>
              <a:spcBef>
                <a:spcPts val="0"/>
              </a:spcBef>
            </a:pPr>
            <a:r>
              <a:rPr lang="pt-BR" sz="2000" dirty="0"/>
              <a:t>1937- 5 de janeiro-  lei 2839, cria o Conselho Bibliotecário e regula-se o ingresso na carreira, 	mediante concurso e apresentação de diploma. (1938) funda-se a APB.; </a:t>
            </a:r>
          </a:p>
          <a:p>
            <a:pPr marL="0">
              <a:lnSpc>
                <a:spcPct val="100000"/>
              </a:lnSpc>
              <a:spcBef>
                <a:spcPts val="0"/>
              </a:spcBef>
            </a:pPr>
            <a:r>
              <a:rPr lang="pt-BR" sz="2000" dirty="0"/>
              <a:t>1940- após 1 ano de inatividade, transferência da Escola da Divisão de Bibliotecas da Prefeitura de 	São Paulo, como escola anexa à Escola Livre de Sociologia e Política. Durante os anos 1940, 	são criados 5 cursos de Biblioteconomia, além de SP e Rio: PUC Campinas, UFRGS, Recife 	(Depto. Municipal de Educação e Cultura) </a:t>
            </a:r>
          </a:p>
          <a:p>
            <a:pPr marL="0">
              <a:lnSpc>
                <a:spcPct val="100000"/>
              </a:lnSpc>
              <a:spcBef>
                <a:spcPts val="0"/>
              </a:spcBef>
            </a:pPr>
            <a:r>
              <a:rPr lang="pt-BR" sz="2000" dirty="0"/>
              <a:t>1950- Durante os anos de 1950, criação dos cursos em  Minas, Paraná, Amazonas. </a:t>
            </a:r>
          </a:p>
        </p:txBody>
      </p:sp>
    </p:spTree>
    <p:extLst>
      <p:ext uri="{BB962C8B-B14F-4D97-AF65-F5344CB8AC3E}">
        <p14:creationId xmlns:p14="http://schemas.microsoft.com/office/powerpoint/2010/main" val="31391490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dirty="0"/>
              <a:t>As bibliotecas infantis e escolares nos anos 1930 e 		a formação do leitor mirim.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b="1" dirty="0"/>
              <a:t>Em 1928, no Rio de Janeiro, cada escola deveria manter duas bibliotecas escolares</a:t>
            </a:r>
            <a:r>
              <a:rPr lang="pt-BR" dirty="0"/>
              <a:t>: uma para alunos e outra para professores. Em 1929, foi regulamentado o cargo de bibliotecário, exclusivamente para gerenciar o acervo destinado à formação de professores da Escola Normal carioca, duas diretivas de Fernando de Azevedo que iria implantar depois o Instituto de Educação em São Paulo.</a:t>
            </a:r>
          </a:p>
          <a:p>
            <a:r>
              <a:rPr lang="pt-BR" b="1" dirty="0"/>
              <a:t>Em 1929, foi regulamentada a criação de bibliotecas para alunos e professores nas escolas reunidas e grupos escolares paulistas</a:t>
            </a:r>
            <a:r>
              <a:rPr lang="pt-BR" dirty="0"/>
              <a:t>. Em 1936, chegavam a mais de 440. Padrões de tratamento técnico eram normatizados como novas práticas de acesso ao livro e à leitura. “Laboratório da Escola” X “Cemitério de livros” </a:t>
            </a:r>
          </a:p>
          <a:p>
            <a:pPr marL="0" indent="0">
              <a:buNone/>
            </a:pPr>
            <a:r>
              <a:rPr lang="pt-BR" dirty="0"/>
              <a:t>   [Que semelhanças com a lei 12244, de 24.04.2010 ?]</a:t>
            </a:r>
          </a:p>
          <a:p>
            <a:pPr marL="0" indent="0">
              <a:buNone/>
            </a:pPr>
            <a:r>
              <a:rPr lang="pt-BR" dirty="0">
                <a:hlinkClick r:id="rId2"/>
              </a:rPr>
              <a:t>http://www.planalto.gov.br/ccivil_03/_Ato2007-2010/2010/Lei/L12244.htm</a:t>
            </a:r>
            <a:r>
              <a:rPr lang="pt-B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51397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  A Biblioteca Infantil Caetano de Campos 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0800"/>
            <a:ext cx="10515600" cy="4856163"/>
          </a:xfrm>
        </p:spPr>
        <p:txBody>
          <a:bodyPr>
            <a:normAutofit fontScale="85000" lnSpcReduction="20000"/>
          </a:bodyPr>
          <a:lstStyle/>
          <a:p>
            <a:r>
              <a:rPr lang="pt-BR" dirty="0"/>
              <a:t>Reorganizada em 1936, a Biblioteca Infantil trazia como novidades a elaboração de estatutos próprios, sua manutenção pela Associação Auxiliar da Escola e, a partir de julho, a publicação do jornal escolar </a:t>
            </a:r>
            <a:r>
              <a:rPr lang="pt-BR" i="1" dirty="0"/>
              <a:t>Nosso Esforço</a:t>
            </a:r>
            <a:r>
              <a:rPr lang="pt-BR" dirty="0"/>
              <a:t>, “feito e dirigido pelos alunos do curso primário sob a orientação da professora-bibliotecária Iracema Silveira”. P.200</a:t>
            </a:r>
          </a:p>
          <a:p>
            <a:r>
              <a:rPr lang="pt-BR" dirty="0"/>
              <a:t> O Regulamento de 1943 dizia que a Biblioteca “é organização </a:t>
            </a:r>
            <a:r>
              <a:rPr lang="pt-BR" b="1" dirty="0"/>
              <a:t>extra-curricular </a:t>
            </a:r>
            <a:r>
              <a:rPr lang="pt-BR" dirty="0"/>
              <a:t>que visa dar aos alunos do Curso Primário oportunidade de: </a:t>
            </a:r>
            <a:r>
              <a:rPr lang="pt-BR" b="1" dirty="0"/>
              <a:t>a) </a:t>
            </a:r>
            <a:r>
              <a:rPr lang="pt-BR" dirty="0"/>
              <a:t>praticar a </a:t>
            </a:r>
            <a:r>
              <a:rPr lang="pt-BR" b="1" dirty="0"/>
              <a:t>leitura </a:t>
            </a:r>
            <a:r>
              <a:rPr lang="pt-BR" dirty="0"/>
              <a:t>como atividade </a:t>
            </a:r>
            <a:r>
              <a:rPr lang="pt-BR" b="1" dirty="0"/>
              <a:t>com fins em si mesma</a:t>
            </a:r>
            <a:r>
              <a:rPr lang="pt-BR" dirty="0"/>
              <a:t>, capaz de dar-lhes prazer e proveito; </a:t>
            </a:r>
            <a:r>
              <a:rPr lang="pt-BR" b="1" dirty="0"/>
              <a:t>b) </a:t>
            </a:r>
            <a:r>
              <a:rPr lang="pt-BR" dirty="0"/>
              <a:t>adquirir o amor dos livros e da leitura; </a:t>
            </a:r>
            <a:r>
              <a:rPr lang="pt-BR" b="1" dirty="0"/>
              <a:t>c) alargar o conhecimento escolar com conhecimento suplementar </a:t>
            </a:r>
            <a:r>
              <a:rPr lang="pt-BR" dirty="0"/>
              <a:t>adquirido em </a:t>
            </a:r>
            <a:r>
              <a:rPr lang="pt-BR" b="1" dirty="0"/>
              <a:t>leitura indicada </a:t>
            </a:r>
            <a:r>
              <a:rPr lang="pt-BR" dirty="0"/>
              <a:t>como parte de atividade de classe; </a:t>
            </a:r>
            <a:r>
              <a:rPr lang="pt-BR" b="1" dirty="0"/>
              <a:t>d</a:t>
            </a:r>
            <a:r>
              <a:rPr lang="pt-BR" dirty="0"/>
              <a:t>) adquirir critérios fundamentais de crítica que os </a:t>
            </a:r>
            <a:r>
              <a:rPr lang="pt-BR" b="1" dirty="0"/>
              <a:t>habilitem a fazer a escolha dos livros </a:t>
            </a:r>
            <a:r>
              <a:rPr lang="pt-BR" dirty="0"/>
              <a:t>que hão de ler, dentro e fora da escola; </a:t>
            </a:r>
            <a:r>
              <a:rPr lang="pt-BR" b="1" dirty="0"/>
              <a:t>e</a:t>
            </a:r>
            <a:r>
              <a:rPr lang="pt-BR" dirty="0"/>
              <a:t>) </a:t>
            </a:r>
            <a:r>
              <a:rPr lang="pt-BR" b="1" dirty="0"/>
              <a:t>habilitar e ler em voz alta </a:t>
            </a:r>
            <a:r>
              <a:rPr lang="pt-BR" dirty="0"/>
              <a:t>para bons hábitos de califasia </a:t>
            </a:r>
            <a:r>
              <a:rPr lang="pt-BR" b="1" dirty="0"/>
              <a:t>e a ouvir a narração feita com fins recreativos e artísticos</a:t>
            </a:r>
            <a:r>
              <a:rPr lang="pt-BR" dirty="0"/>
              <a:t>; </a:t>
            </a:r>
            <a:r>
              <a:rPr lang="pt-BR" b="1" dirty="0"/>
              <a:t>f</a:t>
            </a:r>
            <a:r>
              <a:rPr lang="pt-BR" dirty="0"/>
              <a:t>) incentivar aquelas atividades que, além de dar-lhes o </a:t>
            </a:r>
            <a:r>
              <a:rPr lang="pt-BR" b="1" dirty="0"/>
              <a:t>gosto da leitura</a:t>
            </a:r>
            <a:r>
              <a:rPr lang="pt-BR" dirty="0"/>
              <a:t>, lhes desenvolvam </a:t>
            </a:r>
            <a:r>
              <a:rPr lang="pt-BR" b="1" dirty="0"/>
              <a:t>correlatamente a capacidade de organisar, cooperar, criar”(</a:t>
            </a:r>
            <a:r>
              <a:rPr lang="pt-BR" dirty="0"/>
              <a:t>...) </a:t>
            </a:r>
            <a:r>
              <a:rPr lang="pt-BR" b="1" dirty="0"/>
              <a:t>é franqueada diariamente, dentro e fora do período escolar</a:t>
            </a:r>
            <a:r>
              <a:rPr lang="pt-BR" dirty="0"/>
              <a:t>, também como parte de </a:t>
            </a:r>
            <a:r>
              <a:rPr lang="pt-BR" b="1" dirty="0"/>
              <a:t>atividade de classe</a:t>
            </a:r>
            <a:r>
              <a:rPr lang="pt-BR" dirty="0"/>
              <a:t>, segundo </a:t>
            </a:r>
            <a:r>
              <a:rPr lang="pt-BR" b="1" dirty="0"/>
              <a:t>horário estabelecido pela Direção</a:t>
            </a:r>
            <a:r>
              <a:rPr lang="pt-BR" dirty="0"/>
              <a:t> da Escola Primária (art.4).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427835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2692</TotalTime>
  <Words>2210</Words>
  <Application>Microsoft Office PowerPoint</Application>
  <PresentationFormat>Widescreen</PresentationFormat>
  <Paragraphs>74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Escola de Comunicações e Artes   Disciplina: CBD 0299 - Biblioeducação: programas e projetos Semestre: 1º Semestre 2023       Local: Sala 293 (manhã e noite)/ECA/USP  Docentes responsáveis: Prof. Dr. Edmir Perrotti e Ivete Pieruccini    Colaboradora: Profa. Dra. Carmem Lúcia Batista  PPT: Prof. Dr. Edmir Perrotti</vt:lpstr>
      <vt:lpstr>             Biblioteca e Educação, no Brasil:        a biblioteca escolar do Caetano de Campos  </vt:lpstr>
      <vt:lpstr>                                                            Objetivo: Discutir aspectos das relações  Biblioteconomia e Educação, no Brasil, tomando como ponto de partida o texto básico indicado: “Experiências do passado, discussões do presente: a Biblioteca Escolar Infantil do Instituto de Educação Caetano de Campos (1936-1966)”, de Diana G. Vidal. https://www.scielo.br/j/pci/a/HgC4YNDTD49hv4Kj5Lr5CMf/?format=pdf&amp;lang=pt </vt:lpstr>
      <vt:lpstr>“Experiências do passado, discussões do presente: a Biblioteca Escolar Infantil do Instituto de Educação Caetano de Campos (1936-1966)”, por D.G. Vidal</vt:lpstr>
      <vt:lpstr>          Os 5 aspectos da exemplaridade</vt:lpstr>
      <vt:lpstr> 5 Aspectos da exemplaridade (cont.)</vt:lpstr>
      <vt:lpstr>                 Biblioteconomia e Educação brasileiras nos anos 1930 em diante   Campo fértil em ideias, realizações fundantes, colaborações e...disputas                 </vt:lpstr>
      <vt:lpstr>As bibliotecas infantis e escolares nos anos 1930 e   a formação do leitor mirim.</vt:lpstr>
      <vt:lpstr>  A Biblioteca Infantil Caetano de Campos I</vt:lpstr>
      <vt:lpstr>A Biblioteca Infantil Caetano de Campos - II</vt:lpstr>
      <vt:lpstr> Aspectos essenciais da Biblioteca escolar do    Instituto de Educação Caetano de Campos</vt:lpstr>
      <vt:lpstr> Considerações finais do texto-base</vt:lpstr>
      <vt:lpstr>                Algumas Questões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Escola de Comunicações e Artes   Disciplina: CBD 0299 - Biblioeducação: programas e projetos Semestre: 1º Semestre 2019       Local: Sala  247 (manhã e noite)/ECA/USP  Docentes responsáveis: Prof. Dr. Edmir Perrotti e Ivete Pieruccini    Colaboradores: Profa. Dra. Carmem Lúcia Batista              Doutoranda Lilian Vian       PPT: Prof. Dr. Edmir Perrotti</dc:title>
  <dc:creator>edmir perrotti</dc:creator>
  <cp:lastModifiedBy>edmir perrotti</cp:lastModifiedBy>
  <cp:revision>69</cp:revision>
  <dcterms:created xsi:type="dcterms:W3CDTF">2019-03-27T14:55:36Z</dcterms:created>
  <dcterms:modified xsi:type="dcterms:W3CDTF">2023-04-26T23:08:51Z</dcterms:modified>
</cp:coreProperties>
</file>