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Extra Bold" charset="1" panose="020B0906030804020204"/>
      <p:regular r:id="rId18"/>
    </p:embeddedFont>
    <p:embeddedFont>
      <p:font typeface="Open Sans Extra Bold Italics" charset="1" panose="020B0906030804020204"/>
      <p:regular r:id="rId19"/>
    </p:embeddedFont>
    <p:embeddedFont>
      <p:font typeface="Cormorant Garamond Bold" charset="1" panose="00000800000000000000"/>
      <p:regular r:id="rId20"/>
    </p:embeddedFont>
    <p:embeddedFont>
      <p:font typeface="Cormorant Garamond Bold Italics" charset="1" panose="00000800000000000000"/>
      <p:regular r:id="rId21"/>
    </p:embeddedFont>
    <p:embeddedFont>
      <p:font typeface="Overpass Light" charset="1" panose="00000400000000000000"/>
      <p:regular r:id="rId22"/>
    </p:embeddedFont>
    <p:embeddedFont>
      <p:font typeface="Overpass Light Bold" charset="1" panose="00000500000000000000"/>
      <p:regular r:id="rId23"/>
    </p:embeddedFont>
    <p:embeddedFont>
      <p:font typeface="Overpass Light Italics" charset="1" panose="00000400000000000000"/>
      <p:regular r:id="rId24"/>
    </p:embeddedFont>
    <p:embeddedFont>
      <p:font typeface="Overpass Light Bold Italics" charset="1" panose="000005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1A1B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03815" y="9040112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6327592" y="1028700"/>
            <a:ext cx="907930" cy="90793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95898" y="1314450"/>
            <a:ext cx="10154549" cy="1995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000"/>
              </a:lnSpc>
            </a:pPr>
            <a:r>
              <a:rPr lang="en-US" sz="15000">
                <a:solidFill>
                  <a:srgbClr val="FAFAFA"/>
                </a:solidFill>
                <a:latin typeface="Cormorant Garamond Bold Bold"/>
              </a:rPr>
              <a:t>HPE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183249" y="7362924"/>
            <a:ext cx="5796073" cy="1054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2"/>
              </a:lnSpc>
            </a:pPr>
            <a:r>
              <a:rPr lang="en-US" sz="3729">
                <a:solidFill>
                  <a:srgbClr val="FAFAFA"/>
                </a:solidFill>
                <a:latin typeface="Cormorant Garamond Bold Bold"/>
              </a:rPr>
              <a:t>TEORIAS DO IMPERIALISMO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8498387"/>
            <a:ext cx="16230600" cy="759913"/>
            <a:chOff x="0" y="0"/>
            <a:chExt cx="21640800" cy="1013218"/>
          </a:xfrm>
        </p:grpSpPr>
        <p:sp>
          <p:nvSpPr>
            <p:cNvPr name="AutoShape 14" id="14"/>
            <p:cNvSpPr/>
            <p:nvPr/>
          </p:nvSpPr>
          <p:spPr>
            <a:xfrm rot="0">
              <a:off x="0" y="0"/>
              <a:ext cx="21640800" cy="42765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0" y="641974"/>
              <a:ext cx="12561738" cy="37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45">
                  <a:solidFill>
                    <a:srgbClr val="FAFAFA"/>
                  </a:solidFill>
                  <a:latin typeface="Overpass Light"/>
                </a:rPr>
                <a:t>MONITORIA 2020 - JENIFER CASTRO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1781623"/>
            <a:ext cx="10704587" cy="135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Lenin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36856" y="6501270"/>
            <a:ext cx="3622444" cy="75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699593"/>
            <a:ext cx="1601684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Estágio mais elevado do capitalismo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747260"/>
            <a:ext cx="162306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Oligarquia financeira, complexa e interligada, controle sobre industrias atraves de ações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879643"/>
            <a:ext cx="1532267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Imperialismo: necessidade de encontrar investimentos lucrativos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888625"/>
            <a:ext cx="1577663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Divisão do mundo em carteis e grandes potências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779944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Capital financeiro, industrias, governo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8611718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Conflitos inerentes ao imperialismo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1A1B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TextBox 4" id="4"/>
          <p:cNvSpPr txBox="true"/>
          <p:nvPr/>
        </p:nvSpPr>
        <p:spPr>
          <a:xfrm rot="-5400000">
            <a:off x="-1018472" y="6642950"/>
            <a:ext cx="4945124" cy="285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99"/>
              </a:lnSpc>
              <a:spcBef>
                <a:spcPct val="0"/>
              </a:spcBef>
            </a:pPr>
            <a:r>
              <a:rPr lang="en-US" sz="1499" spc="44">
                <a:solidFill>
                  <a:srgbClr val="FAFAFA"/>
                </a:solidFill>
                <a:latin typeface="Overpass Light"/>
              </a:rPr>
              <a:t>REVISÕES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119050" y="3320004"/>
            <a:ext cx="10049900" cy="3646992"/>
            <a:chOff x="0" y="0"/>
            <a:chExt cx="13399867" cy="486265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13399867" cy="6233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115189"/>
              <a:ext cx="13399867" cy="27474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50"/>
                </a:lnSpc>
              </a:pPr>
              <a:r>
                <a:rPr lang="en-US" sz="7000">
                  <a:solidFill>
                    <a:srgbClr val="FAFAFA"/>
                  </a:solidFill>
                  <a:latin typeface="Cormorant Garamond Bold Bold"/>
                </a:rPr>
                <a:t>Trabalho em Grupo e Seminário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1319799"/>
              <a:ext cx="13399867" cy="41807"/>
            </a:xfrm>
            <a:prstGeom prst="rect">
              <a:avLst/>
            </a:prstGeom>
            <a:solidFill>
              <a:srgbClr val="CDA63C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6672463" y="1373571"/>
            <a:ext cx="955485" cy="218188"/>
            <a:chOff x="0" y="0"/>
            <a:chExt cx="1273980" cy="290918"/>
          </a:xfrm>
        </p:grpSpPr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1A1B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07930" cy="907930"/>
            <a:chOff x="0" y="0"/>
            <a:chExt cx="1210574" cy="121057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10574" cy="1210574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152509" y="321121"/>
              <a:ext cx="905555" cy="5873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891153" y="3993545"/>
            <a:ext cx="7030655" cy="2299910"/>
            <a:chOff x="0" y="0"/>
            <a:chExt cx="9374207" cy="306654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38100"/>
              <a:ext cx="9374207" cy="1384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5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474931"/>
              <a:ext cx="9374207" cy="591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50"/>
                </a:lnSpc>
              </a:pP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1970647"/>
              <a:ext cx="9374207" cy="41780"/>
            </a:xfrm>
            <a:prstGeom prst="rect">
              <a:avLst/>
            </a:prstGeom>
            <a:solidFill>
              <a:srgbClr val="CDA63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7" id="17"/>
          <p:cNvSpPr txBox="true"/>
          <p:nvPr/>
        </p:nvSpPr>
        <p:spPr>
          <a:xfrm rot="0">
            <a:off x="5891153" y="3609975"/>
            <a:ext cx="703065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Introdução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028700" y="4997870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595242" y="1781623"/>
            <a:ext cx="10704587" cy="135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Imperialismo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5856164"/>
            <a:ext cx="420642" cy="382784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717915" y="5859435"/>
            <a:ext cx="3622444" cy="2198971"/>
            <a:chOff x="0" y="0"/>
            <a:chExt cx="4829925" cy="293196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85725"/>
              <a:ext cx="4829925" cy="653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 spc="-42">
                  <a:solidFill>
                    <a:srgbClr val="1A1B18"/>
                  </a:solidFill>
                  <a:latin typeface="Overpass Light Bold"/>
                </a:rPr>
                <a:t>Foco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34438"/>
              <a:ext cx="4829925" cy="1997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920"/>
                </a:lnSpc>
              </a:pPr>
              <a:r>
                <a:rPr lang="en-US" sz="2800">
                  <a:solidFill>
                    <a:srgbClr val="1A1B18"/>
                  </a:solidFill>
                  <a:latin typeface="Overpass Light"/>
                </a:rPr>
                <a:t>Asia, Africa e Austrália</a:t>
              </a:r>
            </a:p>
            <a:p>
              <a:pPr algn="just">
                <a:lnSpc>
                  <a:spcPts val="3920"/>
                </a:lnSpc>
              </a:pPr>
              <a:r>
                <a:rPr lang="en-US" sz="2800">
                  <a:solidFill>
                    <a:srgbClr val="1A1B18"/>
                  </a:solidFill>
                  <a:latin typeface="Overpass Light"/>
                </a:rPr>
                <a:t>(dependência)</a:t>
              </a:r>
            </a:p>
            <a:p>
              <a:pPr>
                <a:lnSpc>
                  <a:spcPts val="3920"/>
                </a:lnSpc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988171" y="5856164"/>
            <a:ext cx="420642" cy="38278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7677385" y="5859435"/>
            <a:ext cx="3622444" cy="3187996"/>
            <a:chOff x="0" y="0"/>
            <a:chExt cx="4829925" cy="425066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85725"/>
              <a:ext cx="4829925" cy="653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 spc="-42">
                  <a:solidFill>
                    <a:srgbClr val="1A1B18"/>
                  </a:solidFill>
                  <a:latin typeface="Overpass Light Bold"/>
                </a:rPr>
                <a:t>Objetivos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934438"/>
              <a:ext cx="4829925" cy="3316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>
                  <a:solidFill>
                    <a:srgbClr val="1A1B18"/>
                  </a:solidFill>
                  <a:latin typeface="Overpass Light"/>
                </a:rPr>
                <a:t>Tornar-las economia de mercado e mercado consumidor das nações imperialistas</a:t>
              </a:r>
            </a:p>
            <a:p>
              <a:pPr>
                <a:lnSpc>
                  <a:spcPts val="3920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947641" y="5859435"/>
            <a:ext cx="420642" cy="382784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13368283" y="5856164"/>
            <a:ext cx="4651144" cy="4177021"/>
            <a:chOff x="0" y="0"/>
            <a:chExt cx="6201525" cy="556936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85725"/>
              <a:ext cx="6201525" cy="653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 spc="-42">
                  <a:solidFill>
                    <a:srgbClr val="1A1B18"/>
                  </a:solidFill>
                  <a:latin typeface="Overpass Light Bold"/>
                </a:rPr>
                <a:t>Justificativas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934438"/>
              <a:ext cx="6201525" cy="46349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>
                  <a:solidFill>
                    <a:srgbClr val="1A1B18"/>
                  </a:solidFill>
                  <a:latin typeface="Overpass Light"/>
                </a:rPr>
                <a:t> Teoria de comercio  exterior dos clássicos;</a:t>
              </a:r>
            </a:p>
            <a:p>
              <a:pPr>
                <a:lnSpc>
                  <a:spcPts val="3920"/>
                </a:lnSpc>
              </a:pPr>
            </a:p>
            <a:p>
              <a:pPr>
                <a:lnSpc>
                  <a:spcPts val="3920"/>
                </a:lnSpc>
              </a:pPr>
              <a:r>
                <a:rPr lang="en-US" sz="2800">
                  <a:solidFill>
                    <a:srgbClr val="1A1B18"/>
                  </a:solidFill>
                  <a:latin typeface="Overpass Light"/>
                </a:rPr>
                <a:t>Neoclassicos só tratavam dos benefícios do capitalismo</a:t>
              </a:r>
            </a:p>
            <a:p>
              <a:pPr>
                <a:lnSpc>
                  <a:spcPts val="3920"/>
                </a:lnSpc>
              </a:pPr>
            </a:p>
            <a:p>
              <a:pPr>
                <a:lnSpc>
                  <a:spcPts val="392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25" id="25"/>
          <p:cNvSpPr txBox="true"/>
          <p:nvPr/>
        </p:nvSpPr>
        <p:spPr>
          <a:xfrm rot="0">
            <a:off x="1617048" y="3274281"/>
            <a:ext cx="14734322" cy="545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7"/>
              </a:lnSpc>
            </a:pPr>
            <a:r>
              <a:rPr lang="en-US" sz="3205">
                <a:solidFill>
                  <a:srgbClr val="000000"/>
                </a:solidFill>
                <a:latin typeface="Open Sans"/>
              </a:rPr>
              <a:t>Situação: Capitalismo; Potências europeias. 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17048" y="3999176"/>
            <a:ext cx="14734322" cy="50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Período: 1870 - 1914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07930" cy="907930"/>
            <a:chOff x="0" y="0"/>
            <a:chExt cx="1210574" cy="121057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10574" cy="1210574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152509" y="321121"/>
              <a:ext cx="905555" cy="5873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891153" y="2843590"/>
            <a:ext cx="7030655" cy="2299910"/>
            <a:chOff x="0" y="0"/>
            <a:chExt cx="9374207" cy="306654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38100"/>
              <a:ext cx="9374207" cy="1384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5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474931"/>
              <a:ext cx="9374207" cy="591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50"/>
                </a:lnSpc>
              </a:pP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1970647"/>
              <a:ext cx="9374207" cy="41780"/>
            </a:xfrm>
            <a:prstGeom prst="rect">
              <a:avLst/>
            </a:prstGeom>
            <a:solidFill>
              <a:srgbClr val="CDA63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7" id="17"/>
          <p:cNvSpPr txBox="true"/>
          <p:nvPr/>
        </p:nvSpPr>
        <p:spPr>
          <a:xfrm rot="0">
            <a:off x="5891153" y="2460020"/>
            <a:ext cx="703065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Teorias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70363" y="5067300"/>
            <a:ext cx="4072235" cy="219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Hobson</a:t>
            </a:r>
          </a:p>
          <a:p>
            <a:pPr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Luxemburgo</a:t>
            </a:r>
          </a:p>
          <a:p>
            <a:pPr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Lenin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595242" y="1781623"/>
            <a:ext cx="10704587" cy="135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Teoria do Hobson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36856" y="6501270"/>
            <a:ext cx="3622444" cy="75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4127109"/>
            <a:ext cx="60945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Causa sociais, teoria mais influente;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926330"/>
            <a:ext cx="1623060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"Processo social parasitário", exploração econômica de povos para assegurar interesses econômicos de nações imperialistas.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200280"/>
            <a:ext cx="11892768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Fruto de forças sociais e econômicas ( nacionalismo, militarismo, lucro....)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888625"/>
            <a:ext cx="11892768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Investigação das forças sociais  e suas relevâncias para o imperialismo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693679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Discurso das nações imperialistas como justificativa - Civilizar, Cristianização : Disfarce para esconder os reais motivos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9220200"/>
            <a:ext cx="1143853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Grande força: Acumulação de capital e investimento lucratico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8472014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Movimento racional, a favor de determinadas classes econômicas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595242" y="1781623"/>
            <a:ext cx="10704587" cy="135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Teoria do Hobson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36856" y="6501270"/>
            <a:ext cx="3622444" cy="75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699593"/>
            <a:ext cx="1601684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Grupos que se beneficiavam: Financistas, Industria naval bélica e Fabricantes de artigos de exportação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496959"/>
            <a:ext cx="162306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Por que o Imperialismo era necessário para aferir os lucros 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501322"/>
            <a:ext cx="1532267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Raiz econômica: Concentração de poder e a desigualdade - Alta poupança - Investimentos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379350"/>
            <a:ext cx="11892768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Potencial oferta maior que a demanda interna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218829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Maior propensão a poupança por parte dos capitalistas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1781623"/>
            <a:ext cx="10704587" cy="135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Rosa Luxemburgo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36856" y="6501270"/>
            <a:ext cx="3622444" cy="75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699593"/>
            <a:ext cx="16016842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Ponto de partida: Desequilibrio inerante do capitalismo ao considerar a economia composta por Capitalistas e Trabalhadores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747260"/>
            <a:ext cx="162306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Ampliação de forças produtivas ocorre de forma mais acelerada que do proprio consumo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501322"/>
            <a:ext cx="1532267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Conquistas de novos mercados para venda de excedentes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379350"/>
            <a:ext cx="1577663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Capitalistas querem acumular mais capital, precisam para não ser superados pelos concorrentes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218829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Diferencial da teoria: Natureza do imperialismo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7997164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Imperialismo como extensão da acumulação primitiva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1781623"/>
            <a:ext cx="10704587" cy="135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Rosa Luxemburgo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36856" y="6501270"/>
            <a:ext cx="3622444" cy="75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699593"/>
            <a:ext cx="16016842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Excesso de capital - busca por novos investimentos - exploração de economias naturais- uso de capital para exploração e retornos econômicos através dele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747260"/>
            <a:ext cx="1623060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Objetivos do Imperialismo : M-P; desvinculação dos trabalhadores aos meios de produção, separação entre comercio e industria, transformar em economia de mercado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879643"/>
            <a:ext cx="1532267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Uso de materias primas e ampliação da mais valia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888625"/>
            <a:ext cx="1577663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Processo inerente e "ciclico"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779944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Militarismo integrante do capitalismo ( formação e expansão)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8611718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Imperialismo, militarismo, opressão e exploração como inerentes a estrutura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814942" y="3109658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1781623"/>
            <a:ext cx="10704587" cy="135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Lenin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36856" y="6501270"/>
            <a:ext cx="3622444" cy="75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699593"/>
            <a:ext cx="1601684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familiaridades com ideias de Hobson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747260"/>
            <a:ext cx="162306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Grande concentração industrial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879643"/>
            <a:ext cx="1532267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Importância do capital financeiro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888625"/>
            <a:ext cx="1577663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Afastamento natural dos capitalistas da Administração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779944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Capital financeiro tinha controle do capital industrial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8611718"/>
            <a:ext cx="168893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Supervisão dos interresses capitalistas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DAEGFy1jRk8</dc:identifier>
  <dcterms:modified xsi:type="dcterms:W3CDTF">2011-08-01T06:04:30Z</dcterms:modified>
  <cp:revision>1</cp:revision>
  <dc:title>HPE</dc:title>
</cp:coreProperties>
</file>