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 id="271" r:id="rId17"/>
    <p:sldId id="301" r:id="rId18"/>
    <p:sldId id="272" r:id="rId19"/>
    <p:sldId id="273" r:id="rId20"/>
    <p:sldId id="274" r:id="rId21"/>
    <p:sldId id="275" r:id="rId22"/>
    <p:sldId id="276" r:id="rId23"/>
    <p:sldId id="277" r:id="rId24"/>
    <p:sldId id="278" r:id="rId25"/>
    <p:sldId id="279" r:id="rId26"/>
    <p:sldId id="280" r:id="rId27"/>
    <p:sldId id="281" r:id="rId28"/>
    <p:sldId id="282" r:id="rId29"/>
    <p:sldId id="306" r:id="rId30"/>
    <p:sldId id="302" r:id="rId31"/>
    <p:sldId id="303" r:id="rId32"/>
    <p:sldId id="304" r:id="rId33"/>
    <p:sldId id="305" r:id="rId34"/>
    <p:sldId id="311" r:id="rId35"/>
    <p:sldId id="312" r:id="rId36"/>
    <p:sldId id="313" r:id="rId37"/>
    <p:sldId id="314" r:id="rId38"/>
    <p:sldId id="315" r:id="rId39"/>
    <p:sldId id="283" r:id="rId40"/>
    <p:sldId id="307" r:id="rId41"/>
    <p:sldId id="308" r:id="rId42"/>
    <p:sldId id="309" r:id="rId43"/>
    <p:sldId id="310"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3C1B971-99ED-4154-9E21-B7FD0A525990}" type="datetimeFigureOut">
              <a:rPr lang="pt-BR" smtClean="0"/>
              <a:t>24/09/2020</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314586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3C1B971-99ED-4154-9E21-B7FD0A525990}" type="datetimeFigureOut">
              <a:rPr lang="pt-BR" smtClean="0"/>
              <a:t>24/09/2020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81002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3C1B971-99ED-4154-9E21-B7FD0A525990}" type="datetimeFigureOut">
              <a:rPr lang="pt-BR" smtClean="0"/>
              <a:t>24/09/2020</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C8E224-A3AA-49FA-8F9D-FB4BFE3DE139}"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082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C3C1B971-99ED-4154-9E21-B7FD0A525990}" type="datetimeFigureOut">
              <a:rPr lang="pt-BR" smtClean="0"/>
              <a:t>24/09/2020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2803012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C3C1B971-99ED-4154-9E21-B7FD0A525990}" type="datetimeFigureOut">
              <a:rPr lang="pt-BR" smtClean="0"/>
              <a:t>24/09/2020</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C8E224-A3AA-49FA-8F9D-FB4BFE3DE139}"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840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C3C1B971-99ED-4154-9E21-B7FD0A525990}" type="datetimeFigureOut">
              <a:rPr lang="pt-BR" smtClean="0"/>
              <a:t>24/09/2020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70932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3C1B971-99ED-4154-9E21-B7FD0A525990}" type="datetimeFigureOut">
              <a:rPr lang="pt-BR" smtClean="0"/>
              <a:t>24/09/2020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194453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3C1B971-99ED-4154-9E21-B7FD0A525990}" type="datetimeFigureOut">
              <a:rPr lang="pt-BR" smtClean="0"/>
              <a:t>24/09/2020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278159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3C1B971-99ED-4154-9E21-B7FD0A525990}" type="datetimeFigureOut">
              <a:rPr lang="pt-BR" smtClean="0"/>
              <a:t>24/09/2020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15776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3C1B971-99ED-4154-9E21-B7FD0A525990}" type="datetimeFigureOut">
              <a:rPr lang="pt-BR" smtClean="0"/>
              <a:t>24/09/2020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117185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3C1B971-99ED-4154-9E21-B7FD0A525990}" type="datetimeFigureOut">
              <a:rPr lang="pt-BR" smtClean="0"/>
              <a:t>24/09/2020</a:t>
            </a:fld>
            <a:endParaRPr lang="pt-BR"/>
          </a:p>
        </p:txBody>
      </p:sp>
      <p:sp>
        <p:nvSpPr>
          <p:cNvPr id="6" name="Footer Placeholder 5"/>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2482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3C1B971-99ED-4154-9E21-B7FD0A525990}" type="datetimeFigureOut">
              <a:rPr lang="pt-BR" smtClean="0"/>
              <a:t>24/09/2020</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166756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3C1B971-99ED-4154-9E21-B7FD0A525990}" type="datetimeFigureOut">
              <a:rPr lang="pt-BR" smtClean="0"/>
              <a:t>24/09/2020</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173812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1B971-99ED-4154-9E21-B7FD0A525990}" type="datetimeFigureOut">
              <a:rPr lang="pt-BR" smtClean="0"/>
              <a:t>24/09/2020</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172903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3C1B971-99ED-4154-9E21-B7FD0A525990}" type="datetimeFigureOut">
              <a:rPr lang="pt-BR" smtClean="0"/>
              <a:t>24/09/2020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82161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3C1B971-99ED-4154-9E21-B7FD0A525990}" type="datetimeFigureOut">
              <a:rPr lang="pt-BR" smtClean="0"/>
              <a:t>24/09/2020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C8E224-A3AA-49FA-8F9D-FB4BFE3DE139}" type="slidenum">
              <a:rPr lang="pt-BR" smtClean="0"/>
              <a:t>‹nº›</a:t>
            </a:fld>
            <a:endParaRPr lang="pt-BR"/>
          </a:p>
        </p:txBody>
      </p:sp>
    </p:spTree>
    <p:extLst>
      <p:ext uri="{BB962C8B-B14F-4D97-AF65-F5344CB8AC3E}">
        <p14:creationId xmlns:p14="http://schemas.microsoft.com/office/powerpoint/2010/main" val="331418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3C1B971-99ED-4154-9E21-B7FD0A525990}" type="datetimeFigureOut">
              <a:rPr lang="pt-BR" smtClean="0"/>
              <a:t>24/09/2020</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8C8E224-A3AA-49FA-8F9D-FB4BFE3DE139}" type="slidenum">
              <a:rPr lang="pt-BR" smtClean="0"/>
              <a:t>‹nº›</a:t>
            </a:fld>
            <a:endParaRPr lang="pt-BR"/>
          </a:p>
        </p:txBody>
      </p:sp>
    </p:spTree>
    <p:extLst>
      <p:ext uri="{BB962C8B-B14F-4D97-AF65-F5344CB8AC3E}">
        <p14:creationId xmlns:p14="http://schemas.microsoft.com/office/powerpoint/2010/main" val="113955890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514472"/>
            <a:ext cx="9144000" cy="2387600"/>
          </a:xfrm>
        </p:spPr>
        <p:txBody>
          <a:bodyPr>
            <a:normAutofit/>
          </a:bodyPr>
          <a:lstStyle/>
          <a:p>
            <a:pPr algn="ctr"/>
            <a:r>
              <a:rPr lang="pt-BR" sz="3600" b="1" dirty="0">
                <a:latin typeface="Garamond" panose="02020404030301010803" pitchFamily="18" charset="0"/>
              </a:rPr>
              <a:t>Principais Instrumentos de Política Agrícola: política de crédito rural</a:t>
            </a:r>
          </a:p>
        </p:txBody>
      </p:sp>
      <p:sp>
        <p:nvSpPr>
          <p:cNvPr id="3" name="Subtítulo 2"/>
          <p:cNvSpPr>
            <a:spLocks noGrp="1"/>
          </p:cNvSpPr>
          <p:nvPr>
            <p:ph type="subTitle" idx="1"/>
          </p:nvPr>
        </p:nvSpPr>
        <p:spPr>
          <a:xfrm>
            <a:off x="6582032" y="4414027"/>
            <a:ext cx="4085968" cy="537476"/>
          </a:xfrm>
        </p:spPr>
        <p:txBody>
          <a:bodyPr>
            <a:normAutofit/>
          </a:bodyPr>
          <a:lstStyle/>
          <a:p>
            <a:r>
              <a:rPr lang="pt-BR" sz="2400" dirty="0">
                <a:latin typeface="Garamond" panose="02020404030301010803" pitchFamily="18" charset="0"/>
              </a:rPr>
              <a:t>Felipe José Gurgel do Amaral</a:t>
            </a:r>
          </a:p>
        </p:txBody>
      </p:sp>
    </p:spTree>
    <p:extLst>
      <p:ext uri="{BB962C8B-B14F-4D97-AF65-F5344CB8AC3E}">
        <p14:creationId xmlns:p14="http://schemas.microsoft.com/office/powerpoint/2010/main" val="372402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stretch>
            <a:fillRect/>
          </a:stretch>
        </p:blipFill>
        <p:spPr>
          <a:xfrm>
            <a:off x="977860" y="1767014"/>
            <a:ext cx="5902849" cy="4262435"/>
          </a:xfrm>
          <a:prstGeom prst="rect">
            <a:avLst/>
          </a:prstGeom>
        </p:spPr>
      </p:pic>
      <p:sp>
        <p:nvSpPr>
          <p:cNvPr id="4" name="Espaço Reservado para Texto 3"/>
          <p:cNvSpPr>
            <a:spLocks noGrp="1"/>
          </p:cNvSpPr>
          <p:nvPr>
            <p:ph type="body" sz="half" idx="2"/>
          </p:nvPr>
        </p:nvSpPr>
        <p:spPr>
          <a:xfrm>
            <a:off x="7104810" y="1767014"/>
            <a:ext cx="4547612" cy="4497862"/>
          </a:xfrm>
        </p:spPr>
        <p:txBody>
          <a:bodyPr>
            <a:normAutofit/>
          </a:bodyPr>
          <a:lstStyle/>
          <a:p>
            <a:pPr marL="285750" indent="-285750" algn="just">
              <a:buFont typeface="Arial" panose="020B0604020202020204" pitchFamily="34" charset="0"/>
              <a:buChar char="•"/>
            </a:pPr>
            <a:r>
              <a:rPr lang="pt-BR" sz="2000" b="1" dirty="0">
                <a:latin typeface="Garamond" panose="02020404030301010803" pitchFamily="18" charset="0"/>
              </a:rPr>
              <a:t>Investimento Agrícola:</a:t>
            </a:r>
          </a:p>
          <a:p>
            <a:pPr marL="742950" lvl="1" indent="-285750" algn="just">
              <a:buFont typeface="Wingdings" panose="05000000000000000000" pitchFamily="2" charset="2"/>
              <a:buChar char="Ø"/>
            </a:pPr>
            <a:r>
              <a:rPr lang="pt-BR" sz="2000" dirty="0">
                <a:latin typeface="Garamond" panose="02020404030301010803" pitchFamily="18" charset="0"/>
              </a:rPr>
              <a:t>Destaque especial para Maquinaria e Melhoramentos;</a:t>
            </a:r>
          </a:p>
          <a:p>
            <a:pPr marL="742950" lvl="1" indent="-285750" algn="just">
              <a:buFont typeface="Wingdings" panose="05000000000000000000" pitchFamily="2" charset="2"/>
              <a:buChar char="Ø"/>
            </a:pPr>
            <a:r>
              <a:rPr lang="pt-BR" sz="2000" dirty="0">
                <a:latin typeface="Garamond" panose="02020404030301010803" pitchFamily="18" charset="0"/>
              </a:rPr>
              <a:t>Evolução positiva e acelerada dos investimentos em função de lavouras com a expansão da fronteira agrícola no País e com os programas de recuperação dos cafezais, estes, a partir de 1974.</a:t>
            </a:r>
          </a:p>
        </p:txBody>
      </p:sp>
      <p:sp>
        <p:nvSpPr>
          <p:cNvPr id="6" name="Título 1">
            <a:extLst>
              <a:ext uri="{FF2B5EF4-FFF2-40B4-BE49-F238E27FC236}">
                <a16:creationId xmlns="" xmlns:a16="http://schemas.microsoft.com/office/drawing/2014/main" id="{84375001-E21C-420B-863C-E227E29FEE96}"/>
              </a:ext>
            </a:extLst>
          </p:cNvPr>
          <p:cNvSpPr txBox="1">
            <a:spLocks/>
          </p:cNvSpPr>
          <p:nvPr/>
        </p:nvSpPr>
        <p:spPr>
          <a:xfrm>
            <a:off x="2324390" y="340395"/>
            <a:ext cx="9112638" cy="97631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b="1" dirty="0">
                <a:latin typeface="Garamond" panose="02020404030301010803" pitchFamily="18" charset="0"/>
              </a:rPr>
              <a:t>O Crédito rural e sua distribuição no Brasil</a:t>
            </a:r>
            <a:endParaRPr lang="pt-BR" sz="3600" dirty="0"/>
          </a:p>
        </p:txBody>
      </p:sp>
    </p:spTree>
    <p:extLst>
      <p:ext uri="{BB962C8B-B14F-4D97-AF65-F5344CB8AC3E}">
        <p14:creationId xmlns:p14="http://schemas.microsoft.com/office/powerpoint/2010/main" val="1302190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stretch>
            <a:fillRect/>
          </a:stretch>
        </p:blipFill>
        <p:spPr>
          <a:xfrm>
            <a:off x="1194300" y="1909917"/>
            <a:ext cx="6009689" cy="4221455"/>
          </a:xfrm>
          <a:prstGeom prst="rect">
            <a:avLst/>
          </a:prstGeom>
        </p:spPr>
      </p:pic>
      <p:sp>
        <p:nvSpPr>
          <p:cNvPr id="4" name="Espaço Reservado para Texto 3"/>
          <p:cNvSpPr>
            <a:spLocks noGrp="1"/>
          </p:cNvSpPr>
          <p:nvPr>
            <p:ph type="body" sz="half" idx="2"/>
          </p:nvPr>
        </p:nvSpPr>
        <p:spPr>
          <a:xfrm>
            <a:off x="7364627" y="1909916"/>
            <a:ext cx="3830595" cy="4221455"/>
          </a:xfrm>
        </p:spPr>
        <p:txBody>
          <a:bodyPr>
            <a:normAutofit/>
          </a:bodyPr>
          <a:lstStyle/>
          <a:p>
            <a:pPr marL="285750" indent="-285750" algn="just">
              <a:buFont typeface="Arial" panose="020B0604020202020204" pitchFamily="34" charset="0"/>
              <a:buChar char="•"/>
            </a:pPr>
            <a:r>
              <a:rPr lang="pt-BR" sz="2000" b="1" dirty="0">
                <a:latin typeface="Garamond" panose="02020404030301010803" pitchFamily="18" charset="0"/>
              </a:rPr>
              <a:t>Crédito de comercialização:</a:t>
            </a:r>
          </a:p>
          <a:p>
            <a:pPr marL="742950" lvl="1" indent="-285750" algn="just">
              <a:buFont typeface="Wingdings" panose="05000000000000000000" pitchFamily="2" charset="2"/>
              <a:buChar char="Ø"/>
            </a:pPr>
            <a:r>
              <a:rPr lang="pt-BR" sz="2000" dirty="0">
                <a:latin typeface="Garamond" panose="02020404030301010803" pitchFamily="18" charset="0"/>
              </a:rPr>
              <a:t>Participação</a:t>
            </a:r>
            <a:r>
              <a:rPr lang="pt-BR" sz="1800" dirty="0">
                <a:latin typeface="Garamond" panose="02020404030301010803" pitchFamily="18" charset="0"/>
              </a:rPr>
              <a:t> de produtos agrícolas e pecuários no crédito de comercialização é estável;</a:t>
            </a:r>
          </a:p>
          <a:p>
            <a:pPr marL="742950" lvl="1" indent="-285750" algn="just">
              <a:buFont typeface="Wingdings" panose="05000000000000000000" pitchFamily="2" charset="2"/>
              <a:buChar char="Ø"/>
            </a:pPr>
            <a:r>
              <a:rPr lang="pt-BR" sz="1800" dirty="0">
                <a:latin typeface="Garamond" panose="02020404030301010803" pitchFamily="18" charset="0"/>
              </a:rPr>
              <a:t>Os créditos para comercialização de produtos de origem animal beneficiaram mais as indústrias do setor do que os próprios agricultores. Comportamento semelhante ocorre em produtos agrícolas.</a:t>
            </a:r>
          </a:p>
          <a:p>
            <a:pPr marL="285750" indent="-285750">
              <a:buFont typeface="Wingdings" panose="05000000000000000000" pitchFamily="2" charset="2"/>
              <a:buChar char="Ø"/>
            </a:pPr>
            <a:endParaRPr lang="pt-BR" dirty="0"/>
          </a:p>
        </p:txBody>
      </p:sp>
      <p:sp>
        <p:nvSpPr>
          <p:cNvPr id="3" name="Título 1">
            <a:extLst>
              <a:ext uri="{FF2B5EF4-FFF2-40B4-BE49-F238E27FC236}">
                <a16:creationId xmlns="" xmlns:a16="http://schemas.microsoft.com/office/drawing/2014/main" id="{FA156068-96A7-4EA7-870E-1C7C6F29D969}"/>
              </a:ext>
            </a:extLst>
          </p:cNvPr>
          <p:cNvSpPr txBox="1">
            <a:spLocks/>
          </p:cNvSpPr>
          <p:nvPr/>
        </p:nvSpPr>
        <p:spPr>
          <a:xfrm>
            <a:off x="2317361" y="238472"/>
            <a:ext cx="9050854" cy="97631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600" b="1" dirty="0">
                <a:latin typeface="Garamond" panose="02020404030301010803" pitchFamily="18" charset="0"/>
              </a:rPr>
              <a:t>O Crédito rural e sua distribuição no Brasil</a:t>
            </a:r>
            <a:endParaRPr lang="pt-BR" sz="3600" dirty="0"/>
          </a:p>
        </p:txBody>
      </p:sp>
    </p:spTree>
    <p:extLst>
      <p:ext uri="{BB962C8B-B14F-4D97-AF65-F5344CB8AC3E}">
        <p14:creationId xmlns:p14="http://schemas.microsoft.com/office/powerpoint/2010/main" val="1847499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a:xfrm>
            <a:off x="2589212" y="2133600"/>
            <a:ext cx="8915400" cy="4100290"/>
          </a:xfrm>
        </p:spPr>
        <p:txBody>
          <a:bodyPr>
            <a:normAutofit/>
          </a:bodyPr>
          <a:lstStyle/>
          <a:p>
            <a:r>
              <a:rPr lang="pt-BR" sz="2600" b="1" dirty="0">
                <a:latin typeface="Garamond" panose="02020404030301010803" pitchFamily="18" charset="0"/>
              </a:rPr>
              <a:t>Crédito ao Nível Regional:</a:t>
            </a:r>
          </a:p>
          <a:p>
            <a:pPr algn="just">
              <a:buFont typeface="Wingdings" panose="05000000000000000000" pitchFamily="2" charset="2"/>
              <a:buChar char="Ø"/>
            </a:pPr>
            <a:r>
              <a:rPr lang="pt-BR" sz="2000" dirty="0">
                <a:latin typeface="Garamond" panose="02020404030301010803" pitchFamily="18" charset="0"/>
              </a:rPr>
              <a:t>O crédito beneficiou sobretudo as Regiões Sul e Sudeste, em razão da produção comercial. Entretanto, com o rápido deslocamento da fronteira de produção agropecuária, é que o Centro-Oeste recebeu maior volume de crédito para investimento e custeio. A Região Nordeste, por sua vez, continuou à margem da política creditícia.</a:t>
            </a:r>
          </a:p>
          <a:p>
            <a:pPr algn="just">
              <a:buFont typeface="Wingdings" panose="05000000000000000000" pitchFamily="2" charset="2"/>
              <a:buChar char="Ø"/>
            </a:pPr>
            <a:r>
              <a:rPr lang="pt-BR" sz="2000" dirty="0">
                <a:latin typeface="Garamond" panose="02020404030301010803" pitchFamily="18" charset="0"/>
              </a:rPr>
              <a:t>Ao nível estadual, São Paulo (19,7%), Rio Grande do Sul (18,6%), Paraná (13,9%), Minas Gerais (13%) e Goiás (7,1%) são os que mais recebem crédito, correspondendo a 72,3% do total de financiamentos institucionais de 1975. Esses mesmos estados eram responsáveis por 68% do valor bruto da produção agrícola. No Censo de 1970 esses mesmos estados absorveram 73,8% da oferta de crédito.</a:t>
            </a:r>
          </a:p>
          <a:p>
            <a:pPr>
              <a:buFont typeface="Wingdings" panose="05000000000000000000" pitchFamily="2" charset="2"/>
              <a:buChar char="Ø"/>
            </a:pPr>
            <a:endParaRPr lang="pt-BR" dirty="0"/>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276036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1394254" y="1947109"/>
            <a:ext cx="10515600" cy="4286781"/>
          </a:xfrm>
          <a:prstGeom prst="rect">
            <a:avLst/>
          </a:prstGeom>
        </p:spPr>
      </p:pic>
    </p:spTree>
    <p:extLst>
      <p:ext uri="{BB962C8B-B14F-4D97-AF65-F5344CB8AC3E}">
        <p14:creationId xmlns:p14="http://schemas.microsoft.com/office/powerpoint/2010/main" val="1718482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latin typeface="Garamond" panose="02020404030301010803" pitchFamily="18" charset="0"/>
              </a:rPr>
              <a:t>O Crédito rural e sua distribuição no Brasil</a:t>
            </a:r>
            <a:r>
              <a:rPr lang="pt-BR" sz="3600" dirty="0"/>
              <a:t/>
            </a:r>
            <a:br>
              <a:rPr lang="pt-BR" sz="3600" dirty="0"/>
            </a:br>
            <a:endParaRPr lang="pt-BR" dirty="0"/>
          </a:p>
        </p:txBody>
      </p:sp>
      <p:pic>
        <p:nvPicPr>
          <p:cNvPr id="4" name="Espaço Reservado para Conteúdo 3"/>
          <p:cNvPicPr>
            <a:picLocks noGrp="1" noChangeAspect="1"/>
          </p:cNvPicPr>
          <p:nvPr>
            <p:ph idx="1"/>
          </p:nvPr>
        </p:nvPicPr>
        <p:blipFill>
          <a:blip r:embed="rId2"/>
          <a:stretch>
            <a:fillRect/>
          </a:stretch>
        </p:blipFill>
        <p:spPr>
          <a:xfrm>
            <a:off x="3212757" y="1703583"/>
            <a:ext cx="6618955" cy="4530307"/>
          </a:xfrm>
          <a:prstGeom prst="rect">
            <a:avLst/>
          </a:prstGeom>
        </p:spPr>
      </p:pic>
    </p:spTree>
    <p:extLst>
      <p:ext uri="{BB962C8B-B14F-4D97-AF65-F5344CB8AC3E}">
        <p14:creationId xmlns:p14="http://schemas.microsoft.com/office/powerpoint/2010/main" val="84162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a:xfrm>
            <a:off x="2589212" y="2133600"/>
            <a:ext cx="8915400" cy="4267200"/>
          </a:xfrm>
        </p:spPr>
        <p:txBody>
          <a:bodyPr>
            <a:normAutofit/>
          </a:bodyPr>
          <a:lstStyle/>
          <a:p>
            <a:pPr>
              <a:buFont typeface="Wingdings" panose="05000000000000000000" pitchFamily="2" charset="2"/>
              <a:buChar char="Ø"/>
            </a:pPr>
            <a:r>
              <a:rPr lang="pt-BR" sz="2800" b="1" dirty="0">
                <a:latin typeface="Garamond" panose="02020404030301010803" pitchFamily="18" charset="0"/>
              </a:rPr>
              <a:t>Pontos adicionais:</a:t>
            </a:r>
          </a:p>
          <a:p>
            <a:pPr marL="914400" lvl="1" indent="-514350" algn="just">
              <a:buFont typeface="+mj-lt"/>
              <a:buAutoNum type="arabicParenR"/>
            </a:pPr>
            <a:r>
              <a:rPr lang="pt-BR" sz="1800" dirty="0">
                <a:latin typeface="Garamond" panose="02020404030301010803" pitchFamily="18" charset="0"/>
              </a:rPr>
              <a:t>A distribuição do crédito segue </a:t>
            </a:r>
            <a:r>
              <a:rPr lang="pt-BR" sz="1800" i="1" dirty="0">
                <a:latin typeface="Garamond" panose="02020404030301010803" pitchFamily="18" charset="0"/>
              </a:rPr>
              <a:t>pari passu </a:t>
            </a:r>
            <a:r>
              <a:rPr lang="pt-BR" sz="1800" dirty="0">
                <a:latin typeface="Garamond" panose="02020404030301010803" pitchFamily="18" charset="0"/>
              </a:rPr>
              <a:t>a produção comercial do País. Do lado da oferta, a concentração de crédito  em certas regiões tem uma racionalidade econômica que a justifica. Onde a agricultura é mais dinâmica e comercial, ou apresenta maiores retornos e menores riscos, é aí onde também as instituições de crédito têm maior incentivo a operar [..]</a:t>
            </a:r>
          </a:p>
          <a:p>
            <a:pPr marL="914400" lvl="1" indent="-514350" algn="just">
              <a:buFont typeface="+mj-lt"/>
              <a:buAutoNum type="arabicParenR"/>
            </a:pPr>
            <a:r>
              <a:rPr lang="pt-BR" sz="1800" dirty="0">
                <a:latin typeface="Garamond" panose="02020404030301010803" pitchFamily="18" charset="0"/>
              </a:rPr>
              <a:t>Do lado da demanda, estudos anteriores demonstraram  que os agricultores com acesso aos mercados financeiros são um grupo diferenciado, principalmente quanto à estrutura do capital agrário. Em geral, administram unidades produtivas de maior tamanho e produzem, sob o estímulo dos mercados, combinações de produtos de maior rentabilidade. Fatores positivamente associados ao uso do crédito: o tamanho da fazenda, a produtividade da terra e do capital, os investimentos líquidos na fazenda e o nível de escolaridade do produtor.  </a:t>
            </a:r>
          </a:p>
          <a:p>
            <a:pPr marL="0" indent="0" algn="just">
              <a:buNone/>
            </a:pPr>
            <a:endParaRPr lang="pt-BR" dirty="0"/>
          </a:p>
        </p:txBody>
      </p:sp>
    </p:spTree>
    <p:extLst>
      <p:ext uri="{BB962C8B-B14F-4D97-AF65-F5344CB8AC3E}">
        <p14:creationId xmlns:p14="http://schemas.microsoft.com/office/powerpoint/2010/main" val="892031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a:xfrm>
            <a:off x="2589212" y="2133600"/>
            <a:ext cx="8915400" cy="4304270"/>
          </a:xfrm>
        </p:spPr>
        <p:txBody>
          <a:bodyPr>
            <a:normAutofit/>
          </a:bodyPr>
          <a:lstStyle/>
          <a:p>
            <a:r>
              <a:rPr lang="pt-BR" sz="2600" b="1" dirty="0">
                <a:latin typeface="Garamond" panose="02020404030301010803" pitchFamily="18" charset="0"/>
              </a:rPr>
              <a:t>Crédito ao Nível de Unidades de Produção Agrícola:</a:t>
            </a:r>
          </a:p>
          <a:p>
            <a:pPr lvl="1">
              <a:buFont typeface="Wingdings" panose="05000000000000000000" pitchFamily="2" charset="2"/>
              <a:buChar char="Ø"/>
            </a:pPr>
            <a:r>
              <a:rPr lang="pt-BR" sz="2000" dirty="0">
                <a:latin typeface="Garamond" panose="02020404030301010803" pitchFamily="18" charset="0"/>
              </a:rPr>
              <a:t>Análise da classe de estabelecimentos com menos de 10 hectares:</a:t>
            </a:r>
          </a:p>
          <a:p>
            <a:pPr marL="1314450" lvl="2" indent="-514350" algn="just">
              <a:lnSpc>
                <a:spcPct val="150000"/>
              </a:lnSpc>
              <a:buFont typeface="+mj-lt"/>
              <a:buAutoNum type="arabicParenR"/>
            </a:pPr>
            <a:r>
              <a:rPr lang="pt-BR" sz="1800" dirty="0">
                <a:latin typeface="Garamond" panose="02020404030301010803" pitchFamily="18" charset="0"/>
              </a:rPr>
              <a:t>Número de pequenas unidades de produção continuou crescendo, mas a uma taxa bem inferior que aquela verificada entre 1960 e 1970;</a:t>
            </a:r>
          </a:p>
          <a:p>
            <a:pPr marL="1314450" lvl="2" indent="-514350" algn="just">
              <a:lnSpc>
                <a:spcPct val="150000"/>
              </a:lnSpc>
              <a:buFont typeface="+mj-lt"/>
              <a:buAutoNum type="arabicParenR"/>
            </a:pPr>
            <a:r>
              <a:rPr lang="pt-BR" sz="1800" dirty="0">
                <a:latin typeface="Garamond" panose="02020404030301010803" pitchFamily="18" charset="0"/>
              </a:rPr>
              <a:t>Mesmo perdendo alguns pontos percentuais na sua contribuição para o produto total, o Censo de 1975 indica uma vantagem não desprezível sobre as classes de 1000 hectares ou mais. </a:t>
            </a:r>
          </a:p>
          <a:p>
            <a:pPr lvl="1" algn="just">
              <a:buFont typeface="Wingdings" panose="05000000000000000000" pitchFamily="2" charset="2"/>
              <a:buChar char="Ø"/>
            </a:pPr>
            <a:r>
              <a:rPr lang="pt-BR" sz="2000" dirty="0">
                <a:latin typeface="Garamond" panose="02020404030301010803" pitchFamily="18" charset="0"/>
              </a:rPr>
              <a:t>Tudo indica prevalecer, no Brasil, uma relação inversa entre tamanho do estabelecimento e contribuição para a produção total.</a:t>
            </a:r>
          </a:p>
        </p:txBody>
      </p:sp>
    </p:spTree>
    <p:extLst>
      <p:ext uri="{BB962C8B-B14F-4D97-AF65-F5344CB8AC3E}">
        <p14:creationId xmlns:p14="http://schemas.microsoft.com/office/powerpoint/2010/main" val="3057269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a:xfrm>
            <a:off x="2589212" y="2133600"/>
            <a:ext cx="5434884" cy="3777622"/>
          </a:xfrm>
        </p:spPr>
        <p:txBody>
          <a:bodyPr/>
          <a:lstStyle/>
          <a:p>
            <a:pPr marL="0" indent="0">
              <a:buNone/>
            </a:pPr>
            <a:endParaRPr lang="pt-BR" dirty="0"/>
          </a:p>
        </p:txBody>
      </p:sp>
      <p:pic>
        <p:nvPicPr>
          <p:cNvPr id="4" name="Imagem 3"/>
          <p:cNvPicPr>
            <a:picLocks noChangeAspect="1"/>
          </p:cNvPicPr>
          <p:nvPr/>
        </p:nvPicPr>
        <p:blipFill>
          <a:blip r:embed="rId2"/>
          <a:stretch>
            <a:fillRect/>
          </a:stretch>
        </p:blipFill>
        <p:spPr>
          <a:xfrm>
            <a:off x="2836348" y="1592074"/>
            <a:ext cx="7988171" cy="5027018"/>
          </a:xfrm>
          <a:prstGeom prst="rect">
            <a:avLst/>
          </a:prstGeom>
        </p:spPr>
      </p:pic>
    </p:spTree>
    <p:extLst>
      <p:ext uri="{BB962C8B-B14F-4D97-AF65-F5344CB8AC3E}">
        <p14:creationId xmlns:p14="http://schemas.microsoft.com/office/powerpoint/2010/main" val="1606296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p:txBody>
          <a:bodyPr>
            <a:normAutofit lnSpcReduction="10000"/>
          </a:bodyPr>
          <a:lstStyle/>
          <a:p>
            <a:pPr algn="just">
              <a:buFont typeface="Wingdings 3" panose="05040102010807070707" pitchFamily="18" charset="2"/>
              <a:buChar char=""/>
            </a:pPr>
            <a:r>
              <a:rPr lang="pt-BR" sz="2600" b="1" dirty="0">
                <a:latin typeface="Garamond" panose="02020404030301010803" pitchFamily="18" charset="0"/>
              </a:rPr>
              <a:t>Dados do Censo Agropecuário de 1970 e 1975 concernentes ao crédito oficial:</a:t>
            </a:r>
          </a:p>
          <a:p>
            <a:pPr marL="914400" lvl="1" indent="-514350" algn="just">
              <a:lnSpc>
                <a:spcPct val="150000"/>
              </a:lnSpc>
              <a:buFont typeface="+mj-lt"/>
              <a:buAutoNum type="arabicParenR"/>
            </a:pPr>
            <a:r>
              <a:rPr lang="pt-BR" sz="2000" dirty="0">
                <a:latin typeface="Garamond" panose="02020404030301010803" pitchFamily="18" charset="0"/>
              </a:rPr>
              <a:t>Tem-se entre 1970 e 1975 um acréscimo real de 227,3% no volume total de crédito rural;</a:t>
            </a:r>
          </a:p>
          <a:p>
            <a:pPr marL="914400" lvl="1" indent="-514350" algn="just">
              <a:lnSpc>
                <a:spcPct val="150000"/>
              </a:lnSpc>
              <a:buFont typeface="+mj-lt"/>
              <a:buAutoNum type="arabicParenR"/>
            </a:pPr>
            <a:r>
              <a:rPr lang="pt-BR" sz="2000" dirty="0">
                <a:latin typeface="Garamond" panose="02020404030301010803" pitchFamily="18" charset="0"/>
              </a:rPr>
              <a:t>Em 1975, 85,6% dos estabelecimentos não foram atingidos pelo crédito.</a:t>
            </a:r>
          </a:p>
          <a:p>
            <a:pPr marL="914400" lvl="1" indent="-514350" algn="just">
              <a:lnSpc>
                <a:spcPct val="150000"/>
              </a:lnSpc>
              <a:buFont typeface="+mj-lt"/>
              <a:buAutoNum type="arabicParenR"/>
            </a:pPr>
            <a:r>
              <a:rPr lang="pt-BR" sz="2000" dirty="0">
                <a:latin typeface="Garamond" panose="02020404030301010803" pitchFamily="18" charset="0"/>
              </a:rPr>
              <a:t>As fontes oficiais de crédito aumentaram sua participação relativa na oferta, de 78,9% em 1970 para 83,7% em 1975. As fontes não oficiais de crédito declinaram de 21, 1% em 1970 para 16,3% em 1975. </a:t>
            </a:r>
          </a:p>
          <a:p>
            <a:pPr marL="0" indent="0">
              <a:buNone/>
            </a:pPr>
            <a:endParaRPr lang="pt-BR" dirty="0"/>
          </a:p>
        </p:txBody>
      </p:sp>
    </p:spTree>
    <p:extLst>
      <p:ext uri="{BB962C8B-B14F-4D97-AF65-F5344CB8AC3E}">
        <p14:creationId xmlns:p14="http://schemas.microsoft.com/office/powerpoint/2010/main" val="860915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795084795"/>
              </p:ext>
            </p:extLst>
          </p:nvPr>
        </p:nvGraphicFramePr>
        <p:xfrm>
          <a:off x="4056965" y="2522474"/>
          <a:ext cx="5983605" cy="3411540"/>
        </p:xfrm>
        <a:graphic>
          <a:graphicData uri="http://schemas.openxmlformats.org/drawingml/2006/table">
            <a:tbl>
              <a:tblPr firstRow="1" firstCol="1" bandRow="1">
                <a:tableStyleId>{5C22544A-7EE6-4342-B048-85BDC9FD1C3A}</a:tableStyleId>
              </a:tblPr>
              <a:tblGrid>
                <a:gridCol w="1739214">
                  <a:extLst>
                    <a:ext uri="{9D8B030D-6E8A-4147-A177-3AD203B41FA5}">
                      <a16:colId xmlns="" xmlns:a16="http://schemas.microsoft.com/office/drawing/2014/main" val="20000"/>
                    </a:ext>
                  </a:extLst>
                </a:gridCol>
                <a:gridCol w="917132">
                  <a:extLst>
                    <a:ext uri="{9D8B030D-6E8A-4147-A177-3AD203B41FA5}">
                      <a16:colId xmlns="" xmlns:a16="http://schemas.microsoft.com/office/drawing/2014/main" val="20001"/>
                    </a:ext>
                  </a:extLst>
                </a:gridCol>
                <a:gridCol w="504069">
                  <a:extLst>
                    <a:ext uri="{9D8B030D-6E8A-4147-A177-3AD203B41FA5}">
                      <a16:colId xmlns="" xmlns:a16="http://schemas.microsoft.com/office/drawing/2014/main" val="20002"/>
                    </a:ext>
                  </a:extLst>
                </a:gridCol>
                <a:gridCol w="911065">
                  <a:extLst>
                    <a:ext uri="{9D8B030D-6E8A-4147-A177-3AD203B41FA5}">
                      <a16:colId xmlns="" xmlns:a16="http://schemas.microsoft.com/office/drawing/2014/main" val="20003"/>
                    </a:ext>
                  </a:extLst>
                </a:gridCol>
                <a:gridCol w="911065">
                  <a:extLst>
                    <a:ext uri="{9D8B030D-6E8A-4147-A177-3AD203B41FA5}">
                      <a16:colId xmlns="" xmlns:a16="http://schemas.microsoft.com/office/drawing/2014/main" val="20004"/>
                    </a:ext>
                  </a:extLst>
                </a:gridCol>
                <a:gridCol w="500530">
                  <a:extLst>
                    <a:ext uri="{9D8B030D-6E8A-4147-A177-3AD203B41FA5}">
                      <a16:colId xmlns="" xmlns:a16="http://schemas.microsoft.com/office/drawing/2014/main" val="20005"/>
                    </a:ext>
                  </a:extLst>
                </a:gridCol>
                <a:gridCol w="500530">
                  <a:extLst>
                    <a:ext uri="{9D8B030D-6E8A-4147-A177-3AD203B41FA5}">
                      <a16:colId xmlns="" xmlns:a16="http://schemas.microsoft.com/office/drawing/2014/main" val="20006"/>
                    </a:ext>
                  </a:extLst>
                </a:gridCol>
              </a:tblGrid>
              <a:tr h="190500">
                <a:tc rowSpan="2">
                  <a:txBody>
                    <a:bodyPr/>
                    <a:lstStyle/>
                    <a:p>
                      <a:pPr algn="ctr">
                        <a:lnSpc>
                          <a:spcPct val="107000"/>
                        </a:lnSpc>
                        <a:spcAft>
                          <a:spcPts val="0"/>
                        </a:spcAft>
                      </a:pPr>
                      <a:r>
                        <a:rPr lang="pt-BR" sz="1000" dirty="0">
                          <a:effectLst/>
                        </a:rPr>
                        <a:t>Segmentos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pt-BR" sz="1000" dirty="0">
                          <a:effectLst/>
                        </a:rPr>
                        <a:t>Familiar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pt-BR"/>
                    </a:p>
                  </a:txBody>
                  <a:tcPr/>
                </a:tc>
                <a:tc hMerge="1">
                  <a:txBody>
                    <a:bodyPr/>
                    <a:lstStyle/>
                    <a:p>
                      <a:endParaRPr lang="pt-BR"/>
                    </a:p>
                  </a:txBody>
                  <a:tcPr/>
                </a:tc>
                <a:tc gridSpan="3">
                  <a:txBody>
                    <a:bodyPr/>
                    <a:lstStyle/>
                    <a:p>
                      <a:pPr algn="ctr">
                        <a:lnSpc>
                          <a:spcPct val="107000"/>
                        </a:lnSpc>
                        <a:spcAft>
                          <a:spcPts val="0"/>
                        </a:spcAft>
                      </a:pPr>
                      <a:r>
                        <a:rPr lang="pt-BR" sz="1000">
                          <a:effectLst/>
                        </a:rPr>
                        <a:t>Não-familiar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190500">
                <a:tc vMerge="1">
                  <a:txBody>
                    <a:bodyPr/>
                    <a:lstStyle/>
                    <a:p>
                      <a:endParaRPr lang="pt-BR"/>
                    </a:p>
                  </a:txBody>
                  <a:tcPr/>
                </a:tc>
                <a:tc>
                  <a:txBody>
                    <a:bodyPr/>
                    <a:lstStyle/>
                    <a:p>
                      <a:pPr algn="ctr">
                        <a:lnSpc>
                          <a:spcPct val="107000"/>
                        </a:lnSpc>
                        <a:spcAft>
                          <a:spcPts val="0"/>
                        </a:spcAft>
                      </a:pPr>
                      <a:r>
                        <a:rPr lang="pt-BR" sz="1000">
                          <a:effectLst/>
                        </a:rPr>
                        <a:t>Número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Número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1"/>
                  </a:ext>
                </a:extLst>
              </a:tr>
              <a:tr h="190500">
                <a:tc>
                  <a:txBody>
                    <a:bodyPr/>
                    <a:lstStyle/>
                    <a:p>
                      <a:pPr>
                        <a:lnSpc>
                          <a:spcPct val="107000"/>
                        </a:lnSpc>
                        <a:spcAft>
                          <a:spcPts val="0"/>
                        </a:spcAft>
                      </a:pPr>
                      <a:r>
                        <a:rPr lang="pt-BR" sz="1000">
                          <a:effectLst/>
                        </a:rPr>
                        <a:t>Bancos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497.486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157.150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2"/>
                  </a:ext>
                </a:extLst>
              </a:tr>
              <a:tr h="190500">
                <a:tc>
                  <a:txBody>
                    <a:bodyPr/>
                    <a:lstStyle/>
                    <a:p>
                      <a:pPr>
                        <a:lnSpc>
                          <a:spcPct val="107000"/>
                        </a:lnSpc>
                        <a:spcAft>
                          <a:spcPts val="0"/>
                        </a:spcAft>
                      </a:pPr>
                      <a:r>
                        <a:rPr lang="pt-BR" sz="1000">
                          <a:effectLst/>
                        </a:rPr>
                        <a:t>Cooperativas de crédito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79.652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75,8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25.395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24,2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3"/>
                  </a:ext>
                </a:extLst>
              </a:tr>
              <a:tr h="463743">
                <a:tc>
                  <a:txBody>
                    <a:bodyPr/>
                    <a:lstStyle/>
                    <a:p>
                      <a:pPr>
                        <a:lnSpc>
                          <a:spcPct val="107000"/>
                        </a:lnSpc>
                        <a:spcAft>
                          <a:spcPts val="0"/>
                        </a:spcAft>
                      </a:pPr>
                      <a:r>
                        <a:rPr lang="pt-BR" sz="1000">
                          <a:effectLst/>
                        </a:rPr>
                        <a:t>Governos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43.471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78,6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11.810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4"/>
                  </a:ext>
                </a:extLst>
              </a:tr>
              <a:tr h="190500">
                <a:tc>
                  <a:txBody>
                    <a:bodyPr/>
                    <a:lstStyle/>
                    <a:p>
                      <a:pPr>
                        <a:lnSpc>
                          <a:spcPct val="107000"/>
                        </a:lnSpc>
                        <a:spcAft>
                          <a:spcPts val="0"/>
                        </a:spcAft>
                      </a:pPr>
                      <a:r>
                        <a:rPr lang="pt-BR" sz="1000">
                          <a:effectLst/>
                        </a:rPr>
                        <a:t>Outras instituições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3.260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79,8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826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5"/>
                  </a:ext>
                </a:extLst>
              </a:tr>
              <a:tr h="190500">
                <a:tc>
                  <a:txBody>
                    <a:bodyPr/>
                    <a:lstStyle/>
                    <a:p>
                      <a:pPr>
                        <a:lnSpc>
                          <a:spcPct val="107000"/>
                        </a:lnSpc>
                        <a:spcAft>
                          <a:spcPts val="0"/>
                        </a:spcAft>
                      </a:pPr>
                      <a:r>
                        <a:rPr lang="pt-BR" sz="1000">
                          <a:effectLst/>
                        </a:rPr>
                        <a:t>Subtotal (crédito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623.869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195.181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6"/>
                  </a:ext>
                </a:extLst>
              </a:tr>
              <a:tr h="190500">
                <a:tc>
                  <a:txBody>
                    <a:bodyPr/>
                    <a:lstStyle/>
                    <a:p>
                      <a:pPr>
                        <a:lnSpc>
                          <a:spcPct val="107000"/>
                        </a:lnSpc>
                        <a:spcAft>
                          <a:spcPts val="0"/>
                        </a:spcAft>
                      </a:pPr>
                      <a:r>
                        <a:rPr lang="pt-BR" sz="1000" dirty="0">
                          <a:effectLst/>
                        </a:rPr>
                        <a:t>Comerciantes de matéria prima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613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62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376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7"/>
                  </a:ext>
                </a:extLst>
              </a:tr>
              <a:tr h="190500">
                <a:tc>
                  <a:txBody>
                    <a:bodyPr/>
                    <a:lstStyle/>
                    <a:p>
                      <a:pPr>
                        <a:lnSpc>
                          <a:spcPct val="107000"/>
                        </a:lnSpc>
                        <a:spcAft>
                          <a:spcPts val="0"/>
                        </a:spcAft>
                      </a:pPr>
                      <a:r>
                        <a:rPr lang="pt-BR" sz="1000">
                          <a:effectLst/>
                        </a:rPr>
                        <a:t>Empresa integradora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5.951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86.8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908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8"/>
                  </a:ext>
                </a:extLst>
              </a:tr>
              <a:tr h="190500">
                <a:tc>
                  <a:txBody>
                    <a:bodyPr/>
                    <a:lstStyle/>
                    <a:p>
                      <a:pPr>
                        <a:lnSpc>
                          <a:spcPct val="107000"/>
                        </a:lnSpc>
                        <a:spcAft>
                          <a:spcPts val="0"/>
                        </a:spcAft>
                      </a:pPr>
                      <a:r>
                        <a:rPr lang="pt-BR" sz="1000">
                          <a:effectLst/>
                        </a:rPr>
                        <a:t>Fornecedores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1.926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59.3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1.322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9"/>
                  </a:ext>
                </a:extLst>
              </a:tr>
              <a:tr h="190500">
                <a:tc>
                  <a:txBody>
                    <a:bodyPr/>
                    <a:lstStyle/>
                    <a:p>
                      <a:pPr>
                        <a:lnSpc>
                          <a:spcPct val="107000"/>
                        </a:lnSpc>
                        <a:spcAft>
                          <a:spcPts val="0"/>
                        </a:spcAft>
                      </a:pPr>
                      <a:r>
                        <a:rPr lang="pt-BR" sz="1000">
                          <a:effectLst/>
                        </a:rPr>
                        <a:t>ONG</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239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0"/>
                  </a:ext>
                </a:extLst>
              </a:tr>
              <a:tr h="190500">
                <a:tc>
                  <a:txBody>
                    <a:bodyPr/>
                    <a:lstStyle/>
                    <a:p>
                      <a:pPr>
                        <a:lnSpc>
                          <a:spcPct val="107000"/>
                        </a:lnSpc>
                        <a:spcAft>
                          <a:spcPts val="0"/>
                        </a:spcAft>
                      </a:pPr>
                      <a:r>
                        <a:rPr lang="pt-BR" sz="1000">
                          <a:effectLst/>
                        </a:rPr>
                        <a:t>Outro agente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2.014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782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pt-B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1"/>
                  </a:ext>
                </a:extLst>
              </a:tr>
              <a:tr h="190500">
                <a:tc>
                  <a:txBody>
                    <a:bodyPr/>
                    <a:lstStyle/>
                    <a:p>
                      <a:pPr>
                        <a:lnSpc>
                          <a:spcPct val="107000"/>
                        </a:lnSpc>
                        <a:spcAft>
                          <a:spcPts val="0"/>
                        </a:spcAft>
                      </a:pPr>
                      <a:r>
                        <a:rPr lang="pt-BR" sz="1000">
                          <a:effectLst/>
                        </a:rPr>
                        <a:t>Parentes ou amigos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1.586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73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dirty="0">
                          <a:effectLst/>
                        </a:rPr>
                        <a:t>588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2"/>
                  </a:ext>
                </a:extLst>
              </a:tr>
              <a:tr h="190500">
                <a:tc>
                  <a:txBody>
                    <a:bodyPr/>
                    <a:lstStyle/>
                    <a:p>
                      <a:pPr>
                        <a:lnSpc>
                          <a:spcPct val="107000"/>
                        </a:lnSpc>
                        <a:spcAft>
                          <a:spcPts val="0"/>
                        </a:spcAft>
                      </a:pPr>
                      <a:r>
                        <a:rPr lang="pt-BR" sz="1000">
                          <a:effectLst/>
                        </a:rPr>
                        <a:t>Subtotal (crédito não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12.329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4.060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3"/>
                  </a:ext>
                </a:extLst>
              </a:tr>
              <a:tr h="200025">
                <a:tc>
                  <a:txBody>
                    <a:bodyPr/>
                    <a:lstStyle/>
                    <a:p>
                      <a:pPr>
                        <a:lnSpc>
                          <a:spcPct val="107000"/>
                        </a:lnSpc>
                        <a:spcAft>
                          <a:spcPts val="0"/>
                        </a:spcAft>
                      </a:pPr>
                      <a:r>
                        <a:rPr lang="pt-BR" sz="1000">
                          <a:effectLst/>
                        </a:rPr>
                        <a:t>Total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636.198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a:effectLst/>
                        </a:rPr>
                        <a:t>199.241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pt-BR" sz="1000" dirty="0">
                          <a:effectLst/>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4"/>
                  </a:ext>
                </a:extLst>
              </a:tr>
            </a:tbl>
          </a:graphicData>
        </a:graphic>
      </p:graphicFrame>
      <p:sp>
        <p:nvSpPr>
          <p:cNvPr id="5" name="Rectangle 1"/>
          <p:cNvSpPr>
            <a:spLocks noChangeArrowheads="1"/>
          </p:cNvSpPr>
          <p:nvPr/>
        </p:nvSpPr>
        <p:spPr bwMode="auto">
          <a:xfrm>
            <a:off x="1860489" y="2013682"/>
            <a:ext cx="103765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Número de</a:t>
            </a:r>
            <a:r>
              <a:rPr lang="pt-BR" altLang="pt-BR" sz="2000" dirty="0">
                <a:latin typeface="Garamond" panose="02020404030301010803" pitchFamily="18" charset="0"/>
                <a:ea typeface="Calibri" panose="020F0502020204030204" pitchFamily="34" charset="0"/>
                <a:cs typeface="Times New Roman" panose="02020603050405020304" pitchFamily="18" charset="0"/>
              </a:rPr>
              <a:t> estabelecimentos atendidos por segmentos do crédito oficial e não-oficial no Brasil (2017) </a:t>
            </a:r>
            <a:endParaRPr lang="pt-BR" altLang="pt-BR" sz="2000" dirty="0">
              <a:latin typeface="Garamond" panose="02020404030301010803" pitchFamily="18" charset="0"/>
            </a:endParaRPr>
          </a:p>
        </p:txBody>
      </p:sp>
      <p:sp>
        <p:nvSpPr>
          <p:cNvPr id="6" name="Retângulo 5"/>
          <p:cNvSpPr/>
          <p:nvPr/>
        </p:nvSpPr>
        <p:spPr>
          <a:xfrm>
            <a:off x="1860489" y="5917124"/>
            <a:ext cx="2662139" cy="385105"/>
          </a:xfrm>
          <a:prstGeom prst="rect">
            <a:avLst/>
          </a:prstGeom>
        </p:spPr>
        <p:txBody>
          <a:bodyPr wrap="none">
            <a:spAutoFit/>
          </a:bodyPr>
          <a:lstStyle/>
          <a:p>
            <a:pPr algn="just">
              <a:lnSpc>
                <a:spcPct val="150000"/>
              </a:lnSpc>
              <a:spcAft>
                <a:spcPts val="0"/>
              </a:spcAft>
            </a:pPr>
            <a:r>
              <a:rPr lang="pt-BR" sz="1400" dirty="0">
                <a:latin typeface="Garamond" panose="02020404030301010803" pitchFamily="18" charset="0"/>
                <a:ea typeface="Calibri" panose="020F0502020204030204" pitchFamily="34" charset="0"/>
                <a:cs typeface="Times New Roman" panose="02020603050405020304" pitchFamily="18" charset="0"/>
              </a:rPr>
              <a:t>Fonte: Censo Agropecuário – 2017</a:t>
            </a:r>
            <a:r>
              <a:rPr lang="pt-BR" sz="1000" dirty="0">
                <a:latin typeface="Times New Roman" panose="02020603050405020304" pitchFamily="18" charset="0"/>
                <a:ea typeface="Calibri" panose="020F0502020204030204" pitchFamily="34" charset="0"/>
                <a:cs typeface="Times New Roman" panose="02020603050405020304" pitchFamily="18" charset="0"/>
              </a:rPr>
              <a:t>.</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00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latin typeface="Garamond" panose="02020404030301010803" pitchFamily="18" charset="0"/>
                <a:cs typeface="Times New Roman" panose="02020603050405020304" pitchFamily="18" charset="0"/>
              </a:rPr>
              <a:t>Agenda</a:t>
            </a:r>
          </a:p>
        </p:txBody>
      </p:sp>
      <p:sp>
        <p:nvSpPr>
          <p:cNvPr id="3" name="Espaço Reservado para Conteúdo 2"/>
          <p:cNvSpPr>
            <a:spLocks noGrp="1"/>
          </p:cNvSpPr>
          <p:nvPr>
            <p:ph idx="1"/>
          </p:nvPr>
        </p:nvSpPr>
        <p:spPr/>
        <p:txBody>
          <a:bodyPr>
            <a:normAutofit/>
          </a:bodyPr>
          <a:lstStyle/>
          <a:p>
            <a:pPr marL="514350" indent="-514350" algn="just">
              <a:buFont typeface="+mj-lt"/>
              <a:buAutoNum type="arabicPeriod"/>
            </a:pPr>
            <a:r>
              <a:rPr lang="pt-BR" sz="2400" dirty="0">
                <a:latin typeface="Garamond" panose="02020404030301010803" pitchFamily="18" charset="0"/>
                <a:cs typeface="Times New Roman" panose="02020603050405020304" pitchFamily="18" charset="0"/>
              </a:rPr>
              <a:t>O crédito rural e sua distribuição no Brasil (ARAÚJO, 1983)</a:t>
            </a:r>
          </a:p>
          <a:p>
            <a:pPr marL="514350" indent="-514350" algn="just">
              <a:buFont typeface="+mj-lt"/>
              <a:buAutoNum type="arabicPeriod"/>
            </a:pPr>
            <a:r>
              <a:rPr lang="pt-BR" sz="2400" dirty="0">
                <a:latin typeface="Garamond" panose="02020404030301010803" pitchFamily="18" charset="0"/>
                <a:cs typeface="Times New Roman" panose="02020603050405020304" pitchFamily="18" charset="0"/>
              </a:rPr>
              <a:t>Financiamento da agricultura – experiências e propostas (GASQUES; CONCEIÇÃO, 2001)</a:t>
            </a:r>
          </a:p>
          <a:p>
            <a:pPr marL="514350" indent="-514350" algn="just">
              <a:buFont typeface="+mj-lt"/>
              <a:buAutoNum type="arabicPeriod"/>
            </a:pPr>
            <a:r>
              <a:rPr lang="pt-BR" sz="2400" dirty="0">
                <a:latin typeface="Garamond" panose="02020404030301010803" pitchFamily="18" charset="0"/>
                <a:cs typeface="Times New Roman" panose="02020603050405020304" pitchFamily="18" charset="0"/>
              </a:rPr>
              <a:t>Instrumentos privados de financiamento do agronegócio (BACHA; SILVA, 2005)</a:t>
            </a:r>
          </a:p>
        </p:txBody>
      </p:sp>
    </p:spTree>
    <p:extLst>
      <p:ext uri="{BB962C8B-B14F-4D97-AF65-F5344CB8AC3E}">
        <p14:creationId xmlns:p14="http://schemas.microsoft.com/office/powerpoint/2010/main" val="2163980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310037" y="2022389"/>
            <a:ext cx="6674221" cy="4409246"/>
          </a:xfrm>
          <a:prstGeom prst="rect">
            <a:avLst/>
          </a:prstGeom>
        </p:spPr>
      </p:pic>
    </p:spTree>
    <p:extLst>
      <p:ext uri="{BB962C8B-B14F-4D97-AF65-F5344CB8AC3E}">
        <p14:creationId xmlns:p14="http://schemas.microsoft.com/office/powerpoint/2010/main" val="4070449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8212" y="376975"/>
            <a:ext cx="8911687" cy="1280890"/>
          </a:xfrm>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b="1" dirty="0">
              <a:latin typeface="Garamond" panose="02020404030301010803" pitchFamily="18" charset="0"/>
            </a:endParaRPr>
          </a:p>
        </p:txBody>
      </p:sp>
      <p:pic>
        <p:nvPicPr>
          <p:cNvPr id="4" name="Espaço Reservado para Conteúdo 3"/>
          <p:cNvPicPr>
            <a:picLocks noGrp="1" noChangeAspect="1"/>
          </p:cNvPicPr>
          <p:nvPr>
            <p:ph idx="1"/>
          </p:nvPr>
        </p:nvPicPr>
        <p:blipFill>
          <a:blip r:embed="rId2"/>
          <a:stretch>
            <a:fillRect/>
          </a:stretch>
        </p:blipFill>
        <p:spPr>
          <a:xfrm>
            <a:off x="3562748" y="1657865"/>
            <a:ext cx="6705715" cy="4637633"/>
          </a:xfrm>
          <a:prstGeom prst="rect">
            <a:avLst/>
          </a:prstGeom>
        </p:spPr>
      </p:pic>
    </p:spTree>
    <p:extLst>
      <p:ext uri="{BB962C8B-B14F-4D97-AF65-F5344CB8AC3E}">
        <p14:creationId xmlns:p14="http://schemas.microsoft.com/office/powerpoint/2010/main" val="3789233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803271" y="2041125"/>
            <a:ext cx="6526978" cy="4456237"/>
          </a:xfrm>
          <a:prstGeom prst="rect">
            <a:avLst/>
          </a:prstGeom>
        </p:spPr>
      </p:pic>
    </p:spTree>
    <p:extLst>
      <p:ext uri="{BB962C8B-B14F-4D97-AF65-F5344CB8AC3E}">
        <p14:creationId xmlns:p14="http://schemas.microsoft.com/office/powerpoint/2010/main" val="1908292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a:xfrm>
            <a:off x="2589212" y="2133599"/>
            <a:ext cx="8915400" cy="4353697"/>
          </a:xfrm>
        </p:spPr>
        <p:txBody>
          <a:bodyPr>
            <a:normAutofit lnSpcReduction="10000"/>
          </a:bodyPr>
          <a:lstStyle/>
          <a:p>
            <a:pPr algn="just"/>
            <a:r>
              <a:rPr lang="pt-BR" sz="2000" b="1" dirty="0">
                <a:latin typeface="Garamond" panose="02020404030301010803" pitchFamily="18" charset="0"/>
              </a:rPr>
              <a:t>Mudanças na forma de atuação do governo no crédito rural: modelo tradicional esgotado, com participação excessiva do Estado e a cultura dos subsídios</a:t>
            </a:r>
          </a:p>
          <a:p>
            <a:pPr lvl="1" algn="just">
              <a:buFont typeface="Wingdings" panose="05000000000000000000" pitchFamily="2" charset="2"/>
              <a:buChar char="Ø"/>
            </a:pPr>
            <a:r>
              <a:rPr lang="pt-BR" sz="1800" dirty="0">
                <a:latin typeface="Garamond" panose="02020404030301010803" pitchFamily="18" charset="0"/>
              </a:rPr>
              <a:t>Fonte de recursos: antes, era uma participação excessiva de fontes do Tesouro; a partir dos anos 1990 tem uma maior presença de fontes privadas de financiamento; o governo tem atuado mais como regulador e </a:t>
            </a:r>
            <a:r>
              <a:rPr lang="pt-BR" sz="1800" dirty="0" smtClean="0">
                <a:latin typeface="Garamond" panose="02020404030301010803" pitchFamily="18" charset="0"/>
              </a:rPr>
              <a:t>estimulador</a:t>
            </a:r>
            <a:r>
              <a:rPr lang="pt-BR" sz="1800" dirty="0">
                <a:latin typeface="Garamond" panose="02020404030301010803" pitchFamily="18" charset="0"/>
              </a:rPr>
              <a:t>, através dos Fundos Constitucionais e o BNDES (este último destinando recursos para fins de investimento)</a:t>
            </a:r>
          </a:p>
          <a:p>
            <a:pPr lvl="1" algn="just">
              <a:buFont typeface="Wingdings" panose="05000000000000000000" pitchFamily="2" charset="2"/>
              <a:buChar char="Ø"/>
            </a:pPr>
            <a:r>
              <a:rPr lang="pt-BR" sz="1800" dirty="0">
                <a:latin typeface="Garamond" panose="02020404030301010803" pitchFamily="18" charset="0"/>
              </a:rPr>
              <a:t>Desempenho das Operações Oficiais de Crédito (OOC):</a:t>
            </a:r>
          </a:p>
          <a:p>
            <a:pPr marL="800100" lvl="2" indent="0" algn="just">
              <a:buNone/>
            </a:pPr>
            <a:r>
              <a:rPr lang="pt-BR" sz="1800" dirty="0">
                <a:latin typeface="Garamond" panose="02020404030301010803" pitchFamily="18" charset="0"/>
              </a:rPr>
              <a:t>“até 1994 consideráveis volumes de recursos oficiais foram alocados para o financiamento direto de operações de custeio agropecuário, no entanto, a partir de 1995, sua participação tem se restringido à utilização de outras fontes de recursos (Poupança Rural, Fundo de Amparo ao Trabalhador – FAT e Fundo de Aplicações </a:t>
            </a:r>
            <a:r>
              <a:rPr lang="pt-BR" sz="1800" dirty="0" err="1">
                <a:latin typeface="Garamond" panose="02020404030301010803" pitchFamily="18" charset="0"/>
              </a:rPr>
              <a:t>Extramercado</a:t>
            </a:r>
            <a:r>
              <a:rPr lang="pt-BR" sz="1800" dirty="0">
                <a:latin typeface="Garamond" panose="02020404030301010803" pitchFamily="18" charset="0"/>
              </a:rPr>
              <a:t> – FAE) mediante mecanismos de equalização de encargos financeiros (equalização de taxas) de que trata a Lei nº 4827 de 27/5/92”.</a:t>
            </a:r>
          </a:p>
        </p:txBody>
      </p:sp>
    </p:spTree>
    <p:extLst>
      <p:ext uri="{BB962C8B-B14F-4D97-AF65-F5344CB8AC3E}">
        <p14:creationId xmlns:p14="http://schemas.microsoft.com/office/powerpoint/2010/main" val="2181970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484315173"/>
              </p:ext>
            </p:extLst>
          </p:nvPr>
        </p:nvGraphicFramePr>
        <p:xfrm>
          <a:off x="3405504" y="2859818"/>
          <a:ext cx="6615825" cy="3170282"/>
        </p:xfrm>
        <a:graphic>
          <a:graphicData uri="http://schemas.openxmlformats.org/drawingml/2006/table">
            <a:tbl>
              <a:tblPr firstRow="1" firstCol="1" bandRow="1">
                <a:tableStyleId>{5C22544A-7EE6-4342-B048-85BDC9FD1C3A}</a:tableStyleId>
              </a:tblPr>
              <a:tblGrid>
                <a:gridCol w="1322540">
                  <a:extLst>
                    <a:ext uri="{9D8B030D-6E8A-4147-A177-3AD203B41FA5}">
                      <a16:colId xmlns="" xmlns:a16="http://schemas.microsoft.com/office/drawing/2014/main" val="20000"/>
                    </a:ext>
                  </a:extLst>
                </a:gridCol>
                <a:gridCol w="1103939">
                  <a:extLst>
                    <a:ext uri="{9D8B030D-6E8A-4147-A177-3AD203B41FA5}">
                      <a16:colId xmlns="" xmlns:a16="http://schemas.microsoft.com/office/drawing/2014/main" val="20001"/>
                    </a:ext>
                  </a:extLst>
                </a:gridCol>
                <a:gridCol w="1103158">
                  <a:extLst>
                    <a:ext uri="{9D8B030D-6E8A-4147-A177-3AD203B41FA5}">
                      <a16:colId xmlns="" xmlns:a16="http://schemas.microsoft.com/office/drawing/2014/main" val="20002"/>
                    </a:ext>
                  </a:extLst>
                </a:gridCol>
                <a:gridCol w="993857">
                  <a:extLst>
                    <a:ext uri="{9D8B030D-6E8A-4147-A177-3AD203B41FA5}">
                      <a16:colId xmlns="" xmlns:a16="http://schemas.microsoft.com/office/drawing/2014/main" val="20003"/>
                    </a:ext>
                  </a:extLst>
                </a:gridCol>
                <a:gridCol w="993857">
                  <a:extLst>
                    <a:ext uri="{9D8B030D-6E8A-4147-A177-3AD203B41FA5}">
                      <a16:colId xmlns="" xmlns:a16="http://schemas.microsoft.com/office/drawing/2014/main" val="20004"/>
                    </a:ext>
                  </a:extLst>
                </a:gridCol>
                <a:gridCol w="1098474">
                  <a:extLst>
                    <a:ext uri="{9D8B030D-6E8A-4147-A177-3AD203B41FA5}">
                      <a16:colId xmlns="" xmlns:a16="http://schemas.microsoft.com/office/drawing/2014/main" val="20005"/>
                    </a:ext>
                  </a:extLst>
                </a:gridCol>
              </a:tblGrid>
              <a:tr h="373541">
                <a:tc>
                  <a:txBody>
                    <a:bodyPr/>
                    <a:lstStyle/>
                    <a:p>
                      <a:pPr algn="just">
                        <a:lnSpc>
                          <a:spcPct val="107000"/>
                        </a:lnSpc>
                        <a:spcAft>
                          <a:spcPts val="0"/>
                        </a:spcAft>
                      </a:pPr>
                      <a:r>
                        <a:rPr lang="pt-BR" sz="1000" dirty="0">
                          <a:effectLst/>
                        </a:rPr>
                        <a:t>Fonte de Recursos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000">
                          <a:effectLst/>
                        </a:rPr>
                        <a:t>(1966-1985)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000">
                          <a:effectLst/>
                        </a:rPr>
                        <a:t>(1990-1994)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000">
                          <a:effectLst/>
                        </a:rPr>
                        <a:t>(2000-2004)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000">
                          <a:effectLst/>
                        </a:rPr>
                        <a:t>(2005-2014)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000">
                          <a:effectLst/>
                        </a:rPr>
                        <a:t>(2015-2018)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73541">
                <a:tc>
                  <a:txBody>
                    <a:bodyPr/>
                    <a:lstStyle/>
                    <a:p>
                      <a:pPr algn="just">
                        <a:lnSpc>
                          <a:spcPct val="107000"/>
                        </a:lnSpc>
                        <a:spcAft>
                          <a:spcPts val="0"/>
                        </a:spcAft>
                      </a:pPr>
                      <a:r>
                        <a:rPr lang="pt-BR" sz="1000">
                          <a:effectLst/>
                        </a:rPr>
                        <a:t>Governo Federal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80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dirty="0">
                          <a:effectLst/>
                        </a:rPr>
                        <a:t>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73541">
                <a:tc>
                  <a:txBody>
                    <a:bodyPr/>
                    <a:lstStyle/>
                    <a:p>
                      <a:pPr algn="just">
                        <a:lnSpc>
                          <a:spcPct val="107000"/>
                        </a:lnSpc>
                        <a:spcAft>
                          <a:spcPts val="0"/>
                        </a:spcAft>
                      </a:pPr>
                      <a:r>
                        <a:rPr lang="pt-BR" sz="1000">
                          <a:effectLst/>
                        </a:rPr>
                        <a:t>Recursos Obrigatórios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48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43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31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373541">
                <a:tc>
                  <a:txBody>
                    <a:bodyPr/>
                    <a:lstStyle/>
                    <a:p>
                      <a:pPr algn="just">
                        <a:lnSpc>
                          <a:spcPct val="107000"/>
                        </a:lnSpc>
                        <a:spcAft>
                          <a:spcPts val="0"/>
                        </a:spcAft>
                      </a:pPr>
                      <a:r>
                        <a:rPr lang="pt-BR" sz="1000">
                          <a:effectLst/>
                        </a:rPr>
                        <a:t>Poupança Rural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35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dirty="0">
                          <a:effectLst/>
                        </a:rPr>
                        <a:t>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30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181880">
                <a:tc>
                  <a:txBody>
                    <a:bodyPr/>
                    <a:lstStyle/>
                    <a:p>
                      <a:pPr algn="just">
                        <a:lnSpc>
                          <a:spcPct val="107000"/>
                        </a:lnSpc>
                        <a:spcAft>
                          <a:spcPts val="0"/>
                        </a:spcAft>
                      </a:pPr>
                      <a:r>
                        <a:rPr lang="pt-BR" sz="1000">
                          <a:effectLst/>
                        </a:rPr>
                        <a:t>Recursos Livres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181880">
                <a:tc>
                  <a:txBody>
                    <a:bodyPr/>
                    <a:lstStyle/>
                    <a:p>
                      <a:pPr algn="just">
                        <a:lnSpc>
                          <a:spcPct val="107000"/>
                        </a:lnSpc>
                        <a:spcAft>
                          <a:spcPts val="0"/>
                        </a:spcAft>
                      </a:pPr>
                      <a:r>
                        <a:rPr lang="pt-BR" sz="1000">
                          <a:effectLst/>
                        </a:rPr>
                        <a:t>BNDES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373541">
                <a:tc>
                  <a:txBody>
                    <a:bodyPr/>
                    <a:lstStyle/>
                    <a:p>
                      <a:pPr algn="just">
                        <a:lnSpc>
                          <a:spcPct val="107000"/>
                        </a:lnSpc>
                        <a:spcAft>
                          <a:spcPts val="0"/>
                        </a:spcAft>
                      </a:pPr>
                      <a:r>
                        <a:rPr lang="pt-BR" sz="1000">
                          <a:effectLst/>
                        </a:rPr>
                        <a:t>Fundos Constitucionais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565276">
                <a:tc>
                  <a:txBody>
                    <a:bodyPr/>
                    <a:lstStyle/>
                    <a:p>
                      <a:pPr algn="just">
                        <a:lnSpc>
                          <a:spcPct val="107000"/>
                        </a:lnSpc>
                        <a:spcAft>
                          <a:spcPts val="0"/>
                        </a:spcAft>
                      </a:pPr>
                      <a:r>
                        <a:rPr lang="pt-BR" sz="1000">
                          <a:effectLst/>
                        </a:rPr>
                        <a:t>Letras de Crédito do Agronegócio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373541">
                <a:tc>
                  <a:txBody>
                    <a:bodyPr/>
                    <a:lstStyle/>
                    <a:p>
                      <a:pPr algn="just">
                        <a:lnSpc>
                          <a:spcPct val="107000"/>
                        </a:lnSpc>
                        <a:spcAft>
                          <a:spcPts val="0"/>
                        </a:spcAft>
                      </a:pPr>
                      <a:r>
                        <a:rPr lang="pt-BR" sz="1000" dirty="0">
                          <a:effectLst/>
                        </a:rPr>
                        <a:t>Recursos de Outras Fontes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dirty="0">
                          <a:effectLst/>
                        </a:rPr>
                        <a:t>11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a:effectLst/>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000" dirty="0">
                          <a:effectLst/>
                        </a:rPr>
                        <a:t>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sp>
        <p:nvSpPr>
          <p:cNvPr id="5" name="Retângulo 4"/>
          <p:cNvSpPr/>
          <p:nvPr/>
        </p:nvSpPr>
        <p:spPr>
          <a:xfrm>
            <a:off x="3405504" y="6030100"/>
            <a:ext cx="2101857" cy="248851"/>
          </a:xfrm>
          <a:prstGeom prst="rect">
            <a:avLst/>
          </a:prstGeom>
        </p:spPr>
        <p:txBody>
          <a:bodyPr wrap="none">
            <a:spAutoFit/>
          </a:bodyPr>
          <a:lstStyle/>
          <a:p>
            <a:pPr algn="just">
              <a:lnSpc>
                <a:spcPct val="107000"/>
              </a:lnSpc>
              <a:spcAft>
                <a:spcPts val="800"/>
              </a:spcAft>
            </a:pPr>
            <a:r>
              <a:rPr lang="pt-BR" sz="1000" dirty="0">
                <a:latin typeface="Times New Roman" panose="02020603050405020304" pitchFamily="18" charset="0"/>
                <a:ea typeface="Calibri" panose="020F0502020204030204" pitchFamily="34" charset="0"/>
                <a:cs typeface="Times New Roman" panose="02020603050405020304" pitchFamily="18" charset="0"/>
              </a:rPr>
              <a:t>Fonte: Adaptado de </a:t>
            </a:r>
            <a:r>
              <a:rPr lang="pt-BR" sz="1000" dirty="0" err="1">
                <a:latin typeface="Times New Roman" panose="02020603050405020304" pitchFamily="18" charset="0"/>
                <a:ea typeface="Calibri" panose="020F0502020204030204" pitchFamily="34" charset="0"/>
                <a:cs typeface="Times New Roman" panose="02020603050405020304" pitchFamily="18" charset="0"/>
              </a:rPr>
              <a:t>Wedekin</a:t>
            </a:r>
            <a:r>
              <a:rPr lang="pt-BR" sz="1000" dirty="0">
                <a:latin typeface="Times New Roman" panose="02020603050405020304" pitchFamily="18" charset="0"/>
                <a:ea typeface="Calibri" panose="020F0502020204030204" pitchFamily="34" charset="0"/>
                <a:cs typeface="Times New Roman" panose="02020603050405020304" pitchFamily="18" charset="0"/>
              </a:rPr>
              <a:t> (2019).</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2973859" y="1983862"/>
            <a:ext cx="7504670" cy="646331"/>
          </a:xfrm>
          <a:prstGeom prst="rect">
            <a:avLst/>
          </a:prstGeom>
        </p:spPr>
        <p:txBody>
          <a:bodyPr wrap="square">
            <a:spAutoFit/>
          </a:bodyPr>
          <a:lstStyle/>
          <a:p>
            <a:pPr algn="just">
              <a:spcAft>
                <a:spcPts val="1000"/>
              </a:spcAft>
            </a:pPr>
            <a:r>
              <a:rPr lang="pt-BR" dirty="0">
                <a:solidFill>
                  <a:srgbClr val="44546A"/>
                </a:solidFill>
                <a:latin typeface="Garamond" panose="02020404030301010803" pitchFamily="18" charset="0"/>
                <a:ea typeface="Calibri" panose="020F0502020204030204" pitchFamily="34" charset="0"/>
                <a:cs typeface="Times New Roman" panose="02020603050405020304" pitchFamily="18" charset="0"/>
              </a:rPr>
              <a:t>Percentuais de fontes de recursos do crédito rural nos períodos (1966-1985) até (2015-2018)</a:t>
            </a:r>
            <a:endParaRPr lang="pt-BR" i="1" dirty="0">
              <a:solidFill>
                <a:srgbClr val="44546A"/>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9525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600260" y="2079844"/>
            <a:ext cx="5420173" cy="4248865"/>
          </a:xfrm>
          <a:prstGeom prst="rect">
            <a:avLst/>
          </a:prstGeom>
        </p:spPr>
      </p:pic>
    </p:spTree>
    <p:extLst>
      <p:ext uri="{BB962C8B-B14F-4D97-AF65-F5344CB8AC3E}">
        <p14:creationId xmlns:p14="http://schemas.microsoft.com/office/powerpoint/2010/main" val="471104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a:stretch>
            <a:fillRect/>
          </a:stretch>
        </p:blipFill>
        <p:spPr>
          <a:xfrm>
            <a:off x="4775200" y="624110"/>
            <a:ext cx="5068826" cy="6006589"/>
          </a:xfrm>
          <a:prstGeom prst="rect">
            <a:avLst/>
          </a:prstGeom>
        </p:spPr>
      </p:pic>
    </p:spTree>
    <p:extLst>
      <p:ext uri="{BB962C8B-B14F-4D97-AF65-F5344CB8AC3E}">
        <p14:creationId xmlns:p14="http://schemas.microsoft.com/office/powerpoint/2010/main" val="4060673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5" name="Espaço Reservado para Conteúdo 4"/>
          <p:cNvSpPr>
            <a:spLocks noGrp="1"/>
          </p:cNvSpPr>
          <p:nvPr>
            <p:ph idx="1"/>
          </p:nvPr>
        </p:nvSpPr>
        <p:spPr>
          <a:xfrm>
            <a:off x="2589212" y="2133600"/>
            <a:ext cx="8915400" cy="4100290"/>
          </a:xfrm>
        </p:spPr>
        <p:txBody>
          <a:bodyPr>
            <a:normAutofit fontScale="92500"/>
          </a:bodyPr>
          <a:lstStyle/>
          <a:p>
            <a:r>
              <a:rPr lang="pt-BR" sz="2600" b="1" dirty="0">
                <a:latin typeface="Garamond" panose="02020404030301010803" pitchFamily="18" charset="0"/>
              </a:rPr>
              <a:t>Fatores que afetam a oferta de recursos do crédito rural:</a:t>
            </a:r>
          </a:p>
          <a:p>
            <a:pPr lvl="1" algn="just">
              <a:lnSpc>
                <a:spcPct val="150000"/>
              </a:lnSpc>
              <a:buFont typeface="Wingdings" panose="05000000000000000000" pitchFamily="2" charset="2"/>
              <a:buChar char="Ø"/>
            </a:pPr>
            <a:r>
              <a:rPr lang="pt-BR" sz="2000" dirty="0">
                <a:latin typeface="Garamond" panose="02020404030301010803" pitchFamily="18" charset="0"/>
              </a:rPr>
              <a:t>A quantidade ofertada de recursos decresceu no período em razão de o modelo de financiamento estar ultrapassado: queda real de 9,52% dos recursos disponibilizados pelo Banco do Brasil em relação ao que foi emprestado em 1998; desativação das operações de crédito em algumas instituições financeiras, como por exemplo o BANESTADO; redução nominal de 38% nas despesas com equalizações entre 1997 e 1999, impactando principalmente na PGPM; elevada inadimplência; adoção de critérios de crédito mais rigorosos; e mudanças nas estratégias bancárias com o intuito de reduzir o risco e o custo dos empréstimos.</a:t>
            </a:r>
          </a:p>
        </p:txBody>
      </p:sp>
    </p:spTree>
    <p:extLst>
      <p:ext uri="{BB962C8B-B14F-4D97-AF65-F5344CB8AC3E}">
        <p14:creationId xmlns:p14="http://schemas.microsoft.com/office/powerpoint/2010/main" val="4291668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a:xfrm>
            <a:off x="2589212" y="2133599"/>
            <a:ext cx="8915400" cy="4316627"/>
          </a:xfrm>
        </p:spPr>
        <p:txBody>
          <a:bodyPr>
            <a:normAutofit lnSpcReduction="10000"/>
          </a:bodyPr>
          <a:lstStyle/>
          <a:p>
            <a:r>
              <a:rPr lang="pt-BR" sz="2600" b="1" dirty="0">
                <a:latin typeface="Garamond" panose="02020404030301010803" pitchFamily="18" charset="0"/>
              </a:rPr>
              <a:t>Medidas facilitadoras de modernização:</a:t>
            </a:r>
          </a:p>
          <a:p>
            <a:pPr lvl="1" algn="just">
              <a:buFont typeface="Wingdings" panose="05000000000000000000" pitchFamily="2" charset="2"/>
              <a:buChar char="Ø"/>
            </a:pPr>
            <a:r>
              <a:rPr lang="pt-BR" sz="2000" dirty="0">
                <a:latin typeface="Garamond" panose="02020404030301010803" pitchFamily="18" charset="0"/>
              </a:rPr>
              <a:t>Aprimoramento de novas fontes de financiamento por meio de captação de recursos externos para as atividades rurais, agroindustriais e indústrias de insumos voltados para a agropecuária;</a:t>
            </a:r>
          </a:p>
          <a:p>
            <a:pPr lvl="1" algn="just">
              <a:buFont typeface="Wingdings" panose="05000000000000000000" pitchFamily="2" charset="2"/>
              <a:buChar char="Ø"/>
            </a:pPr>
            <a:r>
              <a:rPr lang="pt-BR" sz="2000" dirty="0">
                <a:latin typeface="Garamond" panose="02020404030301010803" pitchFamily="18" charset="0"/>
              </a:rPr>
              <a:t>Fortalecimento do mecanismo de títulos para operações de contratos futuros da agricultura, pela aquisição desses títulos por meio de recursos externos;</a:t>
            </a:r>
          </a:p>
          <a:p>
            <a:pPr lvl="1" algn="just">
              <a:buFont typeface="Wingdings" panose="05000000000000000000" pitchFamily="2" charset="2"/>
              <a:buChar char="Ø"/>
            </a:pPr>
            <a:r>
              <a:rPr lang="pt-BR" sz="2000" dirty="0">
                <a:latin typeface="Garamond" panose="02020404030301010803" pitchFamily="18" charset="0"/>
              </a:rPr>
              <a:t>Reforço de instrumentos em que o setor privado passa a desempenhar um papel mais ativo por meio do mecanismo de títulos e do sistema de opções. Outro ponto é que, nesse novo contexto, papéis tradicionais do governo, como o carregamento de estoques, são substituídos por instrumentos mais modernos e de menores custos;</a:t>
            </a:r>
          </a:p>
          <a:p>
            <a:pPr lvl="1" algn="just">
              <a:buFont typeface="Wingdings" panose="05000000000000000000" pitchFamily="2" charset="2"/>
              <a:buChar char="Ø"/>
            </a:pPr>
            <a:r>
              <a:rPr lang="pt-BR" sz="2000" dirty="0">
                <a:latin typeface="Garamond" panose="02020404030301010803" pitchFamily="18" charset="0"/>
              </a:rPr>
              <a:t>Instituição do Programa Nacional de Fortalecimento da Agricultura Familiar (PRONAF)</a:t>
            </a:r>
          </a:p>
        </p:txBody>
      </p:sp>
    </p:spTree>
    <p:extLst>
      <p:ext uri="{BB962C8B-B14F-4D97-AF65-F5344CB8AC3E}">
        <p14:creationId xmlns:p14="http://schemas.microsoft.com/office/powerpoint/2010/main" val="3782800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3860800" y="624110"/>
            <a:ext cx="6034173" cy="6014908"/>
          </a:xfrm>
          <a:prstGeom prst="rect">
            <a:avLst/>
          </a:prstGeom>
        </p:spPr>
      </p:pic>
    </p:spTree>
    <p:extLst>
      <p:ext uri="{BB962C8B-B14F-4D97-AF65-F5344CB8AC3E}">
        <p14:creationId xmlns:p14="http://schemas.microsoft.com/office/powerpoint/2010/main" val="1869226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p>
        </p:txBody>
      </p:sp>
      <p:sp>
        <p:nvSpPr>
          <p:cNvPr id="3" name="Espaço Reservado para Conteúdo 2"/>
          <p:cNvSpPr>
            <a:spLocks noGrp="1"/>
          </p:cNvSpPr>
          <p:nvPr>
            <p:ph idx="1"/>
          </p:nvPr>
        </p:nvSpPr>
        <p:spPr/>
        <p:txBody>
          <a:bodyPr>
            <a:normAutofit/>
          </a:bodyPr>
          <a:lstStyle/>
          <a:p>
            <a:r>
              <a:rPr lang="pt-BR" sz="2600" dirty="0">
                <a:latin typeface="Garamond" panose="02020404030301010803" pitchFamily="18" charset="0"/>
              </a:rPr>
              <a:t>Introdução:</a:t>
            </a:r>
          </a:p>
          <a:p>
            <a:pPr lvl="1" algn="just">
              <a:buFont typeface="Wingdings" panose="05000000000000000000" pitchFamily="2" charset="2"/>
              <a:buChar char="Ø"/>
            </a:pPr>
            <a:r>
              <a:rPr lang="pt-BR" sz="2000" dirty="0">
                <a:latin typeface="Garamond" panose="02020404030301010803" pitchFamily="18" charset="0"/>
              </a:rPr>
              <a:t>Política de Crédito Rural é vital no curto e médio prazos da agricultura brasileira. Até 1976, o volume concedido de crédito aumentou significativamente, e o crédito mostrou-se positivamente correlacionado com o uso de insumos modernos. Entretanto, a distribuição do crédito era fortemente centrada em certos grupos de agricultores.</a:t>
            </a:r>
          </a:p>
          <a:p>
            <a:pPr lvl="1" algn="just">
              <a:buFont typeface="Wingdings" panose="05000000000000000000" pitchFamily="2" charset="2"/>
              <a:buChar char="Ø"/>
            </a:pPr>
            <a:r>
              <a:rPr lang="pt-BR" sz="2000" dirty="0">
                <a:latin typeface="Garamond" panose="02020404030301010803" pitchFamily="18" charset="0"/>
              </a:rPr>
              <a:t>Utilizar-se-á de dados do Banco Central (oferta), a partir de 1969, e dos Censos Agropecuários de 1970 e 1975 (demanda).</a:t>
            </a:r>
          </a:p>
        </p:txBody>
      </p:sp>
    </p:spTree>
    <p:extLst>
      <p:ext uri="{BB962C8B-B14F-4D97-AF65-F5344CB8AC3E}">
        <p14:creationId xmlns:p14="http://schemas.microsoft.com/office/powerpoint/2010/main" val="64125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smtClean="0"/>
              <a:t>Experiências de financiamento rural</a:t>
            </a:r>
            <a:r>
              <a:rPr lang="pt-BR" dirty="0" smtClean="0"/>
              <a:t>: o caso geral da Ásia</a:t>
            </a:r>
          </a:p>
          <a:p>
            <a:pPr lvl="1" algn="just">
              <a:buFont typeface="Wingdings" panose="05000000000000000000" pitchFamily="2" charset="2"/>
              <a:buChar char="Ø"/>
            </a:pPr>
            <a:r>
              <a:rPr lang="pt-BR" sz="1400" dirty="0" smtClean="0"/>
              <a:t>As taxas de juros para os empréstimos agrícolas eram subsidiadas, e os   empréstimos para os pequenos agricultores tinham taxas especialmente baixas;</a:t>
            </a:r>
          </a:p>
          <a:p>
            <a:pPr lvl="1" algn="just">
              <a:buFont typeface="Wingdings" panose="05000000000000000000" pitchFamily="2" charset="2"/>
              <a:buChar char="Ø"/>
            </a:pPr>
            <a:r>
              <a:rPr lang="pt-BR" sz="1400" dirty="0" smtClean="0"/>
              <a:t>As fontes de fundos para a maioria dos programas eram o governo e doações;</a:t>
            </a:r>
          </a:p>
          <a:p>
            <a:pPr lvl="1" algn="just">
              <a:buFont typeface="Wingdings" panose="05000000000000000000" pitchFamily="2" charset="2"/>
              <a:buChar char="Ø"/>
            </a:pPr>
            <a:r>
              <a:rPr lang="pt-BR" sz="1400" dirty="0" smtClean="0"/>
              <a:t>O objetivo da política governamental era aumentar a oferta de empréstimos aos agricultores com pouca atenção à sustentabilidade institucional; </a:t>
            </a:r>
          </a:p>
          <a:p>
            <a:pPr lvl="1" algn="just">
              <a:buFont typeface="Wingdings" panose="05000000000000000000" pitchFamily="2" charset="2"/>
              <a:buChar char="Ø"/>
            </a:pPr>
            <a:r>
              <a:rPr lang="pt-BR" sz="1400" dirty="0" smtClean="0"/>
              <a:t>Pacotes de produção, nos quais o crédito era tratado como um insumo, tal como fertilizante e sementes, foram criados para os produtores;</a:t>
            </a:r>
          </a:p>
          <a:p>
            <a:pPr lvl="1" algn="just">
              <a:buFont typeface="Wingdings" panose="05000000000000000000" pitchFamily="2" charset="2"/>
              <a:buChar char="Ø"/>
            </a:pPr>
            <a:r>
              <a:rPr lang="pt-BR" sz="1400" dirty="0" smtClean="0"/>
              <a:t>O crédito era direcionado para propósitos produtivos. Empréstimos para consumo e atividades não agrícolas foram ignorados e, em alguns casos, proibidos.</a:t>
            </a:r>
            <a:endParaRPr lang="pt-BR" sz="1400" dirty="0"/>
          </a:p>
        </p:txBody>
      </p:sp>
    </p:spTree>
    <p:extLst>
      <p:ext uri="{BB962C8B-B14F-4D97-AF65-F5344CB8AC3E}">
        <p14:creationId xmlns:p14="http://schemas.microsoft.com/office/powerpoint/2010/main" val="970262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lvl="1">
              <a:buFont typeface="Wingdings" panose="05000000000000000000" pitchFamily="2" charset="2"/>
              <a:buChar char="Ø"/>
            </a:pPr>
            <a:r>
              <a:rPr lang="pt-BR" sz="1400" dirty="0" smtClean="0"/>
              <a:t>A cooperativa era o principal canal em muitos países, enquanto os bancos comerciais e os de desenvolvimento agrícola eram mais importantes em outros casos;</a:t>
            </a:r>
          </a:p>
          <a:p>
            <a:pPr lvl="1">
              <a:buFont typeface="Wingdings" panose="05000000000000000000" pitchFamily="2" charset="2"/>
              <a:buChar char="Ø"/>
            </a:pPr>
            <a:r>
              <a:rPr lang="pt-BR" sz="1400" dirty="0" smtClean="0"/>
              <a:t>Os custos de transação eram largamente ignorados;</a:t>
            </a:r>
          </a:p>
          <a:p>
            <a:r>
              <a:rPr lang="pt-BR" dirty="0" smtClean="0"/>
              <a:t>Conclusões dos estudos sobre financiamento rural na Ásia:</a:t>
            </a:r>
          </a:p>
          <a:p>
            <a:pPr lvl="1">
              <a:buFont typeface="Wingdings" panose="05000000000000000000" pitchFamily="2" charset="2"/>
              <a:buChar char="Ø"/>
            </a:pPr>
            <a:r>
              <a:rPr lang="pt-BR" sz="1400" dirty="0" smtClean="0"/>
              <a:t>O crédito agrícola não deve ser visto como um insumo direto na produção agrícola, mas sim como resultado de um processo de intermediação financeira. Os serviços financeiros são importantes tanto para atividades agrícolas como para atividades não agrícolas, mas que fazem parte do meio rural;</a:t>
            </a:r>
          </a:p>
          <a:p>
            <a:pPr lvl="1">
              <a:buFont typeface="Wingdings" panose="05000000000000000000" pitchFamily="2" charset="2"/>
              <a:buChar char="Ø"/>
            </a:pPr>
            <a:r>
              <a:rPr lang="pt-BR" sz="1400" dirty="0" smtClean="0"/>
              <a:t>Crédito é fungível e caro;</a:t>
            </a:r>
          </a:p>
          <a:p>
            <a:pPr lvl="1">
              <a:buFont typeface="Wingdings" panose="05000000000000000000" pitchFamily="2" charset="2"/>
              <a:buChar char="Ø"/>
            </a:pPr>
            <a:r>
              <a:rPr lang="pt-BR" sz="1400" dirty="0" smtClean="0"/>
              <a:t>Uma política de manutenção de taxas de juros positivas é o elemento mais importante para a melhoria da “performance” do mercado financeiro rural;</a:t>
            </a:r>
          </a:p>
          <a:p>
            <a:pPr>
              <a:buFont typeface="Wingdings" panose="05000000000000000000" pitchFamily="2" charset="2"/>
              <a:buChar char="Ø"/>
            </a:pPr>
            <a:endParaRPr lang="pt-BR" dirty="0" smtClean="0"/>
          </a:p>
          <a:p>
            <a:endParaRPr lang="pt-BR" dirty="0" smtClean="0"/>
          </a:p>
          <a:p>
            <a:pPr marL="0" indent="0">
              <a:buNone/>
            </a:pPr>
            <a:endParaRPr lang="pt-BR" dirty="0"/>
          </a:p>
        </p:txBody>
      </p:sp>
    </p:spTree>
    <p:extLst>
      <p:ext uri="{BB962C8B-B14F-4D97-AF65-F5344CB8AC3E}">
        <p14:creationId xmlns:p14="http://schemas.microsoft.com/office/powerpoint/2010/main" val="1829533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lvl="1">
              <a:buFont typeface="Wingdings" panose="05000000000000000000" pitchFamily="2" charset="2"/>
              <a:buChar char="Ø"/>
            </a:pPr>
            <a:r>
              <a:rPr lang="pt-BR" sz="1400" dirty="0" smtClean="0"/>
              <a:t>O uso de poupança para financiar empréstimos diminuirá ou eliminará relações patronais que correntemente existiram entre emprestadores, intermediários e autoridades financeiras;</a:t>
            </a:r>
          </a:p>
          <a:p>
            <a:pPr lvl="1">
              <a:buFont typeface="Wingdings" panose="05000000000000000000" pitchFamily="2" charset="2"/>
              <a:buChar char="Ø"/>
            </a:pPr>
            <a:r>
              <a:rPr lang="pt-BR" sz="1400" dirty="0" smtClean="0"/>
              <a:t>A redução da dependência de fontes externas diminuirá a politização dos mercados financeiros rurais;</a:t>
            </a:r>
          </a:p>
          <a:p>
            <a:pPr lvl="1">
              <a:buFont typeface="Wingdings" panose="05000000000000000000" pitchFamily="2" charset="2"/>
              <a:buChar char="Ø"/>
            </a:pPr>
            <a:r>
              <a:rPr lang="pt-BR" sz="1400" dirty="0" smtClean="0"/>
              <a:t>A preocupação deverá se concentrar no entendimento dos fatores que afetam a “performance” das instituições financeiras.</a:t>
            </a:r>
          </a:p>
          <a:p>
            <a:pPr marL="0" indent="0">
              <a:buNone/>
            </a:pPr>
            <a:endParaRPr lang="pt-BR" dirty="0"/>
          </a:p>
          <a:p>
            <a:endParaRPr lang="pt-BR" dirty="0"/>
          </a:p>
          <a:p>
            <a:pPr>
              <a:buFont typeface="Wingdings" panose="05000000000000000000" pitchFamily="2" charset="2"/>
              <a:buChar char="Ø"/>
            </a:pPr>
            <a:endParaRPr lang="pt-BR" dirty="0" smtClean="0"/>
          </a:p>
          <a:p>
            <a:pPr marL="0" indent="0">
              <a:buNone/>
            </a:pPr>
            <a:endParaRPr lang="pt-BR" dirty="0"/>
          </a:p>
        </p:txBody>
      </p:sp>
    </p:spTree>
    <p:extLst>
      <p:ext uri="{BB962C8B-B14F-4D97-AF65-F5344CB8AC3E}">
        <p14:creationId xmlns:p14="http://schemas.microsoft.com/office/powerpoint/2010/main" val="2480025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Assim, muitos países da Ásia não progrediram, </a:t>
            </a:r>
            <a:r>
              <a:rPr lang="pt-BR" dirty="0" smtClean="0"/>
              <a:t>com </a:t>
            </a:r>
            <a:r>
              <a:rPr lang="pt-BR" dirty="0"/>
              <a:t>algumas exceções. Os principais problemas eram:</a:t>
            </a:r>
          </a:p>
          <a:p>
            <a:pPr lvl="1">
              <a:buFont typeface="Wingdings" panose="05000000000000000000" pitchFamily="2" charset="2"/>
              <a:buChar char="Ø"/>
            </a:pPr>
            <a:r>
              <a:rPr lang="pt-BR" sz="1400" dirty="0"/>
              <a:t>As taxas de juros dos empréstimos rurais são muito pequenas para cobrir os custos e os riscos dos empréstimos;</a:t>
            </a:r>
          </a:p>
          <a:p>
            <a:pPr lvl="1">
              <a:buFont typeface="Wingdings" panose="05000000000000000000" pitchFamily="2" charset="2"/>
              <a:buChar char="Ø"/>
            </a:pPr>
            <a:r>
              <a:rPr lang="pt-BR" sz="1400" dirty="0" smtClean="0"/>
              <a:t>Muitos países são resistentes à adoção de um modelo de financiamento rural mais orientado ao mercado;</a:t>
            </a:r>
          </a:p>
          <a:p>
            <a:pPr lvl="1">
              <a:buFont typeface="Wingdings" panose="05000000000000000000" pitchFamily="2" charset="2"/>
              <a:buChar char="Ø"/>
            </a:pPr>
            <a:r>
              <a:rPr lang="pt-BR" sz="1400" dirty="0" smtClean="0"/>
              <a:t>A sustentabilidade das instituições financeiras continua a ser uma questão secundária;</a:t>
            </a:r>
          </a:p>
          <a:p>
            <a:pPr lvl="1">
              <a:buFont typeface="Wingdings" panose="05000000000000000000" pitchFamily="2" charset="2"/>
              <a:buChar char="Ø"/>
            </a:pPr>
            <a:r>
              <a:rPr lang="pt-BR" sz="1400" dirty="0" smtClean="0"/>
              <a:t>Muitas instituições financeiras são fracas e existem apenas com subsídios;</a:t>
            </a:r>
          </a:p>
          <a:p>
            <a:pPr lvl="1">
              <a:buFont typeface="Wingdings" panose="05000000000000000000" pitchFamily="2" charset="2"/>
              <a:buChar char="Ø"/>
            </a:pPr>
            <a:r>
              <a:rPr lang="pt-BR" sz="1400" dirty="0" smtClean="0"/>
              <a:t>A maioria das instituições financeiras não é bem equipada para realizar empréstimos de longo prazo e para usar novas tecnologias de informação</a:t>
            </a:r>
            <a:endParaRPr lang="pt-BR" sz="1400" dirty="0"/>
          </a:p>
        </p:txBody>
      </p:sp>
    </p:spTree>
    <p:extLst>
      <p:ext uri="{BB962C8B-B14F-4D97-AF65-F5344CB8AC3E}">
        <p14:creationId xmlns:p14="http://schemas.microsoft.com/office/powerpoint/2010/main" val="2859438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b="1" dirty="0"/>
              <a:t>Experiências de financiamento </a:t>
            </a:r>
            <a:r>
              <a:rPr lang="pt-BR" b="1" dirty="0" smtClean="0"/>
              <a:t>rural</a:t>
            </a:r>
            <a:r>
              <a:rPr lang="pt-BR" dirty="0"/>
              <a:t> </a:t>
            </a:r>
            <a:r>
              <a:rPr lang="pt-BR" b="1" dirty="0" smtClean="0"/>
              <a:t>da América Latina</a:t>
            </a:r>
            <a:r>
              <a:rPr lang="pt-BR" dirty="0" smtClean="0"/>
              <a:t>: análise comparativa das evidências</a:t>
            </a:r>
          </a:p>
          <a:p>
            <a:pPr lvl="1" algn="just">
              <a:buFont typeface="Wingdings" panose="05000000000000000000" pitchFamily="2" charset="2"/>
              <a:buChar char="Ø"/>
            </a:pPr>
            <a:r>
              <a:rPr lang="pt-BR" sz="1400" dirty="0" smtClean="0"/>
              <a:t>As Instituições Financeiras de Desenvolvimento (IFD) na América Latina que atendem ao setor agropecuário permitem identificar três esquemas gerais de financiamento:</a:t>
            </a:r>
          </a:p>
          <a:p>
            <a:pPr lvl="1" algn="just">
              <a:buFont typeface="+mj-lt"/>
              <a:buAutoNum type="arabicParenR"/>
            </a:pPr>
            <a:r>
              <a:rPr lang="pt-BR" sz="1400" dirty="0" smtClean="0"/>
              <a:t>Conjunto de IFD que oferece atenção a diversos setores da economia, entre os quais se encontra o setor agropecuário. </a:t>
            </a:r>
            <a:r>
              <a:rPr lang="pt-BR" sz="1400" dirty="0" err="1" smtClean="0"/>
              <a:t>Ex</a:t>
            </a:r>
            <a:r>
              <a:rPr lang="pt-BR" sz="1400" dirty="0" smtClean="0"/>
              <a:t>: Banco da Nação Argentina, Banco do Brasil, Banco Nacional da Costa Rica, etc.</a:t>
            </a:r>
          </a:p>
          <a:p>
            <a:pPr lvl="1" algn="just">
              <a:buFont typeface="+mj-lt"/>
              <a:buAutoNum type="arabicParenR"/>
            </a:pPr>
            <a:r>
              <a:rPr lang="pt-BR" sz="1400" dirty="0" smtClean="0"/>
              <a:t>Constituído pelas IFD que concentram seus esforços na atenção especializada ao setor agropecuário. </a:t>
            </a:r>
            <a:r>
              <a:rPr lang="pt-BR" sz="1400" dirty="0" err="1" smtClean="0"/>
              <a:t>Ex</a:t>
            </a:r>
            <a:r>
              <a:rPr lang="pt-BR" sz="1400" dirty="0" smtClean="0"/>
              <a:t>: Banco Nacional de Fomento (Equador), Banco Nacional de Desenvolvimento Agrícola (Honduras).</a:t>
            </a:r>
          </a:p>
          <a:p>
            <a:pPr lvl="1" algn="just">
              <a:buFont typeface="+mj-lt"/>
              <a:buAutoNum type="arabicParenR"/>
            </a:pPr>
            <a:r>
              <a:rPr lang="pt-BR" sz="1400" dirty="0" smtClean="0"/>
              <a:t>Caracteriza-se pela presença de IFD que compartilham funções e responsabilidades com outras instituições financeiras na tarefa de financiar e promover o desenvolvimento agropecuário. </a:t>
            </a:r>
            <a:r>
              <a:rPr lang="pt-BR" sz="1400" dirty="0" err="1" smtClean="0"/>
              <a:t>Ex</a:t>
            </a:r>
            <a:r>
              <a:rPr lang="pt-BR" sz="1400" dirty="0" smtClean="0"/>
              <a:t>: experiências da Colômbia, México e Venezuela – Caixa Agrária, Banco do Café, Banco do Gado, Fundos de Gado e Entidades Financeiras Privadas.</a:t>
            </a:r>
            <a:endParaRPr lang="pt-BR" sz="1400" dirty="0"/>
          </a:p>
          <a:p>
            <a:endParaRPr lang="pt-BR" dirty="0"/>
          </a:p>
        </p:txBody>
      </p:sp>
    </p:spTree>
    <p:extLst>
      <p:ext uri="{BB962C8B-B14F-4D97-AF65-F5344CB8AC3E}">
        <p14:creationId xmlns:p14="http://schemas.microsoft.com/office/powerpoint/2010/main" val="3306806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3860800" y="624110"/>
            <a:ext cx="6155313" cy="6131380"/>
          </a:xfrm>
          <a:prstGeom prst="rect">
            <a:avLst/>
          </a:prstGeom>
        </p:spPr>
      </p:pic>
    </p:spTree>
    <p:extLst>
      <p:ext uri="{BB962C8B-B14F-4D97-AF65-F5344CB8AC3E}">
        <p14:creationId xmlns:p14="http://schemas.microsoft.com/office/powerpoint/2010/main" val="972525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 name="Espaço Reservado para Conteúdo 6"/>
          <p:cNvPicPr>
            <a:picLocks noGrp="1" noChangeAspect="1"/>
          </p:cNvPicPr>
          <p:nvPr>
            <p:ph idx="1"/>
          </p:nvPr>
        </p:nvPicPr>
        <p:blipFill>
          <a:blip r:embed="rId2"/>
          <a:stretch>
            <a:fillRect/>
          </a:stretch>
        </p:blipFill>
        <p:spPr>
          <a:xfrm>
            <a:off x="3619500" y="624110"/>
            <a:ext cx="6246481" cy="6331045"/>
          </a:xfrm>
          <a:prstGeom prst="rect">
            <a:avLst/>
          </a:prstGeom>
        </p:spPr>
      </p:pic>
    </p:spTree>
    <p:extLst>
      <p:ext uri="{BB962C8B-B14F-4D97-AF65-F5344CB8AC3E}">
        <p14:creationId xmlns:p14="http://schemas.microsoft.com/office/powerpoint/2010/main" val="73411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3556000" y="344710"/>
            <a:ext cx="6221195" cy="6880123"/>
          </a:xfrm>
          <a:prstGeom prst="rect">
            <a:avLst/>
          </a:prstGeom>
        </p:spPr>
      </p:pic>
    </p:spTree>
    <p:extLst>
      <p:ext uri="{BB962C8B-B14F-4D97-AF65-F5344CB8AC3E}">
        <p14:creationId xmlns:p14="http://schemas.microsoft.com/office/powerpoint/2010/main" val="2509794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b="1" dirty="0"/>
              <a:t>Experiências de financiamento </a:t>
            </a:r>
            <a:r>
              <a:rPr lang="pt-BR" b="1" dirty="0" smtClean="0"/>
              <a:t>rural</a:t>
            </a:r>
            <a:r>
              <a:rPr lang="pt-BR" dirty="0" smtClean="0"/>
              <a:t>: o caso dos Estados Unidos</a:t>
            </a:r>
            <a:endParaRPr lang="pt-BR" dirty="0"/>
          </a:p>
          <a:p>
            <a:pPr lvl="1" algn="just">
              <a:buFont typeface="Wingdings" panose="05000000000000000000" pitchFamily="2" charset="2"/>
              <a:buChar char="Ø"/>
            </a:pPr>
            <a:r>
              <a:rPr lang="pt-BR" sz="1400" dirty="0" smtClean="0"/>
              <a:t>Constatação: A agricultura dos Estados Unidos tem como características a elevada produtividade, o uso de tecnologia avançada, a terceirização de serviços e a grande concentração, com 25% dos produtores sendo responsáveis por 90% da produção.</a:t>
            </a:r>
          </a:p>
          <a:p>
            <a:pPr lvl="1" algn="just">
              <a:buFont typeface="Wingdings" panose="05000000000000000000" pitchFamily="2" charset="2"/>
              <a:buChar char="Ø"/>
            </a:pPr>
            <a:r>
              <a:rPr lang="pt-BR" sz="1400" dirty="0" smtClean="0"/>
              <a:t>O financiamento à agricultura nos Estados Unidos tem três ramos distintos:</a:t>
            </a:r>
          </a:p>
          <a:p>
            <a:pPr lvl="1" algn="just">
              <a:buFont typeface="+mj-lt"/>
              <a:buAutoNum type="arabicParenR"/>
            </a:pPr>
            <a:r>
              <a:rPr lang="pt-BR" sz="1400" dirty="0"/>
              <a:t>e</a:t>
            </a:r>
            <a:r>
              <a:rPr lang="pt-BR" sz="1400" dirty="0" smtClean="0"/>
              <a:t>xclusivamente governamental (</a:t>
            </a:r>
            <a:r>
              <a:rPr lang="pt-BR" sz="1400" dirty="0" err="1" smtClean="0"/>
              <a:t>Farm</a:t>
            </a:r>
            <a:r>
              <a:rPr lang="pt-BR" sz="1400" dirty="0" smtClean="0"/>
              <a:t> Service </a:t>
            </a:r>
            <a:r>
              <a:rPr lang="pt-BR" sz="1400" dirty="0" err="1" smtClean="0"/>
              <a:t>Agency</a:t>
            </a:r>
            <a:r>
              <a:rPr lang="pt-BR" sz="1400" dirty="0" smtClean="0"/>
              <a:t> – FSA);</a:t>
            </a:r>
          </a:p>
          <a:p>
            <a:pPr lvl="1" algn="just">
              <a:buFont typeface="+mj-lt"/>
              <a:buAutoNum type="arabicParenR"/>
            </a:pPr>
            <a:r>
              <a:rPr lang="pt-BR" sz="1400" dirty="0"/>
              <a:t>p</a:t>
            </a:r>
            <a:r>
              <a:rPr lang="pt-BR" sz="1400" dirty="0" smtClean="0"/>
              <a:t>rivado, mas patrocinado pelo governo, com distribuição no varejo por cooperativas e baixíssimo risco para aplicadores de recursos (</a:t>
            </a:r>
            <a:r>
              <a:rPr lang="pt-BR" sz="1400" dirty="0" err="1" smtClean="0"/>
              <a:t>Farm</a:t>
            </a:r>
            <a:r>
              <a:rPr lang="pt-BR" sz="1400" dirty="0" smtClean="0"/>
              <a:t> </a:t>
            </a:r>
            <a:r>
              <a:rPr lang="pt-BR" sz="1400" dirty="0" err="1" smtClean="0"/>
              <a:t>Credit</a:t>
            </a:r>
            <a:r>
              <a:rPr lang="pt-BR" sz="1400" dirty="0" smtClean="0"/>
              <a:t> System – FCS)</a:t>
            </a:r>
          </a:p>
          <a:p>
            <a:pPr lvl="1" algn="just">
              <a:buFont typeface="+mj-lt"/>
              <a:buAutoNum type="arabicParenR"/>
            </a:pPr>
            <a:r>
              <a:rPr lang="pt-BR" sz="1400" dirty="0" smtClean="0"/>
              <a:t>totalmente privado, com empréstimos de bancos comerciais, seguradoras, comerciantes e fornecedores de insumos. </a:t>
            </a:r>
          </a:p>
          <a:p>
            <a:pPr lvl="1" algn="just">
              <a:buFont typeface="Wingdings" panose="05000000000000000000" pitchFamily="2" charset="2"/>
              <a:buChar char="Ø"/>
            </a:pPr>
            <a:r>
              <a:rPr lang="pt-BR" sz="1400" dirty="0" smtClean="0"/>
              <a:t>Até a década de 1980, dois terços do crédito eram provenientes dos dois primeiros setores. Atualmente, essa proporção se inverteu, e o setor privado passou a deter a maior parte da oferta de financiamento.</a:t>
            </a:r>
            <a:endParaRPr lang="pt-BR" sz="1400" dirty="0"/>
          </a:p>
          <a:p>
            <a:endParaRPr lang="pt-BR" dirty="0"/>
          </a:p>
        </p:txBody>
      </p:sp>
    </p:spTree>
    <p:extLst>
      <p:ext uri="{BB962C8B-B14F-4D97-AF65-F5344CB8AC3E}">
        <p14:creationId xmlns:p14="http://schemas.microsoft.com/office/powerpoint/2010/main" val="3571490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a:xfrm>
            <a:off x="2589212" y="2133599"/>
            <a:ext cx="8915400" cy="4353697"/>
          </a:xfrm>
        </p:spPr>
        <p:txBody>
          <a:bodyPr>
            <a:normAutofit/>
          </a:bodyPr>
          <a:lstStyle/>
          <a:p>
            <a:pPr algn="just"/>
            <a:r>
              <a:rPr lang="pt-BR" sz="2400" b="1" dirty="0">
                <a:latin typeface="Garamond" panose="02020404030301010803" pitchFamily="18" charset="0"/>
              </a:rPr>
              <a:t>Experiências no Sul do Brasil: </a:t>
            </a:r>
            <a:r>
              <a:rPr lang="pt-BR" sz="2400" dirty="0">
                <a:latin typeface="Garamond" panose="02020404030301010803" pitchFamily="18" charset="0"/>
              </a:rPr>
              <a:t>o sistema Cresol de cooperativas de crédito</a:t>
            </a:r>
          </a:p>
          <a:p>
            <a:pPr lvl="1" algn="just">
              <a:buFont typeface="Wingdings" panose="05000000000000000000" pitchFamily="2" charset="2"/>
              <a:buChar char="Ø"/>
            </a:pPr>
            <a:r>
              <a:rPr lang="pt-BR" sz="2000" dirty="0">
                <a:latin typeface="Garamond" panose="02020404030301010803" pitchFamily="18" charset="0"/>
              </a:rPr>
              <a:t>O sistema Cresol é um sistema de cooperativas de crédito rural com integração solidária. </a:t>
            </a:r>
          </a:p>
          <a:p>
            <a:pPr lvl="1" algn="just">
              <a:buFont typeface="Wingdings" panose="05000000000000000000" pitchFamily="2" charset="2"/>
              <a:buChar char="Ø"/>
            </a:pPr>
            <a:r>
              <a:rPr lang="pt-BR" sz="2000" dirty="0">
                <a:latin typeface="Garamond" panose="02020404030301010803" pitchFamily="18" charset="0"/>
              </a:rPr>
              <a:t>São instituições financeiras amparadas por lei federal, devidamente autorizadas pelo Banco Central e conveniadas com o Banco do Brasil. São constituídas e administradas por agricultores familiares e articulam-se com as organizações populares. Articula-se na forma de rede, a partir das unidades locais, passando pelas microrregiões, até as unidades regionais.</a:t>
            </a:r>
          </a:p>
          <a:p>
            <a:pPr lvl="1" algn="just">
              <a:buFont typeface="Wingdings" panose="05000000000000000000" pitchFamily="2" charset="2"/>
              <a:buChar char="Ø"/>
            </a:pPr>
            <a:r>
              <a:rPr lang="pt-BR" sz="2000" dirty="0">
                <a:latin typeface="Garamond" panose="02020404030301010803" pitchFamily="18" charset="0"/>
              </a:rPr>
              <a:t>Objetivos orientadores da Cresol: interação solidária; democratização e ampliação do acesso ao crédito e aos serviços bancários; descentralização e </a:t>
            </a:r>
            <a:r>
              <a:rPr lang="pt-BR" sz="2000" dirty="0" err="1">
                <a:latin typeface="Garamond" panose="02020404030301010803" pitchFamily="18" charset="0"/>
              </a:rPr>
              <a:t>horizontalização</a:t>
            </a:r>
            <a:r>
              <a:rPr lang="pt-BR" sz="2000" dirty="0">
                <a:latin typeface="Garamond" panose="02020404030301010803" pitchFamily="18" charset="0"/>
              </a:rPr>
              <a:t>; profissionalização do crédito.</a:t>
            </a:r>
          </a:p>
          <a:p>
            <a:pPr marL="0" indent="0">
              <a:buNone/>
            </a:pPr>
            <a:endParaRPr lang="pt-BR" dirty="0"/>
          </a:p>
        </p:txBody>
      </p:sp>
    </p:spTree>
    <p:extLst>
      <p:ext uri="{BB962C8B-B14F-4D97-AF65-F5344CB8AC3E}">
        <p14:creationId xmlns:p14="http://schemas.microsoft.com/office/powerpoint/2010/main" val="1636280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sz="2600" dirty="0">
                <a:latin typeface="Garamond" panose="02020404030301010803" pitchFamily="18" charset="0"/>
              </a:rPr>
              <a:t>Crédito ao Nível Nacional:</a:t>
            </a:r>
          </a:p>
          <a:p>
            <a:pPr lvl="1" algn="just">
              <a:buFont typeface="Wingdings" panose="05000000000000000000" pitchFamily="2" charset="2"/>
              <a:buChar char="Ø"/>
            </a:pPr>
            <a:r>
              <a:rPr lang="pt-BR" sz="2000" dirty="0">
                <a:latin typeface="Garamond" panose="02020404030301010803" pitchFamily="18" charset="0"/>
              </a:rPr>
              <a:t>Insistência com que se atribui ao crédito, direta ou indiretamente, todo um complexo sistema de incentivos econômicos e sociais.</a:t>
            </a:r>
          </a:p>
          <a:p>
            <a:pPr lvl="1" algn="just">
              <a:buFont typeface="Wingdings" panose="05000000000000000000" pitchFamily="2" charset="2"/>
              <a:buChar char="Ø"/>
            </a:pPr>
            <a:r>
              <a:rPr lang="pt-BR" sz="2000" dirty="0">
                <a:latin typeface="Garamond" panose="02020404030301010803" pitchFamily="18" charset="0"/>
              </a:rPr>
              <a:t>Características dessa Política de Crédito Rural: </a:t>
            </a:r>
          </a:p>
          <a:p>
            <a:pPr marL="857250" lvl="2" indent="0" algn="just">
              <a:buNone/>
            </a:pPr>
            <a:r>
              <a:rPr lang="pt-BR" sz="1800" dirty="0">
                <a:latin typeface="Garamond" panose="02020404030301010803" pitchFamily="18" charset="0"/>
              </a:rPr>
              <a:t>a) controle das taxas nominais de juros, gerando taxas de juros reais negativas; </a:t>
            </a:r>
          </a:p>
          <a:p>
            <a:pPr marL="857250" lvl="2" indent="0" algn="just">
              <a:buNone/>
            </a:pPr>
            <a:r>
              <a:rPr lang="pt-BR" sz="1800" dirty="0">
                <a:latin typeface="Garamond" panose="02020404030301010803" pitchFamily="18" charset="0"/>
              </a:rPr>
              <a:t>b) pequenos agricultores contraem empréstimos a taxas de juros menores e mais negativos; </a:t>
            </a:r>
          </a:p>
          <a:p>
            <a:pPr marL="857250" lvl="2" indent="0" algn="just">
              <a:buNone/>
            </a:pPr>
            <a:r>
              <a:rPr lang="pt-BR" sz="1800" dirty="0">
                <a:latin typeface="Garamond" panose="02020404030301010803" pitchFamily="18" charset="0"/>
              </a:rPr>
              <a:t>c) compulsoriedade de participação dos bancos comerciais, tanto para realizar operações de crédito rural, quanto para favorecer um número crescente de pequenos agricultores; d) os objetivos implícitos dessa políticas estão vinculadas às políticas de preços mínimos e de produção e produtividade.</a:t>
            </a:r>
          </a:p>
        </p:txBody>
      </p:sp>
    </p:spTree>
    <p:extLst>
      <p:ext uri="{BB962C8B-B14F-4D97-AF65-F5344CB8AC3E}">
        <p14:creationId xmlns:p14="http://schemas.microsoft.com/office/powerpoint/2010/main" val="3503744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lgn="just"/>
            <a:r>
              <a:rPr lang="pt-BR" sz="2400" b="1" dirty="0" smtClean="0">
                <a:latin typeface="Times New Roman" panose="02020603050405020304" pitchFamily="18" charset="0"/>
                <a:cs typeface="Times New Roman" panose="02020603050405020304" pitchFamily="18" charset="0"/>
              </a:rPr>
              <a:t>O Microcrédito como alternativa de financiamento</a:t>
            </a:r>
            <a:r>
              <a:rPr lang="pt-BR" sz="2400" dirty="0" smtClean="0">
                <a:latin typeface="Times New Roman" panose="02020603050405020304" pitchFamily="18" charset="0"/>
                <a:cs typeface="Times New Roman" panose="02020603050405020304" pitchFamily="18" charset="0"/>
              </a:rPr>
              <a:t>: seus fundamentos e objetivos</a:t>
            </a:r>
          </a:p>
          <a:p>
            <a:pPr algn="just">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O interesse por microcrédito surgiu no fim dos anos 1970, e muitos projetos de empréstimos aos pobres produziram resultados superiores a aqueles empréstimos subsidiados, realizados sob o velho paradigma de financiamento. O microcrédito é a provisão de um conjunto de serviços financeiros, tais como depósitos, empréstimos, serviços de pagamento, e transferências de dinheiro para a população mais pobre.</a:t>
            </a:r>
          </a:p>
          <a:p>
            <a:pPr algn="just">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Tipos de instituições que prestam serviços de microcrédito:</a:t>
            </a:r>
          </a:p>
          <a:p>
            <a:pPr algn="just">
              <a:buFont typeface="+mj-lt"/>
              <a:buAutoNum type="arabicParenR"/>
            </a:pPr>
            <a:r>
              <a:rPr lang="pt-BR" sz="1600" dirty="0" smtClean="0">
                <a:latin typeface="Times New Roman" panose="02020603050405020304" pitchFamily="18" charset="0"/>
                <a:cs typeface="Times New Roman" panose="02020603050405020304" pitchFamily="18" charset="0"/>
              </a:rPr>
              <a:t>Instituições formais: bancos rurais e cooperativas;</a:t>
            </a:r>
          </a:p>
          <a:p>
            <a:pPr algn="just">
              <a:buFont typeface="+mj-lt"/>
              <a:buAutoNum type="arabicParenR"/>
            </a:pPr>
            <a:r>
              <a:rPr lang="pt-BR" sz="1600" dirty="0" smtClean="0">
                <a:latin typeface="Times New Roman" panose="02020603050405020304" pitchFamily="18" charset="0"/>
                <a:cs typeface="Times New Roman" panose="02020603050405020304" pitchFamily="18" charset="0"/>
              </a:rPr>
              <a:t>Instituições </a:t>
            </a:r>
            <a:r>
              <a:rPr lang="pt-BR" sz="1600" dirty="0" err="1" smtClean="0">
                <a:latin typeface="Times New Roman" panose="02020603050405020304" pitchFamily="18" charset="0"/>
                <a:cs typeface="Times New Roman" panose="02020603050405020304" pitchFamily="18" charset="0"/>
              </a:rPr>
              <a:t>semi</a:t>
            </a:r>
            <a:r>
              <a:rPr lang="pt-BR" sz="1600" dirty="0" smtClean="0">
                <a:latin typeface="Times New Roman" panose="02020603050405020304" pitchFamily="18" charset="0"/>
                <a:cs typeface="Times New Roman" panose="02020603050405020304" pitchFamily="18" charset="0"/>
              </a:rPr>
              <a:t> formais: organizações não governamentais;</a:t>
            </a:r>
          </a:p>
          <a:p>
            <a:pPr algn="just">
              <a:buFont typeface="+mj-lt"/>
              <a:buAutoNum type="arabicParenR"/>
            </a:pPr>
            <a:r>
              <a:rPr lang="pt-BR" sz="1600" dirty="0" smtClean="0">
                <a:latin typeface="Times New Roman" panose="02020603050405020304" pitchFamily="18" charset="0"/>
                <a:cs typeface="Times New Roman" panose="02020603050405020304" pitchFamily="18" charset="0"/>
              </a:rPr>
              <a:t>Fontes informais: “</a:t>
            </a:r>
            <a:r>
              <a:rPr lang="pt-BR" sz="1600" dirty="0" err="1" smtClean="0">
                <a:latin typeface="Times New Roman" panose="02020603050405020304" pitchFamily="18" charset="0"/>
                <a:cs typeface="Times New Roman" panose="02020603050405020304" pitchFamily="18" charset="0"/>
              </a:rPr>
              <a:t>money</a:t>
            </a:r>
            <a:r>
              <a:rPr lang="pt-BR" sz="1600" dirty="0" smtClean="0">
                <a:latin typeface="Times New Roman" panose="02020603050405020304" pitchFamily="18" charset="0"/>
                <a:cs typeface="Times New Roman" panose="02020603050405020304" pitchFamily="18" charset="0"/>
              </a:rPr>
              <a:t> </a:t>
            </a:r>
            <a:r>
              <a:rPr lang="pt-BR" sz="1600" dirty="0" err="1" smtClean="0">
                <a:latin typeface="Times New Roman" panose="02020603050405020304" pitchFamily="18" charset="0"/>
                <a:cs typeface="Times New Roman" panose="02020603050405020304" pitchFamily="18" charset="0"/>
              </a:rPr>
              <a:t>lenders</a:t>
            </a:r>
            <a:r>
              <a:rPr lang="pt-BR" sz="1600" dirty="0" smtClean="0">
                <a:latin typeface="Times New Roman" panose="02020603050405020304" pitchFamily="18" charset="0"/>
                <a:cs typeface="Times New Roman" panose="02020603050405020304" pitchFamily="18" charset="0"/>
              </a:rPr>
              <a:t>” e “</a:t>
            </a:r>
            <a:r>
              <a:rPr lang="pt-BR" sz="1600" dirty="0" err="1" smtClean="0">
                <a:latin typeface="Times New Roman" panose="02020603050405020304" pitchFamily="18" charset="0"/>
                <a:cs typeface="Times New Roman" panose="02020603050405020304" pitchFamily="18" charset="0"/>
              </a:rPr>
              <a:t>shopkeepers</a:t>
            </a:r>
            <a:r>
              <a:rPr lang="pt-BR" sz="1600" dirty="0" smtClean="0">
                <a:latin typeface="Times New Roman" panose="02020603050405020304" pitchFamily="18" charset="0"/>
                <a:cs typeface="Times New Roman" panose="02020603050405020304" pitchFamily="18" charset="0"/>
              </a:rPr>
              <a:t>”.</a:t>
            </a:r>
          </a:p>
          <a:p>
            <a:endParaRPr lang="pt-BR" dirty="0"/>
          </a:p>
        </p:txBody>
      </p:sp>
    </p:spTree>
    <p:extLst>
      <p:ext uri="{BB962C8B-B14F-4D97-AF65-F5344CB8AC3E}">
        <p14:creationId xmlns:p14="http://schemas.microsoft.com/office/powerpoint/2010/main" val="2716715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Autofit/>
          </a:bodyPr>
          <a:lstStyle/>
          <a:p>
            <a:pPr algn="just">
              <a:buFont typeface="Wingdings" panose="05000000000000000000" pitchFamily="2" charset="2"/>
              <a:buChar char="Ø"/>
            </a:pPr>
            <a:r>
              <a:rPr lang="pt-BR" sz="1600" dirty="0" smtClean="0">
                <a:latin typeface="Garamond" panose="02020404030301010803" pitchFamily="18" charset="0"/>
                <a:cs typeface="Times New Roman" panose="02020603050405020304" pitchFamily="18" charset="0"/>
              </a:rPr>
              <a:t>O microcrédito diverge do sistema tradicional de crédito em três aspectos, segundo a FAO:</a:t>
            </a:r>
          </a:p>
          <a:p>
            <a:pPr algn="just">
              <a:buFont typeface="+mj-lt"/>
              <a:buAutoNum type="arabicParenR"/>
            </a:pPr>
            <a:r>
              <a:rPr lang="pt-BR" sz="1600" dirty="0" smtClean="0">
                <a:latin typeface="Garamond" panose="02020404030301010803" pitchFamily="18" charset="0"/>
                <a:cs typeface="Times New Roman" panose="02020603050405020304" pitchFamily="18" charset="0"/>
              </a:rPr>
              <a:t>dirige-se a grupos de tomadores em geral marginalizados pelas instituições de crédito;</a:t>
            </a:r>
          </a:p>
          <a:p>
            <a:pPr algn="just">
              <a:buFont typeface="+mj-lt"/>
              <a:buAutoNum type="arabicParenR"/>
            </a:pPr>
            <a:r>
              <a:rPr lang="pt-BR" sz="1600" dirty="0">
                <a:latin typeface="Garamond" panose="02020404030301010803" pitchFamily="18" charset="0"/>
                <a:cs typeface="Times New Roman" panose="02020603050405020304" pitchFamily="18" charset="0"/>
              </a:rPr>
              <a:t>g</a:t>
            </a:r>
            <a:r>
              <a:rPr lang="pt-BR" sz="1600" dirty="0" smtClean="0">
                <a:latin typeface="Garamond" panose="02020404030301010803" pitchFamily="18" charset="0"/>
                <a:cs typeface="Times New Roman" panose="02020603050405020304" pitchFamily="18" charset="0"/>
              </a:rPr>
              <a:t>eralmente inclui serviços não creditícios;</a:t>
            </a:r>
          </a:p>
          <a:p>
            <a:pPr algn="just">
              <a:buFont typeface="+mj-lt"/>
              <a:buAutoNum type="arabicParenR"/>
            </a:pPr>
            <a:r>
              <a:rPr lang="pt-BR" sz="1600" dirty="0">
                <a:latin typeface="Garamond" panose="02020404030301010803" pitchFamily="18" charset="0"/>
                <a:cs typeface="Times New Roman" panose="02020603050405020304" pitchFamily="18" charset="0"/>
              </a:rPr>
              <a:t>e</a:t>
            </a:r>
            <a:r>
              <a:rPr lang="pt-BR" sz="1600" dirty="0" smtClean="0">
                <a:latin typeface="Garamond" panose="02020404030301010803" pitchFamily="18" charset="0"/>
                <a:cs typeface="Times New Roman" panose="02020603050405020304" pitchFamily="18" charset="0"/>
              </a:rPr>
              <a:t>mprega uma abordagem de grupos de empréstimo. </a:t>
            </a:r>
          </a:p>
          <a:p>
            <a:pPr algn="just">
              <a:buFont typeface="Wingdings" panose="05000000000000000000" pitchFamily="2" charset="2"/>
              <a:buChar char="Ø"/>
            </a:pPr>
            <a:r>
              <a:rPr lang="pt-BR" sz="1600" dirty="0" smtClean="0">
                <a:latin typeface="Garamond" panose="02020404030301010803" pitchFamily="18" charset="0"/>
                <a:cs typeface="Times New Roman" panose="02020603050405020304" pitchFamily="18" charset="0"/>
              </a:rPr>
              <a:t>O microcrédito é mais antigo do que parece, mas o advento do termo “microcrédito”, bem como uma organização para promovê-lo globalmente, data do final da década de 1970.</a:t>
            </a:r>
          </a:p>
          <a:p>
            <a:pPr algn="just">
              <a:buFont typeface="Wingdings" panose="05000000000000000000" pitchFamily="2" charset="2"/>
              <a:buChar char="Ø"/>
            </a:pPr>
            <a:r>
              <a:rPr lang="pt-BR" sz="1600" dirty="0" smtClean="0">
                <a:latin typeface="Garamond" panose="02020404030301010803" pitchFamily="18" charset="0"/>
                <a:cs typeface="Times New Roman" panose="02020603050405020304" pitchFamily="18" charset="0"/>
              </a:rPr>
              <a:t>Em 1976, Muhammad </a:t>
            </a:r>
            <a:r>
              <a:rPr lang="pt-BR" sz="1600" dirty="0" err="1" smtClean="0">
                <a:latin typeface="Garamond" panose="02020404030301010803" pitchFamily="18" charset="0"/>
                <a:cs typeface="Times New Roman" panose="02020603050405020304" pitchFamily="18" charset="0"/>
              </a:rPr>
              <a:t>Yunus</a:t>
            </a:r>
            <a:r>
              <a:rPr lang="pt-BR" sz="1600" dirty="0" smtClean="0">
                <a:latin typeface="Garamond" panose="02020404030301010803" pitchFamily="18" charset="0"/>
                <a:cs typeface="Times New Roman" panose="02020603050405020304" pitchFamily="18" charset="0"/>
              </a:rPr>
              <a:t> fundou o </a:t>
            </a:r>
            <a:r>
              <a:rPr lang="pt-BR" sz="1600" dirty="0" err="1" smtClean="0">
                <a:latin typeface="Garamond" panose="02020404030301010803" pitchFamily="18" charset="0"/>
                <a:cs typeface="Times New Roman" panose="02020603050405020304" pitchFamily="18" charset="0"/>
              </a:rPr>
              <a:t>Gramen</a:t>
            </a:r>
            <a:r>
              <a:rPr lang="pt-BR" sz="1600" dirty="0" smtClean="0">
                <a:latin typeface="Garamond" panose="02020404030301010803" pitchFamily="18" charset="0"/>
                <a:cs typeface="Times New Roman" panose="02020603050405020304" pitchFamily="18" charset="0"/>
              </a:rPr>
              <a:t> Bank, que representa o mais conhecido provedor de microcrédito no mundo;</a:t>
            </a:r>
          </a:p>
          <a:p>
            <a:pPr algn="just">
              <a:buFont typeface="Wingdings" panose="05000000000000000000" pitchFamily="2" charset="2"/>
              <a:buChar char="Ø"/>
            </a:pPr>
            <a:r>
              <a:rPr lang="pt-BR" sz="1600" dirty="0" smtClean="0">
                <a:latin typeface="Garamond" panose="02020404030301010803" pitchFamily="18" charset="0"/>
                <a:cs typeface="Times New Roman" panose="02020603050405020304" pitchFamily="18" charset="0"/>
              </a:rPr>
              <a:t>O crescimento dos programas de microcrédito tem sido fenomenal. O microfinanciamento não se restringe à Ásia.</a:t>
            </a:r>
            <a:endParaRPr lang="pt-BR" sz="16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955189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4341723" y="1371594"/>
            <a:ext cx="4817686" cy="4841877"/>
          </a:xfrm>
          <a:prstGeom prst="rect">
            <a:avLst/>
          </a:prstGeom>
        </p:spPr>
      </p:pic>
    </p:spTree>
    <p:extLst>
      <p:ext uri="{BB962C8B-B14F-4D97-AF65-F5344CB8AC3E}">
        <p14:creationId xmlns:p14="http://schemas.microsoft.com/office/powerpoint/2010/main" val="2005100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2592924" y="1422400"/>
            <a:ext cx="8911687" cy="4394200"/>
          </a:xfrm>
          <a:prstGeom prst="rect">
            <a:avLst/>
          </a:prstGeom>
        </p:spPr>
      </p:pic>
    </p:spTree>
    <p:extLst>
      <p:ext uri="{BB962C8B-B14F-4D97-AF65-F5344CB8AC3E}">
        <p14:creationId xmlns:p14="http://schemas.microsoft.com/office/powerpoint/2010/main" val="1530892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lnSpc>
                <a:spcPct val="150000"/>
              </a:lnSpc>
            </a:pPr>
            <a:r>
              <a:rPr lang="pt-BR" sz="2600" b="1" dirty="0">
                <a:latin typeface="Garamond" panose="02020404030301010803" pitchFamily="18" charset="0"/>
              </a:rPr>
              <a:t>Um novo modelo de financiamento da agricultura:</a:t>
            </a:r>
          </a:p>
          <a:p>
            <a:pPr lvl="1" algn="just">
              <a:lnSpc>
                <a:spcPct val="150000"/>
              </a:lnSpc>
              <a:buFont typeface="Wingdings" panose="05000000000000000000" pitchFamily="2" charset="2"/>
              <a:buChar char="Ø"/>
            </a:pPr>
            <a:r>
              <a:rPr lang="pt-BR" sz="2000" dirty="0">
                <a:latin typeface="Garamond" panose="02020404030301010803" pitchFamily="18" charset="0"/>
              </a:rPr>
              <a:t>De acordo com a experiência internacional, o modelo tradicional apresentava vários problemas: intervenção excessiva do Estado, com taxas de juros subsidiadas (não conseguiu aumentar a renda e consequentemente reduzir a pobreza rural); comunidades rurais eram muito pobres para poupar, o que não se revelou verdadeiro; o sistema tradicional deixou de lado as pequenas empresas rurais não agrícolas, bem como suas oportunidades de crescimento e diversificação de riscos; empréstimos com baixas taxas de juros ao capital deslocam trabalhadores e provocaram desemprego rural.</a:t>
            </a:r>
          </a:p>
        </p:txBody>
      </p:sp>
    </p:spTree>
    <p:extLst>
      <p:ext uri="{BB962C8B-B14F-4D97-AF65-F5344CB8AC3E}">
        <p14:creationId xmlns:p14="http://schemas.microsoft.com/office/powerpoint/2010/main" val="3407633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p:txBody>
          <a:bodyPr>
            <a:normAutofit/>
          </a:bodyPr>
          <a:lstStyle/>
          <a:p>
            <a:pPr algn="just">
              <a:lnSpc>
                <a:spcPct val="200000"/>
              </a:lnSpc>
            </a:pPr>
            <a:r>
              <a:rPr lang="pt-BR" sz="2600" dirty="0">
                <a:latin typeface="Garamond" panose="02020404030301010803" pitchFamily="18" charset="0"/>
              </a:rPr>
              <a:t>Propostas:</a:t>
            </a:r>
          </a:p>
          <a:p>
            <a:pPr marL="514350" indent="-514350" algn="just">
              <a:lnSpc>
                <a:spcPct val="200000"/>
              </a:lnSpc>
              <a:buFont typeface="+mj-lt"/>
              <a:buAutoNum type="arabicParenR"/>
            </a:pPr>
            <a:r>
              <a:rPr lang="pt-BR" sz="2600" dirty="0">
                <a:latin typeface="Garamond" panose="02020404030301010803" pitchFamily="18" charset="0"/>
              </a:rPr>
              <a:t>Proposta da Trend Consultoria Econômica;</a:t>
            </a:r>
          </a:p>
          <a:p>
            <a:pPr marL="514350" indent="-514350" algn="just">
              <a:lnSpc>
                <a:spcPct val="200000"/>
              </a:lnSpc>
              <a:buFont typeface="+mj-lt"/>
              <a:buAutoNum type="arabicParenR"/>
            </a:pPr>
            <a:r>
              <a:rPr lang="pt-BR" sz="2600" dirty="0">
                <a:latin typeface="Garamond" panose="02020404030301010803" pitchFamily="18" charset="0"/>
              </a:rPr>
              <a:t>Proposta de Guilherme Dias;</a:t>
            </a:r>
          </a:p>
          <a:p>
            <a:pPr marL="514350" indent="-514350" algn="just">
              <a:lnSpc>
                <a:spcPct val="200000"/>
              </a:lnSpc>
              <a:buFont typeface="+mj-lt"/>
              <a:buAutoNum type="arabicParenR"/>
            </a:pPr>
            <a:r>
              <a:rPr lang="pt-BR" sz="2600" dirty="0">
                <a:latin typeface="Garamond" panose="02020404030301010803" pitchFamily="18" charset="0"/>
              </a:rPr>
              <a:t>As propostas em tramitação no Congresso Nacional</a:t>
            </a:r>
          </a:p>
        </p:txBody>
      </p:sp>
    </p:spTree>
    <p:extLst>
      <p:ext uri="{BB962C8B-B14F-4D97-AF65-F5344CB8AC3E}">
        <p14:creationId xmlns:p14="http://schemas.microsoft.com/office/powerpoint/2010/main" val="1371809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a:xfrm>
            <a:off x="2589212" y="2133600"/>
            <a:ext cx="8915400" cy="4100290"/>
          </a:xfrm>
        </p:spPr>
        <p:txBody>
          <a:bodyPr>
            <a:noAutofit/>
          </a:bodyPr>
          <a:lstStyle/>
          <a:p>
            <a:pPr marL="514350" indent="-514350">
              <a:buFont typeface="+mj-lt"/>
              <a:buAutoNum type="arabicParenR"/>
            </a:pPr>
            <a:r>
              <a:rPr lang="pt-BR" sz="2400" b="1" dirty="0">
                <a:latin typeface="Garamond" panose="02020404030301010803" pitchFamily="18" charset="0"/>
              </a:rPr>
              <a:t>Proposta da Trend Consultoria Econômica:</a:t>
            </a:r>
          </a:p>
          <a:p>
            <a:pPr lvl="1" algn="just">
              <a:buFont typeface="Wingdings" panose="05000000000000000000" pitchFamily="2" charset="2"/>
              <a:buChar char="Ø"/>
            </a:pPr>
            <a:r>
              <a:rPr lang="pt-BR" sz="1800" dirty="0">
                <a:latin typeface="Garamond" panose="02020404030301010803" pitchFamily="18" charset="0"/>
              </a:rPr>
              <a:t>Forte participação do setor privado, </a:t>
            </a:r>
            <a:r>
              <a:rPr lang="pt-BR" sz="1800" dirty="0" err="1">
                <a:latin typeface="Garamond" panose="02020404030301010803" pitchFamily="18" charset="0"/>
              </a:rPr>
              <a:t>apóia-se</a:t>
            </a:r>
            <a:r>
              <a:rPr lang="pt-BR" sz="1800" dirty="0">
                <a:latin typeface="Garamond" panose="02020404030301010803" pitchFamily="18" charset="0"/>
              </a:rPr>
              <a:t> no mecanismo de títulos e cria instrumentos de minimização de riscos por meio de seguradoras e bolsas.</a:t>
            </a:r>
          </a:p>
          <a:p>
            <a:pPr lvl="1" algn="just">
              <a:buFont typeface="Wingdings" panose="05000000000000000000" pitchFamily="2" charset="2"/>
              <a:buChar char="Ø"/>
            </a:pPr>
            <a:r>
              <a:rPr lang="pt-BR" sz="1800" dirty="0">
                <a:latin typeface="Garamond" panose="02020404030301010803" pitchFamily="18" charset="0"/>
              </a:rPr>
              <a:t>Nesse modelo, o agente financeiro (bancos, tradings ou fornecedores de insumos) dá o aval da operação, garantindo a entrega do produto nas condições estipuladas no contrato. Essa operação vem acompanhada de um seguro de crédito feito pelo banco ou por outro avalista junto a uma seguradora, para garantir-se do ressarcimento do empréstimo </a:t>
            </a:r>
            <a:r>
              <a:rPr lang="pt-BR" sz="1800" dirty="0" smtClean="0">
                <a:latin typeface="Garamond" panose="02020404030301010803" pitchFamily="18" charset="0"/>
              </a:rPr>
              <a:t>concedido.</a:t>
            </a:r>
            <a:endParaRPr lang="pt-BR" sz="1800" dirty="0">
              <a:latin typeface="Garamond" panose="02020404030301010803" pitchFamily="18" charset="0"/>
            </a:endParaRPr>
          </a:p>
          <a:p>
            <a:pPr lvl="1" algn="just">
              <a:buFont typeface="Wingdings" panose="05000000000000000000" pitchFamily="2" charset="2"/>
              <a:buChar char="Ø"/>
            </a:pPr>
            <a:r>
              <a:rPr lang="pt-BR" sz="1800" dirty="0">
                <a:latin typeface="Garamond" panose="02020404030301010803" pitchFamily="18" charset="0"/>
              </a:rPr>
              <a:t>Relação entre crédito rural e seguro rural =&gt; Subvenção do prêmio do seguro rural por parte do Governo Federal para evitar oscilações na renda do produtor decorrentes riscos de preços e de </a:t>
            </a:r>
            <a:r>
              <a:rPr lang="pt-BR" sz="1800" dirty="0" smtClean="0">
                <a:latin typeface="Garamond" panose="02020404030301010803" pitchFamily="18" charset="0"/>
              </a:rPr>
              <a:t>produção.</a:t>
            </a:r>
            <a:endParaRPr lang="pt-BR" sz="1800" dirty="0">
              <a:latin typeface="Garamond" panose="02020404030301010803" pitchFamily="18" charset="0"/>
            </a:endParaRPr>
          </a:p>
        </p:txBody>
      </p:sp>
    </p:spTree>
    <p:extLst>
      <p:ext uri="{BB962C8B-B14F-4D97-AF65-F5344CB8AC3E}">
        <p14:creationId xmlns:p14="http://schemas.microsoft.com/office/powerpoint/2010/main" val="4274939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p:txBody>
          <a:bodyPr>
            <a:normAutofit/>
          </a:bodyPr>
          <a:lstStyle/>
          <a:p>
            <a:pPr marL="0" indent="0">
              <a:buNone/>
            </a:pPr>
            <a:r>
              <a:rPr lang="pt-BR" sz="2400" b="1" dirty="0">
                <a:latin typeface="Garamond" panose="02020404030301010803" pitchFamily="18" charset="0"/>
              </a:rPr>
              <a:t>2) Proposta de Guilherme Dias:</a:t>
            </a:r>
          </a:p>
          <a:p>
            <a:pPr lvl="1" algn="just">
              <a:buFont typeface="Wingdings" panose="05000000000000000000" pitchFamily="2" charset="2"/>
              <a:buChar char="Ø"/>
            </a:pPr>
            <a:r>
              <a:rPr lang="pt-BR" sz="2000" dirty="0">
                <a:latin typeface="Garamond" panose="02020404030301010803" pitchFamily="18" charset="0"/>
              </a:rPr>
              <a:t>Essa proposta amplia a abrangência e melhora a concepção da proposta da Trend Consultoria Econômica, pois, entre outros pontos destacados, apresenta forte componente voltado para a pequena produção ou setor familiar da agricultura.</a:t>
            </a:r>
          </a:p>
          <a:p>
            <a:pPr lvl="1" algn="just">
              <a:buFont typeface="Wingdings" panose="05000000000000000000" pitchFamily="2" charset="2"/>
              <a:buChar char="Ø"/>
            </a:pPr>
            <a:r>
              <a:rPr lang="pt-BR" sz="2000" dirty="0">
                <a:latin typeface="Garamond" panose="02020404030301010803" pitchFamily="18" charset="0"/>
              </a:rPr>
              <a:t>Os argumentos mais fortes que amparam o trabalho de Dias (2000) são os seguintes: a) o risco está muito concentrado no produtor; b) o financiamento do investimento tem de redistribuir o risco ao intermediário; c) a participação do setor público é fundamental na redistribuição do risco; e d) é recomendável a estruturação de agências locais de crédito.</a:t>
            </a:r>
          </a:p>
        </p:txBody>
      </p:sp>
    </p:spTree>
    <p:extLst>
      <p:ext uri="{BB962C8B-B14F-4D97-AF65-F5344CB8AC3E}">
        <p14:creationId xmlns:p14="http://schemas.microsoft.com/office/powerpoint/2010/main" val="3187482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a:xfrm>
            <a:off x="2589212" y="2133599"/>
            <a:ext cx="8915400" cy="4279557"/>
          </a:xfrm>
        </p:spPr>
        <p:txBody>
          <a:bodyPr>
            <a:noAutofit/>
          </a:bodyPr>
          <a:lstStyle/>
          <a:p>
            <a:pPr marL="0" indent="0" algn="just">
              <a:buNone/>
            </a:pPr>
            <a:r>
              <a:rPr lang="pt-BR" sz="2400" b="1" dirty="0">
                <a:latin typeface="Garamond" panose="02020404030301010803" pitchFamily="18" charset="0"/>
              </a:rPr>
              <a:t>2) Proposta de Guilherme Dias:</a:t>
            </a:r>
          </a:p>
          <a:p>
            <a:pPr lvl="1" algn="just">
              <a:buFont typeface="Wingdings" panose="05000000000000000000" pitchFamily="2" charset="2"/>
              <a:buChar char="Ø"/>
            </a:pPr>
            <a:r>
              <a:rPr lang="pt-BR" sz="2000" dirty="0">
                <a:latin typeface="Garamond" panose="02020404030301010803" pitchFamily="18" charset="0"/>
              </a:rPr>
              <a:t>Os pontos mais importantes e que representam novidade em relação à proposta anterior são as agências locais de crédito, como forma de aumentar a capilaridade do sistema e oferecer informações mais precisas aos agentes financeiros por meio de análise de crédito. </a:t>
            </a:r>
          </a:p>
          <a:p>
            <a:pPr lvl="1" algn="just">
              <a:buFont typeface="Wingdings" panose="05000000000000000000" pitchFamily="2" charset="2"/>
              <a:buChar char="Ø"/>
            </a:pPr>
            <a:r>
              <a:rPr lang="pt-BR" sz="2000" dirty="0">
                <a:latin typeface="Garamond" panose="02020404030301010803" pitchFamily="18" charset="0"/>
              </a:rPr>
              <a:t>O modelo da  Cresol, no Sul do Brasil, assemelha-se com essa proposta.</a:t>
            </a:r>
          </a:p>
          <a:p>
            <a:pPr lvl="1" algn="just">
              <a:buFont typeface="Wingdings" panose="05000000000000000000" pitchFamily="2" charset="2"/>
              <a:buChar char="Ø"/>
            </a:pPr>
            <a:r>
              <a:rPr lang="pt-BR" sz="2000" dirty="0">
                <a:latin typeface="Garamond" panose="02020404030301010803" pitchFamily="18" charset="0"/>
              </a:rPr>
              <a:t>Outro ponto básico da proposta apresentada diz respeito à redistribuição do risco do crédito do sistema por meio do Fundo de Refinanciamento. Segundo Dias, esse fundo, mantido pelo Tesouro Nacional, pode assumir participação no financiamento da carteira de crédito rural dos bancos comerciais, desde que, por exemplo, esteja emprestando para investimento com prazos longos.</a:t>
            </a:r>
          </a:p>
        </p:txBody>
      </p:sp>
    </p:spTree>
    <p:extLst>
      <p:ext uri="{BB962C8B-B14F-4D97-AF65-F5344CB8AC3E}">
        <p14:creationId xmlns:p14="http://schemas.microsoft.com/office/powerpoint/2010/main" val="489518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a:xfrm>
            <a:off x="2589212" y="2133600"/>
            <a:ext cx="8915400" cy="3933568"/>
          </a:xfrm>
        </p:spPr>
        <p:txBody>
          <a:bodyPr>
            <a:normAutofit/>
          </a:bodyPr>
          <a:lstStyle/>
          <a:p>
            <a:pPr marL="0" indent="0" algn="just">
              <a:buNone/>
            </a:pPr>
            <a:r>
              <a:rPr lang="pt-BR" sz="2400" b="1" dirty="0">
                <a:latin typeface="Garamond" panose="02020404030301010803" pitchFamily="18" charset="0"/>
              </a:rPr>
              <a:t>3) Propostas em tramitação no Congresso Nacional:</a:t>
            </a:r>
          </a:p>
          <a:p>
            <a:pPr lvl="1" algn="just">
              <a:buFont typeface="Wingdings" panose="05000000000000000000" pitchFamily="2" charset="2"/>
              <a:buChar char="Ø"/>
            </a:pPr>
            <a:r>
              <a:rPr lang="pt-BR" sz="2000" dirty="0">
                <a:latin typeface="Garamond" panose="02020404030301010803" pitchFamily="18" charset="0"/>
              </a:rPr>
              <a:t>Não há sintonia perfeita entre os elementos de um novo modelo e as propostas em tramitação:</a:t>
            </a:r>
          </a:p>
          <a:p>
            <a:pPr lvl="1" algn="just">
              <a:buFont typeface="Wingdings" panose="05000000000000000000" pitchFamily="2" charset="2"/>
              <a:buChar char="Ø"/>
            </a:pPr>
            <a:r>
              <a:rPr lang="pt-BR" sz="2000" dirty="0">
                <a:latin typeface="Garamond" panose="02020404030301010803" pitchFamily="18" charset="0"/>
              </a:rPr>
              <a:t>Propõem que as fontes de recursos para o financiamento à agropecuária sejam as emissões de moeda ou se originem do Orçamento da União (padrão que vigorava até a década de 1980);</a:t>
            </a:r>
          </a:p>
          <a:p>
            <a:pPr lvl="1" algn="just">
              <a:buFont typeface="Wingdings" panose="05000000000000000000" pitchFamily="2" charset="2"/>
              <a:buChar char="Ø"/>
            </a:pPr>
            <a:r>
              <a:rPr lang="pt-BR" sz="2000" dirty="0">
                <a:latin typeface="Garamond" panose="02020404030301010803" pitchFamily="18" charset="0"/>
              </a:rPr>
              <a:t>Tratamento diferenciado aos agricultores familiares e aos assentados em áreas de reforma agrária.</a:t>
            </a:r>
          </a:p>
          <a:p>
            <a:pPr lvl="1" algn="just">
              <a:buFont typeface="Wingdings" panose="05000000000000000000" pitchFamily="2" charset="2"/>
              <a:buChar char="Ø"/>
            </a:pPr>
            <a:r>
              <a:rPr lang="pt-BR" sz="2000" dirty="0">
                <a:latin typeface="Garamond" panose="02020404030301010803" pitchFamily="18" charset="0"/>
              </a:rPr>
              <a:t>Cédula do Produto Rural (CPR): redução de custos de transação do crédito.</a:t>
            </a:r>
          </a:p>
        </p:txBody>
      </p:sp>
    </p:spTree>
    <p:extLst>
      <p:ext uri="{BB962C8B-B14F-4D97-AF65-F5344CB8AC3E}">
        <p14:creationId xmlns:p14="http://schemas.microsoft.com/office/powerpoint/2010/main" val="227892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204514" y="1749881"/>
            <a:ext cx="6890955" cy="4484009"/>
          </a:xfrm>
          <a:prstGeom prst="rect">
            <a:avLst/>
          </a:prstGeom>
        </p:spPr>
      </p:pic>
    </p:spTree>
    <p:extLst>
      <p:ext uri="{BB962C8B-B14F-4D97-AF65-F5344CB8AC3E}">
        <p14:creationId xmlns:p14="http://schemas.microsoft.com/office/powerpoint/2010/main" val="3759038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cs typeface="Times New Roman" panose="02020603050405020304" pitchFamily="18" charset="0"/>
              </a:rPr>
              <a:t>Financiamento da agricultura – experiências e propostas</a:t>
            </a:r>
            <a:endParaRPr lang="pt-BR" dirty="0"/>
          </a:p>
        </p:txBody>
      </p:sp>
      <p:sp>
        <p:nvSpPr>
          <p:cNvPr id="3" name="Espaço Reservado para Conteúdo 2"/>
          <p:cNvSpPr>
            <a:spLocks noGrp="1"/>
          </p:cNvSpPr>
          <p:nvPr>
            <p:ph idx="1"/>
          </p:nvPr>
        </p:nvSpPr>
        <p:spPr>
          <a:xfrm>
            <a:off x="2589212" y="2133600"/>
            <a:ext cx="8915400" cy="4291914"/>
          </a:xfrm>
        </p:spPr>
        <p:txBody>
          <a:bodyPr>
            <a:noAutofit/>
          </a:bodyPr>
          <a:lstStyle/>
          <a:p>
            <a:r>
              <a:rPr lang="pt-BR" sz="2400" b="1" dirty="0">
                <a:latin typeface="Garamond" panose="02020404030301010803" pitchFamily="18" charset="0"/>
              </a:rPr>
              <a:t>Gargalos do sistema de crédito rural no Brasil:</a:t>
            </a:r>
          </a:p>
          <a:p>
            <a:pPr lvl="1" algn="just">
              <a:buFont typeface="Wingdings" panose="05000000000000000000" pitchFamily="2" charset="2"/>
              <a:buChar char="Ø"/>
            </a:pPr>
            <a:r>
              <a:rPr lang="pt-BR" dirty="0">
                <a:latin typeface="Garamond" panose="02020404030301010803" pitchFamily="18" charset="0"/>
              </a:rPr>
              <a:t>Falta de recursos no sistema;</a:t>
            </a:r>
          </a:p>
          <a:p>
            <a:pPr lvl="1" algn="just">
              <a:buFont typeface="Wingdings" panose="05000000000000000000" pitchFamily="2" charset="2"/>
              <a:buChar char="Ø"/>
            </a:pPr>
            <a:r>
              <a:rPr lang="pt-BR" dirty="0">
                <a:latin typeface="Garamond" panose="02020404030301010803" pitchFamily="18" charset="0"/>
              </a:rPr>
              <a:t>A legislação é ultrapassada e coloca entraves para a concessão de crédito;</a:t>
            </a:r>
          </a:p>
          <a:p>
            <a:pPr lvl="1" algn="just">
              <a:buFont typeface="Wingdings" panose="05000000000000000000" pitchFamily="2" charset="2"/>
              <a:buChar char="Ø"/>
            </a:pPr>
            <a:r>
              <a:rPr lang="pt-BR" dirty="0">
                <a:latin typeface="Garamond" panose="02020404030301010803" pitchFamily="18" charset="0"/>
              </a:rPr>
              <a:t>A legislação que criou e orienta a CPR é omissa quanto à cobrança de emolumentos para seu registro. Dessa forma, dá margem para cobranças abusivas, onerando consideravelmente os custos dos empréstimos;</a:t>
            </a:r>
          </a:p>
          <a:p>
            <a:pPr lvl="1" algn="just">
              <a:buFont typeface="Wingdings" panose="05000000000000000000" pitchFamily="2" charset="2"/>
              <a:buChar char="Ø"/>
            </a:pPr>
            <a:r>
              <a:rPr lang="pt-BR" dirty="0">
                <a:latin typeface="Garamond" panose="02020404030301010803" pitchFamily="18" charset="0"/>
              </a:rPr>
              <a:t>No tocante aos bancos privados, existe uma falta de credibilidade dos tomadores;</a:t>
            </a:r>
          </a:p>
          <a:p>
            <a:pPr lvl="1" algn="just">
              <a:buFont typeface="Wingdings" panose="05000000000000000000" pitchFamily="2" charset="2"/>
              <a:buChar char="Ø"/>
            </a:pPr>
            <a:r>
              <a:rPr lang="pt-BR" dirty="0">
                <a:latin typeface="Garamond" panose="02020404030301010803" pitchFamily="18" charset="0"/>
              </a:rPr>
              <a:t>A taxa média de juros é elevada, onerando os custos da agricultura;</a:t>
            </a:r>
          </a:p>
          <a:p>
            <a:pPr lvl="1" algn="just">
              <a:buFont typeface="Wingdings" panose="05000000000000000000" pitchFamily="2" charset="2"/>
              <a:buChar char="Ø"/>
            </a:pPr>
            <a:r>
              <a:rPr lang="pt-BR" dirty="0">
                <a:latin typeface="Garamond" panose="02020404030301010803" pitchFamily="18" charset="0"/>
              </a:rPr>
              <a:t>Existe falta de capilaridade do sistema, que se expressa na concentração de crédito  quase exclusivamente no sistema bancário;</a:t>
            </a:r>
          </a:p>
          <a:p>
            <a:pPr lvl="1" algn="just">
              <a:buFont typeface="Wingdings" panose="05000000000000000000" pitchFamily="2" charset="2"/>
              <a:buChar char="Ø"/>
            </a:pPr>
            <a:r>
              <a:rPr lang="pt-BR" dirty="0">
                <a:latin typeface="Garamond" panose="02020404030301010803" pitchFamily="18" charset="0"/>
              </a:rPr>
              <a:t>Há elevada concentração do risco no produtor, em função da ausência de mecanismo de seguro ou de redistribuição de riscos</a:t>
            </a:r>
          </a:p>
        </p:txBody>
      </p:sp>
    </p:spTree>
    <p:extLst>
      <p:ext uri="{BB962C8B-B14F-4D97-AF65-F5344CB8AC3E}">
        <p14:creationId xmlns:p14="http://schemas.microsoft.com/office/powerpoint/2010/main" val="1657347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cs typeface="Times New Roman" panose="02020603050405020304" pitchFamily="18" charset="0"/>
              </a:rPr>
              <a:t>Instrumentos privados de financiamento do agronegócio</a:t>
            </a:r>
            <a:endParaRPr lang="pt-BR" b="1" dirty="0">
              <a:latin typeface="Garamond" panose="02020404030301010803" pitchFamily="18" charset="0"/>
            </a:endParaRPr>
          </a:p>
        </p:txBody>
      </p:sp>
      <p:sp>
        <p:nvSpPr>
          <p:cNvPr id="3" name="Espaço Reservado para Conteúdo 2"/>
          <p:cNvSpPr>
            <a:spLocks noGrp="1"/>
          </p:cNvSpPr>
          <p:nvPr>
            <p:ph idx="1"/>
          </p:nvPr>
        </p:nvSpPr>
        <p:spPr>
          <a:xfrm>
            <a:off x="2589212" y="2133599"/>
            <a:ext cx="8915400" cy="4378411"/>
          </a:xfrm>
        </p:spPr>
        <p:txBody>
          <a:bodyPr>
            <a:noAutofit/>
          </a:bodyPr>
          <a:lstStyle/>
          <a:p>
            <a:pPr algn="just">
              <a:buFont typeface="Wingdings" panose="05000000000000000000" pitchFamily="2" charset="2"/>
              <a:buChar char="Ø"/>
            </a:pPr>
            <a:r>
              <a:rPr lang="pt-BR" sz="2000" dirty="0">
                <a:latin typeface="Garamond" panose="02020404030301010803" pitchFamily="18" charset="0"/>
              </a:rPr>
              <a:t>Os instrumentos privados de financiamento do agronegócio, juntamente com a nota promissória rural e as vendas a termo, respondem por parte expressiva do financiamento da agropecuária.</a:t>
            </a:r>
          </a:p>
          <a:p>
            <a:pPr algn="just">
              <a:buFont typeface="Wingdings" panose="05000000000000000000" pitchFamily="2" charset="2"/>
              <a:buChar char="Ø"/>
            </a:pPr>
            <a:r>
              <a:rPr lang="pt-BR" sz="2000" dirty="0">
                <a:latin typeface="Garamond" panose="02020404030301010803" pitchFamily="18" charset="0"/>
              </a:rPr>
              <a:t>A evolução do montante de recursos oficiais emprestados anualmente para a agropecuária no período de 1970 a 2003 distingue três períodos para análise:</a:t>
            </a:r>
          </a:p>
          <a:p>
            <a:pPr marL="914400" lvl="1" indent="-514350" algn="just">
              <a:buFont typeface="+mj-lt"/>
              <a:buAutoNum type="arabicParenR"/>
            </a:pPr>
            <a:r>
              <a:rPr lang="pt-BR" sz="2000" dirty="0">
                <a:latin typeface="Garamond" panose="02020404030301010803" pitchFamily="18" charset="0"/>
              </a:rPr>
              <a:t>De 1970 a 1980: montantes crescentes de empréstimos a taxas de juros reais bastante subsidiadas;</a:t>
            </a:r>
          </a:p>
          <a:p>
            <a:pPr marL="914400" lvl="1" indent="-514350" algn="just">
              <a:buFont typeface="+mj-lt"/>
              <a:buAutoNum type="arabicParenR"/>
            </a:pPr>
            <a:r>
              <a:rPr lang="pt-BR" sz="2000" dirty="0">
                <a:latin typeface="Garamond" panose="02020404030301010803" pitchFamily="18" charset="0"/>
              </a:rPr>
              <a:t>De 1981 a 1996: aumento da taxa de juros real e redução do volume de crédito;</a:t>
            </a:r>
          </a:p>
          <a:p>
            <a:pPr marL="914400" lvl="1" indent="-514350" algn="just">
              <a:buFont typeface="+mj-lt"/>
              <a:buAutoNum type="arabicParenR"/>
            </a:pPr>
            <a:r>
              <a:rPr lang="pt-BR" sz="2000" dirty="0">
                <a:latin typeface="Garamond" panose="02020404030301010803" pitchFamily="18" charset="0"/>
              </a:rPr>
              <a:t>A partir de 1997: crescimento no volume de crédito, com predomínio de taxas de juros reais positivas, mas inferiores às vigentes na primeira metade da década de 1990.</a:t>
            </a:r>
          </a:p>
        </p:txBody>
      </p:sp>
    </p:spTree>
    <p:extLst>
      <p:ext uri="{BB962C8B-B14F-4D97-AF65-F5344CB8AC3E}">
        <p14:creationId xmlns:p14="http://schemas.microsoft.com/office/powerpoint/2010/main" val="2699024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3" name="Espaço Reservado para Conteúdo 2"/>
          <p:cNvSpPr>
            <a:spLocks noGrp="1"/>
          </p:cNvSpPr>
          <p:nvPr>
            <p:ph idx="1"/>
          </p:nvPr>
        </p:nvSpPr>
        <p:spPr>
          <a:xfrm>
            <a:off x="2589212" y="2133599"/>
            <a:ext cx="8915400" cy="3859427"/>
          </a:xfrm>
        </p:spPr>
        <p:txBody>
          <a:bodyPr>
            <a:normAutofit/>
          </a:bodyPr>
          <a:lstStyle/>
          <a:p>
            <a:pPr algn="just">
              <a:buFont typeface="Wingdings" panose="05000000000000000000" pitchFamily="2" charset="2"/>
              <a:buChar char="Ø"/>
            </a:pPr>
            <a:r>
              <a:rPr lang="pt-BR" sz="2000" dirty="0">
                <a:latin typeface="Garamond" panose="02020404030301010803" pitchFamily="18" charset="0"/>
              </a:rPr>
              <a:t>A aceleração inflacionária nos anos 80 motivou a busca por fontes alternativas de financiamento, já que reduzia o volume dos depósitos à vista (uma das fontes de recursos à época) e incrementava os depósitos a prazo: a Resolução nº 1.188 do Conselho Monetário Nacional (CMN), de 05 de setembro de 1986, instituiu a poupança rural. </a:t>
            </a:r>
          </a:p>
          <a:p>
            <a:pPr algn="just">
              <a:buFont typeface="Wingdings" panose="05000000000000000000" pitchFamily="2" charset="2"/>
              <a:buChar char="Ø"/>
            </a:pPr>
            <a:r>
              <a:rPr lang="pt-BR" sz="2000" dirty="0">
                <a:latin typeface="Garamond" panose="02020404030301010803" pitchFamily="18" charset="0"/>
              </a:rPr>
              <a:t>Diversos fatores explicam a redução no volume e nos subsídios do crédito rural concedido nos anos de 1990 a 1996, tais como: a) a inadimplência dos agricultores; b) menor importância das fontes de recursos com baixos custos de captação (tesouro nacional e os recursos obrigatórios dos depósitos à vista), maior participação de recursos com maior custo de empréstimo.</a:t>
            </a:r>
          </a:p>
        </p:txBody>
      </p:sp>
    </p:spTree>
    <p:extLst>
      <p:ext uri="{BB962C8B-B14F-4D97-AF65-F5344CB8AC3E}">
        <p14:creationId xmlns:p14="http://schemas.microsoft.com/office/powerpoint/2010/main" val="1504083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3" name="Espaço Reservado para Conteúdo 2"/>
          <p:cNvSpPr>
            <a:spLocks noGrp="1"/>
          </p:cNvSpPr>
          <p:nvPr>
            <p:ph idx="1"/>
          </p:nvPr>
        </p:nvSpPr>
        <p:spPr/>
        <p:txBody>
          <a:bodyPr>
            <a:normAutofit/>
          </a:bodyPr>
          <a:lstStyle/>
          <a:p>
            <a:pPr algn="just">
              <a:buFont typeface="Wingdings" panose="05000000000000000000" pitchFamily="2" charset="2"/>
              <a:buChar char="Ø"/>
            </a:pPr>
            <a:r>
              <a:rPr lang="pt-BR" sz="2000" dirty="0">
                <a:latin typeface="Garamond" panose="02020404030301010803" pitchFamily="18" charset="0"/>
              </a:rPr>
              <a:t>A primeira metade da década de 1990 presenciou significativos atrasos nos pagamentos das dívidas de crédito rural e discussões sobre a renegociação, como a securitização e o Programa Especial para Saneamento de Ativos (PESA</a:t>
            </a:r>
            <a:r>
              <a:rPr lang="pt-BR" sz="2000" dirty="0" smtClean="0">
                <a:latin typeface="Garamond" panose="02020404030301010803" pitchFamily="18" charset="0"/>
              </a:rPr>
              <a:t>).</a:t>
            </a:r>
            <a:endParaRPr lang="pt-BR" sz="2000" dirty="0">
              <a:latin typeface="Garamond" panose="02020404030301010803" pitchFamily="18" charset="0"/>
            </a:endParaRPr>
          </a:p>
          <a:p>
            <a:pPr algn="just">
              <a:buFont typeface="Wingdings" panose="05000000000000000000" pitchFamily="2" charset="2"/>
              <a:buChar char="Ø"/>
            </a:pPr>
            <a:r>
              <a:rPr lang="pt-BR" sz="2000" dirty="0">
                <a:latin typeface="Garamond" panose="02020404030301010803" pitchFamily="18" charset="0"/>
              </a:rPr>
              <a:t>Em 22/08/1994, por da Lei nº 8.929, instituiu-se a Cédula do Produto Rural (CPR), que permite ao agricultor a venda antecipada de um produto agropecuário a ser colhido em futuro próximo. A criação da CPR impulsionou o uso de recursos livres para financiar a agropecuária.</a:t>
            </a:r>
          </a:p>
          <a:p>
            <a:pPr algn="just">
              <a:buFont typeface="Wingdings" panose="05000000000000000000" pitchFamily="2" charset="2"/>
              <a:buChar char="Ø"/>
            </a:pPr>
            <a:r>
              <a:rPr lang="pt-BR" sz="2000" dirty="0" smtClean="0">
                <a:latin typeface="Garamond" panose="02020404030301010803" pitchFamily="18" charset="0"/>
              </a:rPr>
              <a:t>Em </a:t>
            </a:r>
            <a:r>
              <a:rPr lang="pt-BR" sz="2000" dirty="0">
                <a:latin typeface="Garamond" panose="02020404030301010803" pitchFamily="18" charset="0"/>
              </a:rPr>
              <a:t>14/02/2001, passou-se a negociar </a:t>
            </a:r>
            <a:r>
              <a:rPr lang="pt-BR" sz="2000" dirty="0" err="1">
                <a:latin typeface="Garamond" panose="02020404030301010803" pitchFamily="18" charset="0"/>
              </a:rPr>
              <a:t>CPRs</a:t>
            </a:r>
            <a:r>
              <a:rPr lang="pt-BR" sz="2000" dirty="0">
                <a:latin typeface="Garamond" panose="02020404030301010803" pitchFamily="18" charset="0"/>
              </a:rPr>
              <a:t> financeiras, nas quais o valor adiantado ao produtor era atualizado de acordo com um índice de preços acertado entre o produtor rural e o comprador da CPR. Com a criação desta versão, o volume negociado com CPR aumentou consideravelmente.</a:t>
            </a:r>
          </a:p>
        </p:txBody>
      </p:sp>
    </p:spTree>
    <p:extLst>
      <p:ext uri="{BB962C8B-B14F-4D97-AF65-F5344CB8AC3E}">
        <p14:creationId xmlns:p14="http://schemas.microsoft.com/office/powerpoint/2010/main" val="1820717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pt-BR" sz="2000" dirty="0">
                <a:latin typeface="Garamond" panose="02020404030301010803" pitchFamily="18" charset="0"/>
              </a:rPr>
              <a:t>A partir da segunda metade da década de 1990, o governo federal passou a ser mais seletivo na concessão do crédito rural oficial, beneficiando a agricultura familiar (criação do PRONAF em 1996).</a:t>
            </a:r>
          </a:p>
          <a:p>
            <a:pPr algn="just">
              <a:lnSpc>
                <a:spcPct val="150000"/>
              </a:lnSpc>
              <a:buFont typeface="Wingdings" panose="05000000000000000000" pitchFamily="2" charset="2"/>
              <a:buChar char="Ø"/>
            </a:pPr>
            <a:r>
              <a:rPr lang="pt-BR" sz="2000" dirty="0">
                <a:latin typeface="Garamond" panose="02020404030301010803" pitchFamily="18" charset="0"/>
              </a:rPr>
              <a:t>A partir de 1997, o volume de crédito rural volta a aumentar com: a) a diminuição da taxa de inflação, o que aumentou o volume dos depósitos à vista; b) maior adimplência dos agricultores; c) sistema de equalização dos juros; d) advento de linhas específicas de crédito para investimento, por exemplo o </a:t>
            </a:r>
            <a:r>
              <a:rPr lang="pt-BR" sz="2000" dirty="0" err="1">
                <a:latin typeface="Garamond" panose="02020404030301010803" pitchFamily="18" charset="0"/>
              </a:rPr>
              <a:t>Moderinfra</a:t>
            </a:r>
            <a:r>
              <a:rPr lang="pt-BR" sz="2000" dirty="0">
                <a:latin typeface="Garamond" panose="02020404030301010803" pitchFamily="18" charset="0"/>
              </a:rPr>
              <a:t> e </a:t>
            </a:r>
            <a:r>
              <a:rPr lang="pt-BR" sz="2000" dirty="0" err="1">
                <a:latin typeface="Garamond" panose="02020404030301010803" pitchFamily="18" charset="0"/>
              </a:rPr>
              <a:t>Moderfrota</a:t>
            </a:r>
            <a:r>
              <a:rPr lang="pt-BR" sz="2000" dirty="0">
                <a:latin typeface="Garamond" panose="02020404030301010803" pitchFamily="18" charset="0"/>
              </a:rPr>
              <a:t>.</a:t>
            </a:r>
          </a:p>
        </p:txBody>
      </p:sp>
    </p:spTree>
    <p:extLst>
      <p:ext uri="{BB962C8B-B14F-4D97-AF65-F5344CB8AC3E}">
        <p14:creationId xmlns:p14="http://schemas.microsoft.com/office/powerpoint/2010/main" val="4253992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3" name="Espaço Reservado para Conteúdo 2"/>
          <p:cNvSpPr>
            <a:spLocks noGrp="1"/>
          </p:cNvSpPr>
          <p:nvPr>
            <p:ph idx="1"/>
          </p:nvPr>
        </p:nvSpPr>
        <p:spPr/>
        <p:txBody>
          <a:bodyPr>
            <a:noAutofit/>
          </a:bodyPr>
          <a:lstStyle/>
          <a:p>
            <a:pPr algn="just">
              <a:lnSpc>
                <a:spcPct val="150000"/>
              </a:lnSpc>
              <a:buFont typeface="Wingdings" panose="05000000000000000000" pitchFamily="2" charset="2"/>
              <a:buChar char="Ø"/>
            </a:pPr>
            <a:r>
              <a:rPr lang="pt-BR" dirty="0">
                <a:latin typeface="Garamond" panose="02020404030301010803" pitchFamily="18" charset="0"/>
              </a:rPr>
              <a:t>A Lei nº 11.076, de 30 de dezembro de 2004, instituiu os novos títulos de financiamento do agronegócio: Certificado de Depósito Agropecuário (CDA), Warrant Agropecuário (WA), Certificado de Direitos Creditórios do Agronegócio (CDCA), Letra de Crédito do Agronegócio (LCA) e Certificado de Recebíveis do Agronegócio (CRA).</a:t>
            </a:r>
          </a:p>
          <a:p>
            <a:pPr algn="just">
              <a:lnSpc>
                <a:spcPct val="150000"/>
              </a:lnSpc>
              <a:buFont typeface="Wingdings" panose="05000000000000000000" pitchFamily="2" charset="2"/>
              <a:buChar char="Ø"/>
            </a:pPr>
            <a:r>
              <a:rPr lang="pt-BR" dirty="0">
                <a:latin typeface="Garamond" panose="02020404030301010803" pitchFamily="18" charset="0"/>
              </a:rPr>
              <a:t>Fins desses títulos: a) aumentar a participação do setor privado no financiamento do agronegócio; b) aumentar a disponibilidade de capital para o setor; c) proporcionar um maior capital de giro dentro do próprio sistema; d) aliviar os cofres públicos que não possuem capital suficiente para atender à toda a demanda por crédito rural.</a:t>
            </a:r>
          </a:p>
        </p:txBody>
      </p:sp>
    </p:spTree>
    <p:extLst>
      <p:ext uri="{BB962C8B-B14F-4D97-AF65-F5344CB8AC3E}">
        <p14:creationId xmlns:p14="http://schemas.microsoft.com/office/powerpoint/2010/main" val="2301803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3" name="Espaço Reservado para Conteúdo 2"/>
          <p:cNvSpPr>
            <a:spLocks noGrp="1"/>
          </p:cNvSpPr>
          <p:nvPr>
            <p:ph idx="1"/>
          </p:nvPr>
        </p:nvSpPr>
        <p:spPr/>
        <p:txBody>
          <a:bodyPr>
            <a:normAutofit/>
          </a:bodyPr>
          <a:lstStyle/>
          <a:p>
            <a:pPr algn="just">
              <a:buFont typeface="Wingdings" panose="05000000000000000000" pitchFamily="2" charset="2"/>
              <a:buChar char="Ø"/>
            </a:pPr>
            <a:r>
              <a:rPr lang="pt-BR" sz="2000" dirty="0">
                <a:latin typeface="Garamond" panose="02020404030301010803" pitchFamily="18" charset="0"/>
              </a:rPr>
              <a:t>A abrangência desses títulos deixou de ser apenas a agropecuária, passando a envolver todo o agronegócio.</a:t>
            </a:r>
          </a:p>
          <a:p>
            <a:pPr algn="just">
              <a:buFont typeface="Wingdings" panose="05000000000000000000" pitchFamily="2" charset="2"/>
              <a:buChar char="Ø"/>
            </a:pPr>
            <a:r>
              <a:rPr lang="pt-BR" sz="2000" dirty="0">
                <a:latin typeface="Garamond" panose="02020404030301010803" pitchFamily="18" charset="0"/>
              </a:rPr>
              <a:t>CDA: título de crédito que representa a promessa de entrega do produto agropecuário.</a:t>
            </a:r>
          </a:p>
          <a:p>
            <a:pPr algn="just">
              <a:buFont typeface="Wingdings" panose="05000000000000000000" pitchFamily="2" charset="2"/>
              <a:buChar char="Ø"/>
            </a:pPr>
            <a:r>
              <a:rPr lang="pt-BR" sz="2000" dirty="0">
                <a:latin typeface="Garamond" panose="02020404030301010803" pitchFamily="18" charset="0"/>
              </a:rPr>
              <a:t>WA: título de crédito que confere o </a:t>
            </a:r>
            <a:r>
              <a:rPr lang="pt-BR" sz="2000" b="1" dirty="0">
                <a:latin typeface="Garamond" panose="02020404030301010803" pitchFamily="18" charset="0"/>
              </a:rPr>
              <a:t>direito de penhor </a:t>
            </a:r>
            <a:r>
              <a:rPr lang="pt-BR" sz="2000" dirty="0">
                <a:latin typeface="Garamond" panose="02020404030301010803" pitchFamily="18" charset="0"/>
              </a:rPr>
              <a:t>sob o produto representado pelo CDA. O CDA e o WA são emitidos simultaneamente.</a:t>
            </a:r>
          </a:p>
          <a:p>
            <a:pPr algn="just">
              <a:buFont typeface="Wingdings" panose="05000000000000000000" pitchFamily="2" charset="2"/>
              <a:buChar char="Ø"/>
            </a:pPr>
            <a:r>
              <a:rPr lang="pt-BR" sz="2000" dirty="0">
                <a:latin typeface="Garamond" panose="02020404030301010803" pitchFamily="18" charset="0"/>
              </a:rPr>
              <a:t>Formas de comercialização do CDA e WA: a) negociar o CDA juntamente com o WA; b) negociar apenas o WA (definindo o seu valor e a taxa de juros); c) negociar apenas o CDA, com o valor da mercadoria lastreada menos o valor do WA negociado.</a:t>
            </a:r>
          </a:p>
        </p:txBody>
      </p:sp>
    </p:spTree>
    <p:extLst>
      <p:ext uri="{BB962C8B-B14F-4D97-AF65-F5344CB8AC3E}">
        <p14:creationId xmlns:p14="http://schemas.microsoft.com/office/powerpoint/2010/main" val="3448043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3" name="Espaço Reservado para Conteúdo 2"/>
          <p:cNvSpPr>
            <a:spLocks noGrp="1"/>
          </p:cNvSpPr>
          <p:nvPr>
            <p:ph idx="1"/>
          </p:nvPr>
        </p:nvSpPr>
        <p:spPr/>
        <p:txBody>
          <a:bodyPr>
            <a:normAutofit/>
          </a:bodyPr>
          <a:lstStyle/>
          <a:p>
            <a:pPr algn="just">
              <a:lnSpc>
                <a:spcPct val="150000"/>
              </a:lnSpc>
              <a:buFont typeface="Wingdings" panose="05000000000000000000" pitchFamily="2" charset="2"/>
              <a:buChar char="Ø"/>
            </a:pPr>
            <a:r>
              <a:rPr lang="pt-BR" sz="1600" dirty="0">
                <a:latin typeface="Garamond" panose="02020404030301010803" pitchFamily="18" charset="0"/>
              </a:rPr>
              <a:t>A liquidação do CDA e WA e a retirada da mercadoria do armazém só poderão ocorrer mediante a apresentação do CDA juntamente com o WA em nome do mesmo credor ou na situação em que o credor do CDA tenha depositado o valor do WA no respectivo </a:t>
            </a:r>
            <a:r>
              <a:rPr lang="pt-BR" sz="1600" dirty="0" err="1">
                <a:latin typeface="Garamond" panose="02020404030301010803" pitchFamily="18" charset="0"/>
              </a:rPr>
              <a:t>custodiante</a:t>
            </a:r>
            <a:r>
              <a:rPr lang="pt-BR" sz="1600" dirty="0">
                <a:latin typeface="Garamond" panose="02020404030301010803" pitchFamily="18" charset="0"/>
              </a:rPr>
              <a:t>. Em síntese, a liquidação do WA é feita pelo pagamento, em dinheiro, do valor determinado no próprio título e, no caso do CDA, sua liquidação se dá pela retirada do produto descrito no próprio título do armazém que o emitiu. O prazo de depósito com a emissão do CDA e do WA é de no máximo um ano, podendo, porém, ser prorrogado por mais um ano a pedido do respectivo credor na data (BACHA; SILVA, p. 36)</a:t>
            </a:r>
          </a:p>
        </p:txBody>
      </p:sp>
    </p:spTree>
    <p:extLst>
      <p:ext uri="{BB962C8B-B14F-4D97-AF65-F5344CB8AC3E}">
        <p14:creationId xmlns:p14="http://schemas.microsoft.com/office/powerpoint/2010/main" val="4234048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5" name="Espaço Reservado para Conteúdo 4"/>
          <p:cNvSpPr>
            <a:spLocks noGrp="1"/>
          </p:cNvSpPr>
          <p:nvPr>
            <p:ph idx="1"/>
          </p:nvPr>
        </p:nvSpPr>
        <p:spPr/>
        <p:txBody>
          <a:bodyPr>
            <a:normAutofit/>
          </a:bodyPr>
          <a:lstStyle/>
          <a:p>
            <a:pPr algn="just">
              <a:lnSpc>
                <a:spcPct val="150000"/>
              </a:lnSpc>
              <a:buFont typeface="Wingdings" panose="05000000000000000000" pitchFamily="2" charset="2"/>
              <a:buChar char="Ø"/>
            </a:pPr>
            <a:r>
              <a:rPr lang="pt-BR" sz="2000" dirty="0">
                <a:latin typeface="Garamond" panose="02020404030301010803" pitchFamily="18" charset="0"/>
              </a:rPr>
              <a:t>CDCA: emissão exclusiva de cooperativas de produtores rurais ou pessoas jurídicas que exerçam a atividade de comercialização, beneficiamento ou industrialização de produtos e insumos agropecuários ou de máquinas e implementos na produção agropecuária.</a:t>
            </a:r>
          </a:p>
          <a:p>
            <a:pPr algn="just">
              <a:lnSpc>
                <a:spcPct val="150000"/>
              </a:lnSpc>
              <a:buFont typeface="Wingdings" panose="05000000000000000000" pitchFamily="2" charset="2"/>
              <a:buChar char="Ø"/>
            </a:pPr>
            <a:r>
              <a:rPr lang="pt-BR" sz="2000" dirty="0">
                <a:latin typeface="Garamond" panose="02020404030301010803" pitchFamily="18" charset="0"/>
              </a:rPr>
              <a:t>LCA: emissão exclusiva de instituições financeiras públicas ou privadas.</a:t>
            </a:r>
          </a:p>
          <a:p>
            <a:pPr algn="just">
              <a:lnSpc>
                <a:spcPct val="150000"/>
              </a:lnSpc>
              <a:buFont typeface="Wingdings" panose="05000000000000000000" pitchFamily="2" charset="2"/>
              <a:buChar char="Ø"/>
            </a:pPr>
            <a:r>
              <a:rPr lang="pt-BR" sz="2000" dirty="0">
                <a:latin typeface="Garamond" panose="02020404030301010803" pitchFamily="18" charset="0"/>
              </a:rPr>
              <a:t>CRA: emissão exclusiva </a:t>
            </a:r>
            <a:r>
              <a:rPr lang="pt-BR" sz="2000">
                <a:latin typeface="Garamond" panose="02020404030301010803" pitchFamily="18" charset="0"/>
              </a:rPr>
              <a:t>das </a:t>
            </a:r>
            <a:r>
              <a:rPr lang="pt-BR" sz="2000" smtClean="0">
                <a:latin typeface="Garamond" panose="02020404030301010803" pitchFamily="18" charset="0"/>
              </a:rPr>
              <a:t>companhias </a:t>
            </a:r>
            <a:r>
              <a:rPr lang="pt-BR" sz="2000" dirty="0" err="1">
                <a:latin typeface="Garamond" panose="02020404030301010803" pitchFamily="18" charset="0"/>
              </a:rPr>
              <a:t>securitizadoras</a:t>
            </a:r>
            <a:r>
              <a:rPr lang="pt-BR" sz="2000" dirty="0">
                <a:latin typeface="Garamond" panose="02020404030301010803" pitchFamily="18" charset="0"/>
              </a:rPr>
              <a:t> de direitos creditórios do agronegócio.</a:t>
            </a:r>
          </a:p>
        </p:txBody>
      </p:sp>
    </p:spTree>
    <p:extLst>
      <p:ext uri="{BB962C8B-B14F-4D97-AF65-F5344CB8AC3E}">
        <p14:creationId xmlns:p14="http://schemas.microsoft.com/office/powerpoint/2010/main" val="2951963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latin typeface="Garamond" panose="02020404030301010803" pitchFamily="18" charset="0"/>
                <a:cs typeface="Times New Roman" panose="02020603050405020304" pitchFamily="18" charset="0"/>
              </a:rPr>
              <a:t>Instrumentos privados de financiamento do agronegócio</a:t>
            </a:r>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pt-BR" sz="2000" dirty="0">
                <a:latin typeface="Garamond" panose="02020404030301010803" pitchFamily="18" charset="0"/>
              </a:rPr>
              <a:t>CDCA, LCA e CRA são títulos lastreados em recebíveis originados de negociação entre os agentes do agronegócio. Cada título poderá ser vinculado aos direitos creditório que o seu respectivo emissor tenha: é uma espécie de repasse destes recebíveis aos investidores privados antes dos seus vencimentos (BACHA; SILVA, p. 38).</a:t>
            </a:r>
          </a:p>
          <a:p>
            <a:pPr algn="just">
              <a:lnSpc>
                <a:spcPct val="150000"/>
              </a:lnSpc>
              <a:buFont typeface="Wingdings" panose="05000000000000000000" pitchFamily="2" charset="2"/>
              <a:buChar char="Ø"/>
            </a:pPr>
            <a:r>
              <a:rPr lang="pt-BR" sz="2000" dirty="0">
                <a:latin typeface="Garamond" panose="02020404030301010803" pitchFamily="18" charset="0"/>
              </a:rPr>
              <a:t>Esses três títulos inovaram em dois aspectos: a) ampliaram sua abrangência do setor rural produtivo para o agronegócio como um todo; b) estes títulos assumem um caráter derivativo.</a:t>
            </a:r>
          </a:p>
        </p:txBody>
      </p:sp>
    </p:spTree>
    <p:extLst>
      <p:ext uri="{BB962C8B-B14F-4D97-AF65-F5344CB8AC3E}">
        <p14:creationId xmlns:p14="http://schemas.microsoft.com/office/powerpoint/2010/main" val="16176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a:xfrm>
            <a:off x="2750434" y="1931895"/>
            <a:ext cx="8596668" cy="4301995"/>
          </a:xfrm>
        </p:spPr>
        <p:txBody>
          <a:bodyPr>
            <a:normAutofit fontScale="62500" lnSpcReduction="20000"/>
          </a:bodyPr>
          <a:lstStyle/>
          <a:p>
            <a:pPr algn="just">
              <a:buFont typeface="Wingdings" panose="05000000000000000000" pitchFamily="2" charset="2"/>
              <a:buChar char="Ø"/>
            </a:pPr>
            <a:r>
              <a:rPr lang="pt-BR" sz="3200" dirty="0">
                <a:latin typeface="Garamond" panose="02020404030301010803" pitchFamily="18" charset="0"/>
              </a:rPr>
              <a:t>Os empréstimos de custeio apresentaram o maior crescimento no período, com 445%. Dentre estes, os dirigidos a atividades agrícolas representam a parcela predominante, com cerca de 85%. Prover maior apoio ao custeio das atividades agropecuárias é também um objetivo da Lei 4.829, de 1965.</a:t>
            </a:r>
          </a:p>
          <a:p>
            <a:pPr algn="just">
              <a:buFont typeface="Wingdings" panose="05000000000000000000" pitchFamily="2" charset="2"/>
              <a:buChar char="Ø"/>
            </a:pPr>
            <a:r>
              <a:rPr lang="pt-BR" sz="3200" dirty="0">
                <a:latin typeface="Garamond" panose="02020404030301010803" pitchFamily="18" charset="0"/>
              </a:rPr>
              <a:t>Os fatores responsáveis pela expansão do custeio agrícola nos anos 70 foram: o emprego de insumos modernos, especialmente fertilizantes; a maior área cultivada com soja e trigo; e relação de termos de troca favorável à agricultura.</a:t>
            </a:r>
          </a:p>
          <a:p>
            <a:pPr algn="just">
              <a:buFont typeface="Wingdings" panose="05000000000000000000" pitchFamily="2" charset="2"/>
              <a:buChar char="Ø"/>
            </a:pPr>
            <a:r>
              <a:rPr lang="pt-BR" sz="3200" dirty="0">
                <a:latin typeface="Garamond" panose="02020404030301010803" pitchFamily="18" charset="0"/>
              </a:rPr>
              <a:t>Os créditos de investimento aumentaram em 347,3%. Um dos objetivos dessa Lei é o incremento do processo de formação de capital. Os investimentos agrícolas responderam por 56% do total. Há evidências de que o crédito rural favoreceu a mecanização nas Regiões Sul e Sudeste, explicando deslocamentos da procura de tratores agrícolas.</a:t>
            </a:r>
          </a:p>
          <a:p>
            <a:pPr algn="just">
              <a:buFont typeface="Wingdings" panose="05000000000000000000" pitchFamily="2" charset="2"/>
              <a:buChar char="Ø"/>
            </a:pPr>
            <a:r>
              <a:rPr lang="pt-BR" sz="3200" dirty="0">
                <a:latin typeface="Garamond" panose="02020404030301010803" pitchFamily="18" charset="0"/>
              </a:rPr>
              <a:t>Os empréstimos de comercialização evoluíram em 388,6%, chegando ao final do período com um valor muito próximo ao dos investimentos. Destacam-se os produtos de origem vegetal, com 70% dos empréstimos de comercialização.</a:t>
            </a:r>
          </a:p>
          <a:p>
            <a:pPr algn="just"/>
            <a:endParaRPr lang="pt-BR" sz="2000" dirty="0"/>
          </a:p>
          <a:p>
            <a:endParaRPr lang="pt-BR" dirty="0"/>
          </a:p>
        </p:txBody>
      </p:sp>
    </p:spTree>
    <p:extLst>
      <p:ext uri="{BB962C8B-B14F-4D97-AF65-F5344CB8AC3E}">
        <p14:creationId xmlns:p14="http://schemas.microsoft.com/office/powerpoint/2010/main" val="40620919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smtClean="0">
                <a:latin typeface="Garamond" panose="02020404030301010803" pitchFamily="18" charset="0"/>
                <a:cs typeface="Times New Roman" panose="02020603050405020304" pitchFamily="18" charset="0"/>
              </a:rPr>
              <a:t>Instrumentos </a:t>
            </a:r>
            <a:r>
              <a:rPr lang="pt-BR" b="1" dirty="0">
                <a:latin typeface="Garamond" panose="02020404030301010803" pitchFamily="18" charset="0"/>
                <a:cs typeface="Times New Roman" panose="02020603050405020304" pitchFamily="18" charset="0"/>
              </a:rPr>
              <a:t>privados de financiamento do agronegócio</a:t>
            </a:r>
            <a:endParaRPr lang="pt-BR" dirty="0"/>
          </a:p>
        </p:txBody>
      </p:sp>
      <p:sp>
        <p:nvSpPr>
          <p:cNvPr id="3" name="Espaço Reservado para Conteúdo 2"/>
          <p:cNvSpPr>
            <a:spLocks noGrp="1"/>
          </p:cNvSpPr>
          <p:nvPr>
            <p:ph idx="1"/>
          </p:nvPr>
        </p:nvSpPr>
        <p:spPr>
          <a:xfrm>
            <a:off x="2589212" y="1680519"/>
            <a:ext cx="8915400" cy="4553371"/>
          </a:xfrm>
        </p:spPr>
        <p:txBody>
          <a:bodyPr>
            <a:noAutofit/>
          </a:bodyPr>
          <a:lstStyle/>
          <a:p>
            <a:pPr lvl="1" algn="just">
              <a:lnSpc>
                <a:spcPct val="150000"/>
              </a:lnSpc>
              <a:buFont typeface="Wingdings 3" panose="05040102010807070707" pitchFamily="18" charset="2"/>
              <a:buChar char=""/>
            </a:pPr>
            <a:r>
              <a:rPr lang="pt-BR" sz="1800" b="1" dirty="0" smtClean="0">
                <a:latin typeface="Garamond" panose="02020404030301010803" pitchFamily="18" charset="0"/>
              </a:rPr>
              <a:t>Considerações Finais</a:t>
            </a:r>
          </a:p>
          <a:p>
            <a:pPr lvl="2" algn="just">
              <a:lnSpc>
                <a:spcPct val="150000"/>
              </a:lnSpc>
              <a:buFont typeface="Wingdings" panose="05000000000000000000" pitchFamily="2" charset="2"/>
              <a:buChar char="Ø"/>
            </a:pPr>
            <a:r>
              <a:rPr lang="pt-BR" sz="1600" dirty="0" smtClean="0">
                <a:latin typeface="Garamond" panose="02020404030301010803" pitchFamily="18" charset="0"/>
              </a:rPr>
              <a:t>A </a:t>
            </a:r>
            <a:r>
              <a:rPr lang="pt-BR" sz="1600" dirty="0">
                <a:latin typeface="Garamond" panose="02020404030301010803" pitchFamily="18" charset="0"/>
              </a:rPr>
              <a:t>escassez de recursos públicos para viabilizar crédito rural implicará, sem dúvida, no crescimento da importância dos títulos privados no financiamento da agropecuária comercial. No entanto, a informalidade em que operam vários segmentos da agropecuária impede o registro de todas as operações que se realizam com esses títulos e uma análise correta dos custos e dificuldades enfrentadas pelos agentes </a:t>
            </a:r>
            <a:r>
              <a:rPr lang="pt-BR" sz="1600" dirty="0" smtClean="0">
                <a:latin typeface="Garamond" panose="02020404030301010803" pitchFamily="18" charset="0"/>
              </a:rPr>
              <a:t>econômicos.</a:t>
            </a:r>
          </a:p>
          <a:p>
            <a:pPr lvl="2" algn="just">
              <a:lnSpc>
                <a:spcPct val="150000"/>
              </a:lnSpc>
              <a:buFont typeface="Wingdings" panose="05000000000000000000" pitchFamily="2" charset="2"/>
              <a:buChar char="Ø"/>
            </a:pPr>
            <a:r>
              <a:rPr lang="pt-BR" sz="1600" dirty="0" smtClean="0">
                <a:latin typeface="Garamond" panose="02020404030301010803" pitchFamily="18" charset="0"/>
              </a:rPr>
              <a:t>Os </a:t>
            </a:r>
            <a:r>
              <a:rPr lang="pt-BR" sz="1600" dirty="0">
                <a:latin typeface="Garamond" panose="02020404030301010803" pitchFamily="18" charset="0"/>
              </a:rPr>
              <a:t>títulos mais negociados apresentam maior segurança aos bancos e aos clientes, como as </a:t>
            </a:r>
            <a:r>
              <a:rPr lang="pt-BR" sz="1600" dirty="0" err="1">
                <a:latin typeface="Garamond" panose="02020404030301010803" pitchFamily="18" charset="0"/>
              </a:rPr>
              <a:t>CPRs</a:t>
            </a:r>
            <a:r>
              <a:rPr lang="pt-BR" sz="1600" dirty="0">
                <a:latin typeface="Garamond" panose="02020404030301010803" pitchFamily="18" charset="0"/>
              </a:rPr>
              <a:t> e </a:t>
            </a:r>
            <a:r>
              <a:rPr lang="pt-BR" sz="1600" dirty="0" err="1">
                <a:latin typeface="Garamond" panose="02020404030301010803" pitchFamily="18" charset="0"/>
              </a:rPr>
              <a:t>LCAs</a:t>
            </a:r>
            <a:r>
              <a:rPr lang="pt-BR" sz="1600" dirty="0">
                <a:latin typeface="Garamond" panose="02020404030301010803" pitchFamily="18" charset="0"/>
              </a:rPr>
              <a:t>, os quais contam com garantia dos bancos. Os poucos ou nenhum negócio realizado com CDA, WA, CDCA e CRA se devem, em grande parte, à falta de conhecimento e à necessidade de garantias acima do produto estocado para a negociação dos títulos.</a:t>
            </a:r>
          </a:p>
        </p:txBody>
      </p:sp>
    </p:spTree>
    <p:extLst>
      <p:ext uri="{BB962C8B-B14F-4D97-AF65-F5344CB8AC3E}">
        <p14:creationId xmlns:p14="http://schemas.microsoft.com/office/powerpoint/2010/main" val="395734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p:txBody>
          <a:bodyPr>
            <a:normAutofit/>
          </a:bodyPr>
          <a:lstStyle/>
          <a:p>
            <a:pPr algn="just">
              <a:buFont typeface="Wingdings" panose="05000000000000000000" pitchFamily="2" charset="2"/>
              <a:buChar char="Ø"/>
            </a:pPr>
            <a:r>
              <a:rPr lang="pt-BR" sz="2400" dirty="0">
                <a:latin typeface="Garamond" panose="02020404030301010803" pitchFamily="18" charset="0"/>
              </a:rPr>
              <a:t>No agregado, o número de contratos dobrou no período e, consequentemente, o valor médio do contrato pôde crescer.</a:t>
            </a:r>
          </a:p>
          <a:p>
            <a:pPr algn="just">
              <a:buFont typeface="Wingdings" panose="05000000000000000000" pitchFamily="2" charset="2"/>
              <a:buChar char="Ø"/>
            </a:pPr>
            <a:endParaRPr lang="pt-BR" sz="2400" dirty="0">
              <a:latin typeface="Garamond" panose="02020404030301010803" pitchFamily="18" charset="0"/>
            </a:endParaRPr>
          </a:p>
          <a:p>
            <a:pPr algn="just">
              <a:buFont typeface="Wingdings" panose="05000000000000000000" pitchFamily="2" charset="2"/>
              <a:buChar char="Ø"/>
            </a:pPr>
            <a:r>
              <a:rPr lang="pt-BR" sz="2400" dirty="0">
                <a:latin typeface="Garamond" panose="02020404030301010803" pitchFamily="18" charset="0"/>
              </a:rPr>
              <a:t>Analisando-se ainda a distribuição percentual dos três tipos de financiamento, constata-se a elevada participação dos créditos para investimento entre 1972 e 1978, quando se multiplicaram os programas especiais de crédito, que levaram as autoridades monetárias a liberar recursos substanciais para a agricultura.</a:t>
            </a:r>
          </a:p>
        </p:txBody>
      </p:sp>
    </p:spTree>
    <p:extLst>
      <p:ext uri="{BB962C8B-B14F-4D97-AF65-F5344CB8AC3E}">
        <p14:creationId xmlns:p14="http://schemas.microsoft.com/office/powerpoint/2010/main" val="902191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Garamond" panose="02020404030301010803" pitchFamily="18" charset="0"/>
              </a:rPr>
              <a:t>O Crédito rural e sua distribuição no Brasil</a:t>
            </a:r>
            <a:endParaRPr lang="pt-BR" dirty="0"/>
          </a:p>
        </p:txBody>
      </p:sp>
      <p:sp>
        <p:nvSpPr>
          <p:cNvPr id="3" name="Espaço Reservado para Conteúdo 2"/>
          <p:cNvSpPr>
            <a:spLocks noGrp="1"/>
          </p:cNvSpPr>
          <p:nvPr>
            <p:ph idx="1"/>
          </p:nvPr>
        </p:nvSpPr>
        <p:spPr>
          <a:xfrm>
            <a:off x="2589212" y="2010032"/>
            <a:ext cx="8915400" cy="3777622"/>
          </a:xfrm>
        </p:spPr>
        <p:txBody>
          <a:bodyPr>
            <a:normAutofit/>
          </a:bodyPr>
          <a:lstStyle/>
          <a:p>
            <a:r>
              <a:rPr lang="pt-BR" sz="2600" b="1" dirty="0">
                <a:latin typeface="Garamond" panose="02020404030301010803" pitchFamily="18" charset="0"/>
              </a:rPr>
              <a:t>Custeio Agrícola:</a:t>
            </a:r>
          </a:p>
          <a:p>
            <a:pPr lvl="1" algn="just">
              <a:buFont typeface="Wingdings" panose="05000000000000000000" pitchFamily="2" charset="2"/>
              <a:buChar char="Ø"/>
            </a:pPr>
            <a:r>
              <a:rPr lang="pt-BR" sz="2000" dirty="0">
                <a:latin typeface="Garamond" panose="02020404030301010803" pitchFamily="18" charset="0"/>
              </a:rPr>
              <a:t>Apenas sete culturas (algodão, arroz, cana-de-açúcar, milho, soja, trigo e café) foram responsáveis por ¾ do custeio; em razão de que em algumas regiões do País (principalmente o estado do Paraná) a soja e o trigo formam um sistema integrado, que utiliza os mesmos insumos, alguns agricultores receberam um percentual muito elevado de crédito e, portanto, foram duplamente beneficiados. Portanto, isso explica uma parte do perfil distributivo do crédito rural no Brasil.</a:t>
            </a:r>
          </a:p>
          <a:p>
            <a:pPr lvl="1" algn="just">
              <a:buFont typeface="Wingdings" panose="05000000000000000000" pitchFamily="2" charset="2"/>
              <a:buChar char="Ø"/>
            </a:pPr>
            <a:r>
              <a:rPr lang="pt-BR" sz="2000" dirty="0">
                <a:latin typeface="Garamond" panose="02020404030301010803" pitchFamily="18" charset="0"/>
              </a:rPr>
              <a:t>Tendência das instituições de crédito a financiar principalmente produtos destinados à exportação e/ou matérias primas para a indústria.</a:t>
            </a:r>
          </a:p>
          <a:p>
            <a:endParaRPr lang="pt-BR" dirty="0"/>
          </a:p>
        </p:txBody>
      </p:sp>
    </p:spTree>
    <p:extLst>
      <p:ext uri="{BB962C8B-B14F-4D97-AF65-F5344CB8AC3E}">
        <p14:creationId xmlns:p14="http://schemas.microsoft.com/office/powerpoint/2010/main" val="1952772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9784" y="308258"/>
            <a:ext cx="9038497" cy="902044"/>
          </a:xfrm>
        </p:spPr>
        <p:txBody>
          <a:bodyPr>
            <a:noAutofit/>
          </a:bodyPr>
          <a:lstStyle/>
          <a:p>
            <a:r>
              <a:rPr lang="pt-BR" sz="3600" b="1" dirty="0">
                <a:latin typeface="Garamond" panose="02020404030301010803" pitchFamily="18" charset="0"/>
              </a:rPr>
              <a:t>O Crédito rural e sua distribuição no Brasil</a:t>
            </a:r>
            <a:endParaRPr lang="pt-BR" sz="3600" dirty="0"/>
          </a:p>
        </p:txBody>
      </p:sp>
      <p:pic>
        <p:nvPicPr>
          <p:cNvPr id="5" name="Espaço Reservado para Conteúdo 4"/>
          <p:cNvPicPr>
            <a:picLocks noGrp="1" noChangeAspect="1"/>
          </p:cNvPicPr>
          <p:nvPr>
            <p:ph idx="1"/>
          </p:nvPr>
        </p:nvPicPr>
        <p:blipFill>
          <a:blip r:embed="rId2"/>
          <a:stretch>
            <a:fillRect/>
          </a:stretch>
        </p:blipFill>
        <p:spPr>
          <a:xfrm>
            <a:off x="1076127" y="1836284"/>
            <a:ext cx="5603172" cy="4262436"/>
          </a:xfrm>
          <a:prstGeom prst="rect">
            <a:avLst/>
          </a:prstGeom>
        </p:spPr>
      </p:pic>
      <p:sp>
        <p:nvSpPr>
          <p:cNvPr id="4" name="Espaço Reservado para Texto 3"/>
          <p:cNvSpPr>
            <a:spLocks noGrp="1"/>
          </p:cNvSpPr>
          <p:nvPr>
            <p:ph type="body" sz="half" idx="2"/>
          </p:nvPr>
        </p:nvSpPr>
        <p:spPr>
          <a:xfrm>
            <a:off x="6938791" y="1932245"/>
            <a:ext cx="4639490" cy="4166475"/>
          </a:xfrm>
        </p:spPr>
        <p:txBody>
          <a:bodyPr/>
          <a:lstStyle/>
          <a:p>
            <a:pPr marL="285750" indent="-285750" algn="just">
              <a:buFont typeface="Arial" panose="020B0604020202020204" pitchFamily="34" charset="0"/>
              <a:buChar char="•"/>
            </a:pPr>
            <a:r>
              <a:rPr lang="pt-BR" sz="2000" b="1" dirty="0">
                <a:latin typeface="Garamond" panose="02020404030301010803" pitchFamily="18" charset="0"/>
              </a:rPr>
              <a:t>Crédito Pecuário:</a:t>
            </a:r>
          </a:p>
          <a:p>
            <a:pPr algn="just">
              <a:buFont typeface="Wingdings" panose="05000000000000000000" pitchFamily="2" charset="2"/>
              <a:buChar char="Ø"/>
            </a:pPr>
            <a:endParaRPr lang="pt-BR" sz="1800" dirty="0">
              <a:latin typeface="Garamond" panose="02020404030301010803" pitchFamily="18" charset="0"/>
            </a:endParaRPr>
          </a:p>
          <a:p>
            <a:pPr lvl="1" algn="just">
              <a:buFont typeface="Wingdings" panose="05000000000000000000" pitchFamily="2" charset="2"/>
              <a:buChar char="Ø"/>
            </a:pPr>
            <a:r>
              <a:rPr lang="pt-BR" sz="2000" dirty="0">
                <a:latin typeface="Garamond" panose="02020404030301010803" pitchFamily="18" charset="0"/>
              </a:rPr>
              <a:t>Predomínio da bovinocultura. Além disso, houve uma instabilidade muito grande na concessão de crédito a esse setor.</a:t>
            </a:r>
          </a:p>
          <a:p>
            <a:endParaRPr lang="pt-BR" dirty="0"/>
          </a:p>
        </p:txBody>
      </p:sp>
    </p:spTree>
    <p:extLst>
      <p:ext uri="{BB962C8B-B14F-4D97-AF65-F5344CB8AC3E}">
        <p14:creationId xmlns:p14="http://schemas.microsoft.com/office/powerpoint/2010/main" val="795513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1344</TotalTime>
  <Words>5052</Words>
  <Application>Microsoft Office PowerPoint</Application>
  <PresentationFormat>Widescreen</PresentationFormat>
  <Paragraphs>353</Paragraphs>
  <Slides>60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60</vt:i4>
      </vt:variant>
    </vt:vector>
  </HeadingPairs>
  <TitlesOfParts>
    <vt:vector size="68" baseType="lpstr">
      <vt:lpstr>Arial</vt:lpstr>
      <vt:lpstr>Calibri</vt:lpstr>
      <vt:lpstr>Century Gothic</vt:lpstr>
      <vt:lpstr>Garamond</vt:lpstr>
      <vt:lpstr>Times New Roman</vt:lpstr>
      <vt:lpstr>Wingdings</vt:lpstr>
      <vt:lpstr>Wingdings 3</vt:lpstr>
      <vt:lpstr>Cacho</vt:lpstr>
      <vt:lpstr>Principais Instrumentos de Política Agrícola: política de crédito rural</vt:lpstr>
      <vt:lpstr>Agenda</vt:lpstr>
      <vt:lpstr>O Crédito rural e sua distribuição no Brasil</vt:lpstr>
      <vt:lpstr>O Crédito rural e sua distribuição no Brasil</vt:lpstr>
      <vt:lpstr>O Crédito rural e sua distribuição no Brasil</vt:lpstr>
      <vt:lpstr>O Crédito rural e sua distribuição no Brasil</vt:lpstr>
      <vt:lpstr>O Crédito rural e sua distribuição no Brasil</vt:lpstr>
      <vt:lpstr>O Crédito rural e sua distribuição no Brasil</vt:lpstr>
      <vt:lpstr>O Crédito rural e sua distribuição no Brasil</vt:lpstr>
      <vt:lpstr>Apresentação do PowerPoint</vt:lpstr>
      <vt:lpstr>Apresentação do PowerPoint</vt:lpstr>
      <vt:lpstr>O Crédito rural e sua distribuição no Brasil</vt:lpstr>
      <vt:lpstr>O Crédito rural e sua distribuição no Brasil</vt:lpstr>
      <vt:lpstr>O Crédito rural e sua distribuição no Brasil </vt:lpstr>
      <vt:lpstr>O Crédito rural e sua distribuição no Brasil</vt:lpstr>
      <vt:lpstr>O Crédito rural e sua distribuição no Brasil</vt:lpstr>
      <vt:lpstr>O Crédito rural e sua distribuição no Brasil</vt:lpstr>
      <vt:lpstr>O Crédito rural e sua distribuição no Brasil</vt:lpstr>
      <vt:lpstr>O Crédito rural e sua distribuição no Brasil</vt:lpstr>
      <vt:lpstr>O Crédito rural e sua distribuição no Brasil</vt:lpstr>
      <vt:lpstr>Financiamento da agricultura – experiências e propostas</vt:lpstr>
      <vt:lpstr>Financiamento da agricultura – experiências e propostas</vt:lpstr>
      <vt:lpstr>Financiamento da agricultura – experiências e propostas</vt:lpstr>
      <vt:lpstr>Financiamento da agricultura – experiências e propostas</vt:lpstr>
      <vt:lpstr>Financiamento da agricultura – experiências e propostas</vt:lpstr>
      <vt:lpstr>Apresentação do PowerPoint</vt:lpstr>
      <vt:lpstr>Financiamento da agricultura – experiências e propostas</vt:lpstr>
      <vt:lpstr>Financiamento da agricultura – experiências e propostas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Financiamento da agricultura – experiências e propostas</vt:lpstr>
      <vt:lpstr>Apresentação do PowerPoint</vt:lpstr>
      <vt:lpstr>Apresentação do PowerPoint</vt:lpstr>
      <vt:lpstr>Apresentação do PowerPoint</vt:lpstr>
      <vt:lpstr>Apresentação do PowerPoint</vt:lpstr>
      <vt:lpstr>Financiamento da agricultura – experiências e propostas</vt:lpstr>
      <vt:lpstr>Financiamento da agricultura – experiências e propostas</vt:lpstr>
      <vt:lpstr>Financiamento da agricultura – experiências e propostas</vt:lpstr>
      <vt:lpstr>Financiamento da agricultura – experiências e propostas</vt:lpstr>
      <vt:lpstr>Financiamento da agricultura – experiências e propostas</vt:lpstr>
      <vt:lpstr>Financiamento da agricultura – experiências e propostas</vt:lpstr>
      <vt:lpstr>Financiamento da agricultura – experiências e propostas</vt:lpstr>
      <vt:lpstr>Instrumentos privados de financiamento do agronegócio</vt:lpstr>
      <vt:lpstr>Instrumentos privados de financiamento do agronegócio</vt:lpstr>
      <vt:lpstr>Instrumentos privados de financiamento do agronegócio</vt:lpstr>
      <vt:lpstr>Instrumentos privados de financiamento do agronegócio</vt:lpstr>
      <vt:lpstr>Instrumentos privados de financiamento do agronegócio</vt:lpstr>
      <vt:lpstr>Instrumentos privados de financiamento do agronegócio</vt:lpstr>
      <vt:lpstr>Instrumentos privados de financiamento do agronegócio</vt:lpstr>
      <vt:lpstr>Instrumentos privados de financiamento do agronegócio</vt:lpstr>
      <vt:lpstr>Instrumentos privados de financiamento do agronegócio</vt:lpstr>
      <vt:lpstr>Instrumentos privados de financiamento do agronegócio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Principais Instrumentos de Política Agrícola: política de crédito rural</dc:title>
  <dc:creator>Felipe Amaral</dc:creator>
  <cp:lastModifiedBy>USP</cp:lastModifiedBy>
  <cp:revision>93</cp:revision>
  <dcterms:created xsi:type="dcterms:W3CDTF">2020-09-15T13:13:35Z</dcterms:created>
  <dcterms:modified xsi:type="dcterms:W3CDTF">2020-09-24T16:57:07Z</dcterms:modified>
</cp:coreProperties>
</file>