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8" r:id="rId11"/>
    <p:sldId id="265" r:id="rId12"/>
    <p:sldId id="267" r:id="rId13"/>
    <p:sldId id="266" r:id="rId14"/>
    <p:sldId id="269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8CCE42BD-5620-438D-A175-1655077CDE13}">
          <p14:sldIdLst>
            <p14:sldId id="256"/>
            <p14:sldId id="257"/>
            <p14:sldId id="258"/>
            <p14:sldId id="259"/>
            <p14:sldId id="260"/>
            <p14:sldId id="261"/>
            <p14:sldId id="263"/>
            <p14:sldId id="262"/>
            <p14:sldId id="264"/>
            <p14:sldId id="268"/>
            <p14:sldId id="265"/>
            <p14:sldId id="267"/>
            <p14:sldId id="266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AC677DB-9A7C-456F-9F9A-41FF1F1F6C9C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AF0E4AB-84FD-438F-86C1-3E3E16E383B7}" type="slidenum">
              <a:rPr lang="fr-FR" smtClean="0"/>
              <a:t>‹nº›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04926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77DB-9A7C-456F-9F9A-41FF1F1F6C9C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0E4AB-84FD-438F-86C1-3E3E16E383B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416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77DB-9A7C-456F-9F9A-41FF1F1F6C9C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0E4AB-84FD-438F-86C1-3E3E16E383B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992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77DB-9A7C-456F-9F9A-41FF1F1F6C9C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0E4AB-84FD-438F-86C1-3E3E16E383B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4081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C677DB-9A7C-456F-9F9A-41FF1F1F6C9C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F0E4AB-84FD-438F-86C1-3E3E16E383B7}" type="slidenum">
              <a:rPr lang="fr-FR" smtClean="0"/>
              <a:t>‹nº›</a:t>
            </a:fld>
            <a:endParaRPr lang="fr-F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8864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77DB-9A7C-456F-9F9A-41FF1F1F6C9C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0E4AB-84FD-438F-86C1-3E3E16E383B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701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77DB-9A7C-456F-9F9A-41FF1F1F6C9C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0E4AB-84FD-438F-86C1-3E3E16E383B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09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77DB-9A7C-456F-9F9A-41FF1F1F6C9C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0E4AB-84FD-438F-86C1-3E3E16E383B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65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77DB-9A7C-456F-9F9A-41FF1F1F6C9C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0E4AB-84FD-438F-86C1-3E3E16E383B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24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C677DB-9A7C-456F-9F9A-41FF1F1F6C9C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F0E4AB-84FD-438F-86C1-3E3E16E383B7}" type="slidenum">
              <a:rPr lang="fr-FR" smtClean="0"/>
              <a:t>‹nº›</a:t>
            </a:fld>
            <a:endParaRPr lang="fr-F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38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C677DB-9A7C-456F-9F9A-41FF1F1F6C9C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F0E4AB-84FD-438F-86C1-3E3E16E383B7}" type="slidenum">
              <a:rPr lang="fr-FR" smtClean="0"/>
              <a:t>‹nº›</a:t>
            </a:fld>
            <a:endParaRPr lang="fr-F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AC677DB-9A7C-456F-9F9A-41FF1F1F6C9C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AF0E4AB-84FD-438F-86C1-3E3E16E383B7}" type="slidenum">
              <a:rPr lang="fr-FR" smtClean="0"/>
              <a:t>‹nº›</a:t>
            </a:fld>
            <a:endParaRPr lang="fr-F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8575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Close innovation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Henry </a:t>
            </a:r>
            <a:r>
              <a:rPr lang="fr-FR" dirty="0" err="1" smtClean="0"/>
              <a:t>chesbrought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8285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Erosion of Close Innovation #1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Raising</a:t>
            </a:r>
            <a:r>
              <a:rPr lang="fr-FR" dirty="0" smtClean="0"/>
              <a:t> of </a:t>
            </a:r>
            <a:r>
              <a:rPr lang="fr-FR" dirty="0" err="1" smtClean="0"/>
              <a:t>skilled</a:t>
            </a:r>
            <a:r>
              <a:rPr lang="fr-FR" dirty="0" smtClean="0"/>
              <a:t> people and </a:t>
            </a:r>
            <a:r>
              <a:rPr lang="fr-FR" dirty="0" err="1" smtClean="0"/>
              <a:t>mobility</a:t>
            </a:r>
            <a:r>
              <a:rPr lang="fr-FR" dirty="0" smtClean="0"/>
              <a:t> : </a:t>
            </a:r>
          </a:p>
          <a:p>
            <a:pPr lvl="1"/>
            <a:r>
              <a:rPr lang="fr-FR" dirty="0" smtClean="0"/>
              <a:t>Due to </a:t>
            </a:r>
            <a:r>
              <a:rPr lang="fr-FR" dirty="0" err="1" smtClean="0"/>
              <a:t>political</a:t>
            </a:r>
            <a:r>
              <a:rPr lang="fr-FR" dirty="0" smtClean="0"/>
              <a:t> vision</a:t>
            </a:r>
          </a:p>
          <a:p>
            <a:pPr lvl="1"/>
            <a:r>
              <a:rPr lang="fr-FR" dirty="0" smtClean="0"/>
              <a:t>Diffusion of the </a:t>
            </a:r>
            <a:r>
              <a:rPr lang="fr-FR" dirty="0" err="1" smtClean="0"/>
              <a:t>knowledge</a:t>
            </a:r>
            <a:r>
              <a:rPr lang="fr-FR" dirty="0" smtClean="0"/>
              <a:t> at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r>
              <a:rPr lang="fr-FR" dirty="0" smtClean="0"/>
              <a:t>:</a:t>
            </a:r>
          </a:p>
          <a:p>
            <a:pPr lvl="2"/>
            <a:r>
              <a:rPr lang="fr-FR" dirty="0" smtClean="0"/>
              <a:t>More </a:t>
            </a:r>
            <a:r>
              <a:rPr lang="fr-FR" dirty="0" err="1" smtClean="0"/>
              <a:t>way</a:t>
            </a:r>
            <a:r>
              <a:rPr lang="fr-FR" dirty="0" smtClean="0"/>
              <a:t> out</a:t>
            </a:r>
          </a:p>
          <a:p>
            <a:pPr lvl="2"/>
            <a:r>
              <a:rPr lang="fr-FR" dirty="0" err="1" smtClean="0"/>
              <a:t>Possibility</a:t>
            </a:r>
            <a:r>
              <a:rPr lang="fr-FR" dirty="0" smtClean="0"/>
              <a:t> to </a:t>
            </a:r>
            <a:r>
              <a:rPr lang="fr-FR" dirty="0" err="1" smtClean="0"/>
              <a:t>work</a:t>
            </a:r>
            <a:r>
              <a:rPr lang="fr-FR" dirty="0" smtClean="0"/>
              <a:t> in the </a:t>
            </a:r>
            <a:r>
              <a:rPr lang="fr-FR" dirty="0" err="1" smtClean="0"/>
              <a:t>field</a:t>
            </a:r>
            <a:r>
              <a:rPr lang="fr-FR" dirty="0" smtClean="0"/>
              <a:t> </a:t>
            </a:r>
            <a:r>
              <a:rPr lang="fr-FR" dirty="0" err="1" smtClean="0"/>
              <a:t>wanted</a:t>
            </a:r>
            <a:endParaRPr lang="fr-FR" dirty="0" smtClean="0"/>
          </a:p>
          <a:p>
            <a:pPr lvl="2"/>
            <a:r>
              <a:rPr lang="fr-FR" dirty="0" err="1" smtClean="0"/>
              <a:t>Reward</a:t>
            </a:r>
            <a:endParaRPr lang="fr-FR" dirty="0" smtClean="0"/>
          </a:p>
          <a:p>
            <a:pPr lvl="1"/>
            <a:r>
              <a:rPr lang="fr-FR" dirty="0" err="1" smtClean="0"/>
              <a:t>Immagration</a:t>
            </a:r>
            <a:r>
              <a:rPr lang="fr-FR" dirty="0" smtClean="0"/>
              <a:t> : </a:t>
            </a:r>
            <a:r>
              <a:rPr lang="fr-FR" dirty="0" err="1" smtClean="0"/>
              <a:t>half</a:t>
            </a:r>
            <a:r>
              <a:rPr lang="fr-FR" dirty="0" smtClean="0"/>
              <a:t> of post doctorant </a:t>
            </a:r>
            <a:r>
              <a:rPr lang="fr-FR" dirty="0"/>
              <a:t/>
            </a:r>
            <a:br>
              <a:rPr lang="fr-FR" dirty="0"/>
            </a:br>
            <a:r>
              <a:rPr lang="fr-FR" dirty="0" err="1" smtClean="0"/>
              <a:t>wasn’t</a:t>
            </a:r>
            <a:r>
              <a:rPr lang="fr-FR" dirty="0" smtClean="0"/>
              <a:t> US </a:t>
            </a:r>
            <a:r>
              <a:rPr lang="fr-FR" dirty="0" err="1" smtClean="0"/>
              <a:t>citizen</a:t>
            </a:r>
            <a:r>
              <a:rPr lang="fr-FR" dirty="0" smtClean="0"/>
              <a:t> (MIT &amp; Stanford)</a:t>
            </a:r>
          </a:p>
          <a:p>
            <a:pPr lvl="1"/>
            <a:r>
              <a:rPr lang="fr-FR" dirty="0" smtClean="0"/>
              <a:t>30% of people in </a:t>
            </a:r>
            <a:r>
              <a:rPr lang="fr-FR" dirty="0" err="1" smtClean="0"/>
              <a:t>silicon</a:t>
            </a:r>
            <a:r>
              <a:rPr lang="fr-FR" dirty="0" smtClean="0"/>
              <a:t> </a:t>
            </a:r>
            <a:r>
              <a:rPr lang="fr-FR" dirty="0" err="1" smtClean="0"/>
              <a:t>valley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foreigner</a:t>
            </a:r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2119" y="1660761"/>
            <a:ext cx="5258938" cy="397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549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Erosion of Close </a:t>
            </a:r>
            <a:r>
              <a:rPr lang="fr-FR" dirty="0" err="1" smtClean="0"/>
              <a:t>Innovatoin</a:t>
            </a:r>
            <a:r>
              <a:rPr lang="fr-FR" dirty="0" smtClean="0"/>
              <a:t> #2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Venture Capital: (</a:t>
            </a:r>
            <a:r>
              <a:rPr lang="fr-FR" dirty="0" err="1" smtClean="0"/>
              <a:t>before</a:t>
            </a:r>
            <a:r>
              <a:rPr lang="fr-FR" dirty="0" smtClean="0"/>
              <a:t> 1980 </a:t>
            </a:r>
            <a:r>
              <a:rPr lang="fr-FR" dirty="0" err="1" smtClean="0"/>
              <a:t>very</a:t>
            </a:r>
            <a:r>
              <a:rPr lang="fr-FR" dirty="0" smtClean="0"/>
              <a:t> few)</a:t>
            </a:r>
          </a:p>
          <a:p>
            <a:pPr lvl="1"/>
            <a:r>
              <a:rPr lang="fr-FR" dirty="0" smtClean="0"/>
              <a:t>People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companies</a:t>
            </a:r>
            <a:endParaRPr lang="fr-FR" dirty="0" smtClean="0"/>
          </a:p>
          <a:p>
            <a:pPr lvl="1"/>
            <a:r>
              <a:rPr lang="fr-FR" dirty="0" err="1" smtClean="0"/>
              <a:t>Risk</a:t>
            </a:r>
            <a:r>
              <a:rPr lang="fr-FR" dirty="0" smtClean="0"/>
              <a:t> / </a:t>
            </a:r>
            <a:r>
              <a:rPr lang="fr-FR" dirty="0" err="1" smtClean="0"/>
              <a:t>reward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2286000"/>
            <a:ext cx="5559865" cy="371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0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Erosion of Close Innovation #3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 smtClean="0"/>
              <a:t>External</a:t>
            </a:r>
            <a:r>
              <a:rPr lang="fr-FR" dirty="0" smtClean="0"/>
              <a:t> option for </a:t>
            </a:r>
            <a:r>
              <a:rPr lang="fr-FR" dirty="0" err="1" smtClean="0"/>
              <a:t>idea</a:t>
            </a:r>
            <a:r>
              <a:rPr lang="fr-FR" dirty="0" smtClean="0"/>
              <a:t> </a:t>
            </a:r>
            <a:r>
              <a:rPr lang="fr-FR" dirty="0" err="1" smtClean="0"/>
              <a:t>sitting</a:t>
            </a:r>
            <a:r>
              <a:rPr lang="fr-FR" dirty="0" smtClean="0"/>
              <a:t> on the </a:t>
            </a:r>
            <a:r>
              <a:rPr lang="fr-FR" dirty="0" err="1" smtClean="0"/>
              <a:t>shelf</a:t>
            </a:r>
            <a:r>
              <a:rPr lang="fr-FR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smtClean="0"/>
              <a:t>Tension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rise</a:t>
            </a:r>
            <a:r>
              <a:rPr lang="fr-FR" dirty="0" smtClean="0"/>
              <a:t> the </a:t>
            </a:r>
            <a:r>
              <a:rPr lang="fr-FR" dirty="0" err="1" smtClean="0"/>
              <a:t>amount</a:t>
            </a:r>
            <a:r>
              <a:rPr lang="fr-FR" dirty="0" smtClean="0"/>
              <a:t> of the </a:t>
            </a:r>
            <a:r>
              <a:rPr lang="fr-FR" dirty="0" err="1" smtClean="0"/>
              <a:t>idea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are not </a:t>
            </a:r>
            <a:r>
              <a:rPr lang="fr-FR" dirty="0" err="1" smtClean="0"/>
              <a:t>developed</a:t>
            </a:r>
            <a:endParaRPr lang="fr-FR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1 &amp; 2 </a:t>
            </a:r>
            <a:r>
              <a:rPr lang="fr-FR" dirty="0" err="1" smtClean="0"/>
              <a:t>implise</a:t>
            </a:r>
            <a:r>
              <a:rPr lang="fr-FR" dirty="0" smtClean="0"/>
              <a:t> the </a:t>
            </a:r>
            <a:r>
              <a:rPr lang="fr-FR" dirty="0" err="1" smtClean="0"/>
              <a:t>possibilities</a:t>
            </a:r>
            <a:r>
              <a:rPr lang="fr-FR" dirty="0" smtClean="0"/>
              <a:t>  of </a:t>
            </a:r>
            <a:r>
              <a:rPr lang="fr-FR" dirty="0" err="1" smtClean="0"/>
              <a:t>those</a:t>
            </a:r>
            <a:r>
              <a:rPr lang="fr-FR" dirty="0" smtClean="0"/>
              <a:t> </a:t>
            </a:r>
            <a:r>
              <a:rPr lang="fr-FR" dirty="0" err="1" smtClean="0"/>
              <a:t>idea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developed</a:t>
            </a:r>
            <a:r>
              <a:rPr lang="fr-FR" dirty="0" smtClean="0"/>
              <a:t> </a:t>
            </a:r>
            <a:r>
              <a:rPr lang="fr-FR" dirty="0" err="1" smtClean="0"/>
              <a:t>outside</a:t>
            </a:r>
            <a:endParaRPr lang="fr-FR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Product life </a:t>
            </a:r>
            <a:r>
              <a:rPr lang="fr-FR" dirty="0" err="1" smtClean="0"/>
              <a:t>shorten</a:t>
            </a:r>
            <a:r>
              <a:rPr lang="fr-FR" dirty="0" smtClean="0"/>
              <a:t>, </a:t>
            </a:r>
            <a:r>
              <a:rPr lang="fr-FR" dirty="0" err="1" smtClean="0"/>
              <a:t>grow</a:t>
            </a:r>
            <a:r>
              <a:rPr lang="fr-FR" dirty="0" smtClean="0"/>
              <a:t> of </a:t>
            </a:r>
            <a:r>
              <a:rPr lang="fr-FR" dirty="0" err="1" smtClean="0"/>
              <a:t>extrnal</a:t>
            </a:r>
            <a:r>
              <a:rPr lang="fr-FR" dirty="0" smtClean="0"/>
              <a:t> option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fr-FR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err="1" smtClean="0"/>
              <a:t>Metabolisation</a:t>
            </a:r>
            <a:r>
              <a:rPr lang="fr-FR" dirty="0" smtClean="0"/>
              <a:t> of </a:t>
            </a:r>
            <a:r>
              <a:rPr lang="fr-FR" dirty="0" err="1" smtClean="0"/>
              <a:t>idea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6700" y="3552825"/>
            <a:ext cx="430530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972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Erosion of Close Innovation #4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The </a:t>
            </a:r>
            <a:r>
              <a:rPr lang="fr-FR" dirty="0" err="1" smtClean="0"/>
              <a:t>increasing</a:t>
            </a:r>
            <a:r>
              <a:rPr lang="fr-FR" dirty="0" smtClean="0"/>
              <a:t> </a:t>
            </a:r>
            <a:r>
              <a:rPr lang="fr-FR" dirty="0" err="1" smtClean="0"/>
              <a:t>capabilitiy</a:t>
            </a:r>
            <a:r>
              <a:rPr lang="fr-FR" dirty="0" smtClean="0"/>
              <a:t> of </a:t>
            </a:r>
            <a:r>
              <a:rPr lang="fr-FR" dirty="0" err="1" smtClean="0"/>
              <a:t>external</a:t>
            </a:r>
            <a:r>
              <a:rPr lang="fr-FR" dirty="0" smtClean="0"/>
              <a:t> of </a:t>
            </a:r>
            <a:r>
              <a:rPr lang="fr-FR" dirty="0" err="1" smtClean="0"/>
              <a:t>suppliers</a:t>
            </a:r>
            <a:endParaRPr lang="fr-F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FR" dirty="0" err="1" smtClean="0"/>
              <a:t>Big</a:t>
            </a:r>
            <a:r>
              <a:rPr lang="fr-FR" dirty="0" smtClean="0"/>
              <a:t> </a:t>
            </a:r>
            <a:r>
              <a:rPr lang="fr-FR" dirty="0" err="1" smtClean="0"/>
              <a:t>company</a:t>
            </a:r>
            <a:r>
              <a:rPr lang="fr-FR" dirty="0" smtClean="0"/>
              <a:t> </a:t>
            </a:r>
            <a:r>
              <a:rPr lang="fr-FR" dirty="0" err="1" smtClean="0"/>
              <a:t>can’t</a:t>
            </a:r>
            <a:r>
              <a:rPr lang="fr-FR" dirty="0" smtClean="0"/>
              <a:t> </a:t>
            </a:r>
            <a:r>
              <a:rPr lang="fr-FR" dirty="0" err="1" smtClean="0"/>
              <a:t>rely</a:t>
            </a:r>
            <a:r>
              <a:rPr lang="fr-FR" dirty="0" smtClean="0"/>
              <a:t>  on </a:t>
            </a:r>
            <a:r>
              <a:rPr lang="fr-FR" dirty="0" err="1" smtClean="0"/>
              <a:t>external</a:t>
            </a:r>
            <a:r>
              <a:rPr lang="fr-FR" dirty="0" smtClean="0"/>
              <a:t> supplier (in 19th)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dirty="0" err="1" smtClean="0"/>
              <a:t>Thnks</a:t>
            </a:r>
            <a:r>
              <a:rPr lang="fr-FR" dirty="0" smtClean="0"/>
              <a:t> to 1, 2, 3 more and more </a:t>
            </a:r>
            <a:r>
              <a:rPr lang="fr-FR" dirty="0" err="1" smtClean="0"/>
              <a:t>specialized</a:t>
            </a:r>
            <a:r>
              <a:rPr lang="fr-FR" dirty="0" smtClean="0"/>
              <a:t>  </a:t>
            </a:r>
            <a:r>
              <a:rPr lang="fr-FR" dirty="0" err="1" smtClean="0"/>
              <a:t>companies</a:t>
            </a:r>
            <a:r>
              <a:rPr lang="fr-FR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Can help </a:t>
            </a:r>
            <a:r>
              <a:rPr lang="fr-FR" dirty="0" err="1" smtClean="0"/>
              <a:t>big</a:t>
            </a:r>
            <a:r>
              <a:rPr lang="fr-FR" dirty="0" smtClean="0"/>
              <a:t> </a:t>
            </a:r>
            <a:r>
              <a:rPr lang="fr-FR" dirty="0" err="1" smtClean="0"/>
              <a:t>companies</a:t>
            </a:r>
            <a:r>
              <a:rPr lang="fr-FR" dirty="0" smtClean="0"/>
              <a:t> to </a:t>
            </a:r>
            <a:r>
              <a:rPr lang="fr-FR" dirty="0" err="1" smtClean="0"/>
              <a:t>develop</a:t>
            </a:r>
            <a:r>
              <a:rPr lang="fr-FR" dirty="0" smtClean="0"/>
              <a:t> more R&amp;D </a:t>
            </a:r>
            <a:r>
              <a:rPr lang="fr-FR" dirty="0" err="1" smtClean="0"/>
              <a:t>without</a:t>
            </a:r>
            <a:r>
              <a:rPr lang="fr-FR" dirty="0" smtClean="0"/>
              <a:t> </a:t>
            </a:r>
            <a:r>
              <a:rPr lang="fr-FR" dirty="0" err="1" smtClean="0"/>
              <a:t>beiing</a:t>
            </a:r>
            <a:r>
              <a:rPr lang="fr-FR" dirty="0" smtClean="0"/>
              <a:t> in all part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err="1" smtClean="0"/>
              <a:t>Those</a:t>
            </a:r>
            <a:r>
              <a:rPr lang="fr-FR" dirty="0" smtClean="0"/>
              <a:t> supplier are </a:t>
            </a:r>
            <a:r>
              <a:rPr lang="fr-FR" dirty="0" err="1" smtClean="0"/>
              <a:t>available</a:t>
            </a:r>
            <a:r>
              <a:rPr lang="fr-FR" dirty="0" smtClean="0"/>
              <a:t> to ‘</a:t>
            </a:r>
            <a:r>
              <a:rPr lang="fr-FR" dirty="0" err="1" smtClean="0"/>
              <a:t>everyone</a:t>
            </a:r>
            <a:r>
              <a:rPr lang="fr-FR" dirty="0" smtClean="0"/>
              <a:t>’ : </a:t>
            </a:r>
            <a:r>
              <a:rPr lang="fr-FR" dirty="0" err="1" smtClean="0"/>
              <a:t>shelf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move to </a:t>
            </a:r>
            <a:r>
              <a:rPr lang="fr-FR" dirty="0" err="1" smtClean="0"/>
              <a:t>market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542225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erosion</a:t>
            </a:r>
            <a:r>
              <a:rPr lang="fr-FR" dirty="0" smtClean="0"/>
              <a:t> factor </a:t>
            </a:r>
            <a:r>
              <a:rPr lang="fr-FR" dirty="0" err="1" smtClean="0"/>
              <a:t>loose</a:t>
            </a:r>
            <a:r>
              <a:rPr lang="fr-FR" dirty="0" smtClean="0"/>
              <a:t> the </a:t>
            </a:r>
            <a:r>
              <a:rPr lang="fr-FR" dirty="0" err="1" smtClean="0"/>
              <a:t>link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R and D, linkage of the </a:t>
            </a:r>
            <a:r>
              <a:rPr lang="fr-FR" dirty="0" err="1" smtClean="0"/>
              <a:t>shelf</a:t>
            </a:r>
            <a:endParaRPr lang="fr-FR" dirty="0" smtClean="0"/>
          </a:p>
          <a:p>
            <a:r>
              <a:rPr lang="fr-FR" dirty="0" err="1" smtClean="0"/>
              <a:t>Cration</a:t>
            </a:r>
            <a:r>
              <a:rPr lang="fr-FR" dirty="0" smtClean="0"/>
              <a:t> of </a:t>
            </a:r>
            <a:r>
              <a:rPr lang="fr-FR" dirty="0" err="1" smtClean="0"/>
              <a:t>external</a:t>
            </a:r>
            <a:r>
              <a:rPr lang="fr-FR" dirty="0" smtClean="0"/>
              <a:t> </a:t>
            </a:r>
            <a:r>
              <a:rPr lang="fr-FR" dirty="0" err="1" smtClean="0"/>
              <a:t>actor</a:t>
            </a:r>
            <a:r>
              <a:rPr lang="fr-FR" dirty="0" smtClean="0"/>
              <a:t>  </a:t>
            </a:r>
            <a:r>
              <a:rPr lang="fr-FR" dirty="0" err="1" smtClean="0"/>
              <a:t>working</a:t>
            </a:r>
            <a:r>
              <a:rPr lang="fr-FR" dirty="0" smtClean="0"/>
              <a:t> on </a:t>
            </a:r>
            <a:r>
              <a:rPr lang="fr-FR" dirty="0" err="1" smtClean="0"/>
              <a:t>those</a:t>
            </a:r>
            <a:r>
              <a:rPr lang="fr-FR" dirty="0" smtClean="0"/>
              <a:t> </a:t>
            </a:r>
            <a:r>
              <a:rPr lang="fr-FR" dirty="0" err="1" smtClean="0"/>
              <a:t>research</a:t>
            </a:r>
            <a:r>
              <a:rPr lang="fr-FR" dirty="0" smtClean="0"/>
              <a:t> insight (no close </a:t>
            </a:r>
            <a:r>
              <a:rPr lang="fr-FR" dirty="0" err="1" smtClean="0"/>
              <a:t>anmore</a:t>
            </a:r>
            <a:r>
              <a:rPr lang="fr-FR" dirty="0" smtClean="0"/>
              <a:t>)</a:t>
            </a:r>
          </a:p>
          <a:p>
            <a:r>
              <a:rPr lang="fr-FR" dirty="0" smtClean="0"/>
              <a:t>New </a:t>
            </a:r>
            <a:r>
              <a:rPr lang="fr-FR" dirty="0" err="1" smtClean="0"/>
              <a:t>landscape</a:t>
            </a:r>
            <a:r>
              <a:rPr lang="fr-FR" dirty="0" smtClean="0"/>
              <a:t>  for </a:t>
            </a:r>
            <a:r>
              <a:rPr lang="fr-FR" dirty="0" err="1" smtClean="0"/>
              <a:t>knowledge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 </a:t>
            </a:r>
            <a:r>
              <a:rPr lang="fr-FR" dirty="0" err="1" smtClean="0"/>
              <a:t>Campanies</a:t>
            </a:r>
            <a:r>
              <a:rPr lang="fr-FR" dirty="0" smtClean="0"/>
              <a:t> of to </a:t>
            </a:r>
            <a:r>
              <a:rPr lang="fr-FR" dirty="0" err="1" smtClean="0"/>
              <a:t>understand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knew</a:t>
            </a:r>
            <a:r>
              <a:rPr lang="fr-FR" dirty="0" smtClean="0"/>
              <a:t> </a:t>
            </a:r>
            <a:r>
              <a:rPr lang="fr-FR" dirty="0" err="1" smtClean="0"/>
              <a:t>ecosystem</a:t>
            </a:r>
            <a:r>
              <a:rPr lang="fr-FR" dirty="0" smtClean="0"/>
              <a:t> to </a:t>
            </a:r>
            <a:r>
              <a:rPr lang="fr-FR" dirty="0" err="1" smtClean="0"/>
              <a:t>leverage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291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How to </a:t>
            </a:r>
            <a:r>
              <a:rPr lang="fr-FR" dirty="0" err="1" smtClean="0"/>
              <a:t>access</a:t>
            </a:r>
            <a:r>
              <a:rPr lang="fr-FR" dirty="0" smtClean="0"/>
              <a:t> </a:t>
            </a:r>
            <a:r>
              <a:rPr lang="fr-FR" dirty="0" err="1" smtClean="0"/>
              <a:t>knowledge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How to </a:t>
            </a:r>
            <a:r>
              <a:rPr lang="fr-FR" dirty="0" err="1" smtClean="0"/>
              <a:t>pursue</a:t>
            </a:r>
            <a:r>
              <a:rPr lang="fr-FR" dirty="0" smtClean="0"/>
              <a:t> the </a:t>
            </a:r>
            <a:r>
              <a:rPr lang="fr-FR" dirty="0" err="1" smtClean="0"/>
              <a:t>creation</a:t>
            </a:r>
            <a:r>
              <a:rPr lang="fr-FR" dirty="0" smtClean="0"/>
              <a:t> of new </a:t>
            </a:r>
            <a:r>
              <a:rPr lang="fr-FR" dirty="0" err="1" smtClean="0"/>
              <a:t>product</a:t>
            </a:r>
            <a:r>
              <a:rPr lang="fr-FR" dirty="0" smtClean="0"/>
              <a:t>?</a:t>
            </a:r>
          </a:p>
          <a:p>
            <a:r>
              <a:rPr lang="fr-FR" dirty="0" smtClean="0"/>
              <a:t>20th </a:t>
            </a:r>
            <a:r>
              <a:rPr lang="fr-FR" dirty="0" err="1" smtClean="0"/>
              <a:t>period</a:t>
            </a:r>
            <a:r>
              <a:rPr lang="fr-FR" dirty="0" smtClean="0"/>
              <a:t> of </a:t>
            </a:r>
            <a:r>
              <a:rPr lang="fr-FR" dirty="0" err="1" smtClean="0"/>
              <a:t>great</a:t>
            </a:r>
            <a:r>
              <a:rPr lang="fr-FR" dirty="0" smtClean="0"/>
              <a:t> invention.</a:t>
            </a:r>
          </a:p>
          <a:p>
            <a:r>
              <a:rPr lang="fr-FR" dirty="0" err="1" smtClean="0"/>
              <a:t>Shisme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academics</a:t>
            </a:r>
            <a:r>
              <a:rPr lang="fr-FR" dirty="0" smtClean="0"/>
              <a:t> and business, </a:t>
            </a:r>
            <a:r>
              <a:rPr lang="fr-FR" dirty="0" err="1" smtClean="0"/>
              <a:t>lack</a:t>
            </a:r>
            <a:r>
              <a:rPr lang="fr-FR" dirty="0" smtClean="0"/>
              <a:t> of </a:t>
            </a:r>
            <a:r>
              <a:rPr lang="fr-FR" dirty="0" err="1" smtClean="0"/>
              <a:t>financing</a:t>
            </a:r>
            <a:r>
              <a:rPr lang="fr-FR" dirty="0" smtClean="0"/>
              <a:t>.</a:t>
            </a:r>
          </a:p>
          <a:p>
            <a:r>
              <a:rPr lang="fr-FR" dirty="0" err="1" smtClean="0"/>
              <a:t>Creation</a:t>
            </a:r>
            <a:r>
              <a:rPr lang="fr-FR" dirty="0" smtClean="0"/>
              <a:t> of R&amp;D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8317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R&amp;D </a:t>
            </a:r>
            <a:r>
              <a:rPr lang="fr-FR" dirty="0" err="1" smtClean="0"/>
              <a:t>department</a:t>
            </a: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R&amp;D goal</a:t>
            </a:r>
          </a:p>
          <a:p>
            <a:r>
              <a:rPr lang="fr-FR" dirty="0" smtClean="0"/>
              <a:t>People &amp; </a:t>
            </a:r>
            <a:r>
              <a:rPr lang="fr-FR" dirty="0" err="1" smtClean="0"/>
              <a:t>environement</a:t>
            </a:r>
            <a:endParaRPr lang="fr-FR" dirty="0" smtClean="0"/>
          </a:p>
          <a:p>
            <a:r>
              <a:rPr lang="fr-FR" dirty="0" err="1" smtClean="0"/>
              <a:t>Creation</a:t>
            </a:r>
            <a:r>
              <a:rPr lang="fr-FR" dirty="0" smtClean="0"/>
              <a:t> of </a:t>
            </a:r>
            <a:r>
              <a:rPr lang="fr-FR" dirty="0" err="1" smtClean="0"/>
              <a:t>economie</a:t>
            </a:r>
            <a:r>
              <a:rPr lang="fr-FR" dirty="0" smtClean="0"/>
              <a:t> of </a:t>
            </a:r>
            <a:r>
              <a:rPr lang="fr-FR" dirty="0" err="1" smtClean="0"/>
              <a:t>scale</a:t>
            </a:r>
            <a:r>
              <a:rPr lang="fr-FR" dirty="0" smtClean="0"/>
              <a:t> (Alfred Chandler)</a:t>
            </a:r>
          </a:p>
          <a:p>
            <a:r>
              <a:rPr lang="fr-FR" dirty="0" smtClean="0"/>
              <a:t>R&amp;D as a </a:t>
            </a:r>
            <a:r>
              <a:rPr lang="fr-FR" dirty="0" err="1" smtClean="0"/>
              <a:t>castle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7024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Shift in the </a:t>
            </a:r>
            <a:r>
              <a:rPr lang="fr-FR" dirty="0" err="1" smtClean="0"/>
              <a:t>knowledge</a:t>
            </a:r>
            <a:r>
              <a:rPr lang="fr-FR" dirty="0" smtClean="0"/>
              <a:t> </a:t>
            </a:r>
            <a:r>
              <a:rPr lang="fr-FR" dirty="0" err="1" smtClean="0"/>
              <a:t>landscale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Universities</a:t>
            </a:r>
            <a:r>
              <a:rPr lang="fr-FR" dirty="0" smtClean="0"/>
              <a:t> State &amp; Industrie</a:t>
            </a:r>
          </a:p>
          <a:p>
            <a:endParaRPr lang="fr-FR" dirty="0"/>
          </a:p>
          <a:p>
            <a:r>
              <a:rPr lang="fr-FR" dirty="0" err="1" smtClean="0"/>
              <a:t>Governement</a:t>
            </a:r>
            <a:r>
              <a:rPr lang="fr-FR" dirty="0" smtClean="0"/>
              <a:t> : </a:t>
            </a:r>
          </a:p>
          <a:p>
            <a:pPr lvl="1"/>
            <a:r>
              <a:rPr lang="fr-FR" dirty="0" smtClean="0"/>
              <a:t>Land </a:t>
            </a:r>
            <a:r>
              <a:rPr lang="fr-FR" dirty="0" err="1" smtClean="0"/>
              <a:t>grant</a:t>
            </a:r>
            <a:r>
              <a:rPr lang="fr-FR" dirty="0" smtClean="0"/>
              <a:t> program (</a:t>
            </a:r>
            <a:r>
              <a:rPr lang="fr-FR" dirty="0" err="1" smtClean="0"/>
              <a:t>after</a:t>
            </a:r>
            <a:r>
              <a:rPr lang="fr-FR" dirty="0" smtClean="0"/>
              <a:t> civil </a:t>
            </a:r>
            <a:r>
              <a:rPr lang="fr-FR" dirty="0" err="1" smtClean="0"/>
              <a:t>war</a:t>
            </a:r>
            <a:r>
              <a:rPr lang="fr-FR" dirty="0" smtClean="0"/>
              <a:t>) (no </a:t>
            </a:r>
            <a:r>
              <a:rPr lang="fr-FR" dirty="0" err="1" smtClean="0"/>
              <a:t>constraint</a:t>
            </a:r>
            <a:r>
              <a:rPr lang="fr-FR" dirty="0" smtClean="0"/>
              <a:t> and </a:t>
            </a:r>
            <a:r>
              <a:rPr lang="fr-FR" dirty="0" err="1" smtClean="0"/>
              <a:t>entrepreneurship</a:t>
            </a:r>
            <a:r>
              <a:rPr lang="fr-FR" dirty="0" smtClean="0"/>
              <a:t>)</a:t>
            </a:r>
          </a:p>
          <a:p>
            <a:pPr lvl="1"/>
            <a:r>
              <a:rPr lang="fr-FR" dirty="0" err="1" smtClean="0"/>
              <a:t>Morrill</a:t>
            </a:r>
            <a:r>
              <a:rPr lang="fr-FR" dirty="0" smtClean="0"/>
              <a:t> </a:t>
            </a:r>
            <a:r>
              <a:rPr lang="fr-FR" dirty="0" err="1" smtClean="0"/>
              <a:t>Act</a:t>
            </a:r>
            <a:r>
              <a:rPr lang="fr-FR" dirty="0" smtClean="0"/>
              <a:t> 1862 (</a:t>
            </a:r>
            <a:r>
              <a:rPr lang="fr-FR" dirty="0" err="1" smtClean="0"/>
              <a:t>desimination</a:t>
            </a:r>
            <a:r>
              <a:rPr lang="fr-FR" dirty="0" smtClean="0"/>
              <a:t> of agriculture)</a:t>
            </a:r>
          </a:p>
          <a:p>
            <a:pPr lvl="1"/>
            <a:endParaRPr lang="fr-FR" dirty="0"/>
          </a:p>
          <a:p>
            <a:pPr lvl="1"/>
            <a:r>
              <a:rPr lang="fr-FR" dirty="0" err="1" smtClean="0"/>
              <a:t>Creation</a:t>
            </a:r>
            <a:r>
              <a:rPr lang="fr-FR" dirty="0" smtClean="0"/>
              <a:t> of </a:t>
            </a:r>
            <a:r>
              <a:rPr lang="fr-FR" dirty="0" err="1" smtClean="0"/>
              <a:t>link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7974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Mobilizing</a:t>
            </a:r>
            <a:r>
              <a:rPr lang="fr-FR" dirty="0" smtClean="0"/>
              <a:t> </a:t>
            </a:r>
            <a:r>
              <a:rPr lang="fr-FR" dirty="0" err="1" smtClean="0"/>
              <a:t>knowledge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WWII</a:t>
            </a:r>
          </a:p>
          <a:p>
            <a:r>
              <a:rPr lang="fr-FR" dirty="0" smtClean="0"/>
              <a:t>New </a:t>
            </a:r>
            <a:r>
              <a:rPr lang="fr-FR" dirty="0" err="1" smtClean="0"/>
              <a:t>frontier</a:t>
            </a:r>
            <a:r>
              <a:rPr lang="fr-FR" dirty="0" smtClean="0"/>
              <a:t> of the </a:t>
            </a:r>
            <a:r>
              <a:rPr lang="fr-FR" dirty="0" err="1" smtClean="0"/>
              <a:t>mind</a:t>
            </a:r>
            <a:r>
              <a:rPr lang="fr-FR" dirty="0" smtClean="0"/>
              <a:t> are </a:t>
            </a:r>
            <a:r>
              <a:rPr lang="fr-FR" dirty="0" err="1" smtClean="0"/>
              <a:t>before</a:t>
            </a:r>
            <a:r>
              <a:rPr lang="fr-FR" dirty="0" smtClean="0"/>
              <a:t> us, and if </a:t>
            </a:r>
            <a:r>
              <a:rPr lang="fr-FR" dirty="0" err="1" smtClean="0"/>
              <a:t>they</a:t>
            </a:r>
            <a:r>
              <a:rPr lang="fr-FR" dirty="0" smtClean="0"/>
              <a:t> are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same</a:t>
            </a:r>
            <a:r>
              <a:rPr lang="fr-FR" dirty="0" smtClean="0"/>
              <a:t> vision, </a:t>
            </a:r>
            <a:r>
              <a:rPr lang="fr-FR" dirty="0" err="1" smtClean="0"/>
              <a:t>boldness</a:t>
            </a:r>
            <a:r>
              <a:rPr lang="fr-FR" dirty="0" smtClean="0"/>
              <a:t>, and drive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employement</a:t>
            </a:r>
            <a:r>
              <a:rPr lang="fr-FR" dirty="0" smtClean="0"/>
              <a:t> and a </a:t>
            </a:r>
            <a:r>
              <a:rPr lang="fr-FR" dirty="0" err="1" smtClean="0"/>
              <a:t>fuller</a:t>
            </a:r>
            <a:r>
              <a:rPr lang="fr-FR" dirty="0" smtClean="0"/>
              <a:t> more </a:t>
            </a:r>
            <a:r>
              <a:rPr lang="fr-FR" dirty="0" err="1" smtClean="0"/>
              <a:t>fruitful</a:t>
            </a:r>
            <a:r>
              <a:rPr lang="fr-FR" dirty="0" smtClean="0"/>
              <a:t> life ( </a:t>
            </a:r>
            <a:r>
              <a:rPr lang="fr-FR" dirty="0" err="1" smtClean="0"/>
              <a:t>Roosvelt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Capitalizing</a:t>
            </a:r>
            <a:r>
              <a:rPr lang="fr-FR" dirty="0" smtClean="0"/>
              <a:t> on </a:t>
            </a:r>
            <a:r>
              <a:rPr lang="fr-FR" dirty="0" err="1" smtClean="0"/>
              <a:t>knowledge</a:t>
            </a:r>
            <a:r>
              <a:rPr lang="fr-FR" dirty="0" smtClean="0"/>
              <a:t> (</a:t>
            </a:r>
            <a:r>
              <a:rPr lang="fr-FR" dirty="0" err="1" smtClean="0"/>
              <a:t>vannenar</a:t>
            </a:r>
            <a:r>
              <a:rPr lang="fr-FR" dirty="0" smtClean="0"/>
              <a:t> bush)</a:t>
            </a:r>
          </a:p>
          <a:p>
            <a:r>
              <a:rPr lang="fr-FR" dirty="0" smtClean="0"/>
              <a:t>Translate </a:t>
            </a:r>
            <a:r>
              <a:rPr lang="fr-FR" dirty="0" err="1" smtClean="0"/>
              <a:t>military</a:t>
            </a:r>
            <a:r>
              <a:rPr lang="fr-FR" dirty="0" smtClean="0"/>
              <a:t> science </a:t>
            </a:r>
            <a:r>
              <a:rPr lang="fr-FR" dirty="0" err="1" smtClean="0"/>
              <a:t>advance</a:t>
            </a:r>
            <a:r>
              <a:rPr lang="fr-FR" dirty="0" smtClean="0"/>
              <a:t> in to </a:t>
            </a:r>
            <a:r>
              <a:rPr lang="fr-FR" dirty="0" err="1" smtClean="0"/>
              <a:t>civilian</a:t>
            </a:r>
            <a:r>
              <a:rPr lang="fr-FR" dirty="0" smtClean="0"/>
              <a:t> </a:t>
            </a:r>
            <a:r>
              <a:rPr lang="fr-FR" dirty="0" err="1" smtClean="0"/>
              <a:t>improvement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Science : the </a:t>
            </a:r>
            <a:r>
              <a:rPr lang="fr-FR" dirty="0" err="1" smtClean="0"/>
              <a:t>endless</a:t>
            </a:r>
            <a:r>
              <a:rPr lang="fr-FR" dirty="0" smtClean="0"/>
              <a:t> </a:t>
            </a:r>
            <a:r>
              <a:rPr lang="fr-FR" dirty="0" err="1" smtClean="0"/>
              <a:t>frontier</a:t>
            </a:r>
            <a:endParaRPr lang="fr-FR" dirty="0" smtClean="0"/>
          </a:p>
          <a:p>
            <a:pPr lvl="1"/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8208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Improvement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University</a:t>
            </a:r>
            <a:r>
              <a:rPr lang="fr-FR" dirty="0" smtClean="0"/>
              <a:t> </a:t>
            </a:r>
            <a:r>
              <a:rPr lang="fr-FR" dirty="0" err="1" smtClean="0"/>
              <a:t>funding</a:t>
            </a:r>
            <a:endParaRPr lang="fr-FR" dirty="0" smtClean="0"/>
          </a:p>
          <a:p>
            <a:r>
              <a:rPr lang="fr-FR" dirty="0" err="1" smtClean="0"/>
              <a:t>Dependance</a:t>
            </a:r>
            <a:r>
              <a:rPr lang="fr-FR" dirty="0" smtClean="0"/>
              <a:t> of Europe : </a:t>
            </a:r>
          </a:p>
          <a:p>
            <a:pPr lvl="1"/>
            <a:r>
              <a:rPr lang="fr-FR" dirty="0" smtClean="0"/>
              <a:t>« A nation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depend</a:t>
            </a:r>
            <a:r>
              <a:rPr lang="fr-FR" dirty="0" smtClean="0"/>
              <a:t> on </a:t>
            </a:r>
            <a:r>
              <a:rPr lang="fr-FR" dirty="0" err="1" smtClean="0"/>
              <a:t>others</a:t>
            </a:r>
            <a:r>
              <a:rPr lang="fr-FR" dirty="0" smtClean="0"/>
              <a:t> for </a:t>
            </a:r>
            <a:br>
              <a:rPr lang="fr-FR" dirty="0" smtClean="0"/>
            </a:br>
            <a:r>
              <a:rPr lang="fr-FR" dirty="0" err="1" smtClean="0"/>
              <a:t>its</a:t>
            </a:r>
            <a:r>
              <a:rPr lang="fr-FR" dirty="0" smtClean="0"/>
              <a:t> new basic </a:t>
            </a:r>
            <a:r>
              <a:rPr lang="fr-FR" dirty="0" err="1" smtClean="0"/>
              <a:t>scientific</a:t>
            </a:r>
            <a:r>
              <a:rPr lang="fr-FR" dirty="0" smtClean="0"/>
              <a:t> </a:t>
            </a:r>
            <a:r>
              <a:rPr lang="fr-FR" dirty="0" err="1" smtClean="0"/>
              <a:t>knowledge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err="1" smtClean="0"/>
              <a:t>be</a:t>
            </a:r>
            <a:r>
              <a:rPr lang="fr-FR" dirty="0" smtClean="0"/>
              <a:t> slow in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industrial</a:t>
            </a:r>
            <a:r>
              <a:rPr lang="fr-FR" dirty="0" smtClean="0"/>
              <a:t> </a:t>
            </a:r>
            <a:r>
              <a:rPr lang="fr-FR" dirty="0" err="1" smtClean="0"/>
              <a:t>progress</a:t>
            </a:r>
            <a:r>
              <a:rPr lang="fr-FR" dirty="0" smtClean="0"/>
              <a:t> and </a:t>
            </a:r>
            <a:br>
              <a:rPr lang="fr-FR" dirty="0" smtClean="0"/>
            </a:br>
            <a:r>
              <a:rPr lang="fr-FR" dirty="0" err="1" smtClean="0"/>
              <a:t>weak</a:t>
            </a:r>
            <a:r>
              <a:rPr lang="fr-FR" dirty="0" smtClean="0"/>
              <a:t> in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competitive</a:t>
            </a:r>
            <a:r>
              <a:rPr lang="fr-FR" dirty="0" smtClean="0"/>
              <a:t> position in </a:t>
            </a:r>
            <a:br>
              <a:rPr lang="fr-FR" dirty="0" smtClean="0"/>
            </a:br>
            <a:r>
              <a:rPr lang="fr-FR" dirty="0" smtClean="0"/>
              <a:t>world </a:t>
            </a:r>
            <a:r>
              <a:rPr lang="fr-FR" dirty="0" err="1" smtClean="0"/>
              <a:t>trade</a:t>
            </a:r>
            <a:r>
              <a:rPr lang="fr-FR" dirty="0" smtClean="0"/>
              <a:t>, </a:t>
            </a:r>
            <a:r>
              <a:rPr lang="fr-FR" dirty="0" err="1" smtClean="0"/>
              <a:t>regardless</a:t>
            </a:r>
            <a:r>
              <a:rPr lang="fr-FR" dirty="0" smtClean="0"/>
              <a:t> of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err="1" smtClean="0"/>
              <a:t>mechanical</a:t>
            </a:r>
            <a:r>
              <a:rPr lang="fr-FR" dirty="0" smtClean="0"/>
              <a:t> </a:t>
            </a:r>
            <a:r>
              <a:rPr lang="fr-FR" dirty="0" err="1" smtClean="0"/>
              <a:t>skill</a:t>
            </a:r>
            <a:r>
              <a:rPr lang="fr-FR" dirty="0" smtClean="0"/>
              <a:t> »</a:t>
            </a:r>
          </a:p>
          <a:p>
            <a:pPr lvl="1"/>
            <a:endParaRPr lang="fr-FR" dirty="0"/>
          </a:p>
          <a:p>
            <a:r>
              <a:rPr lang="fr-FR" dirty="0" smtClean="0"/>
              <a:t>National </a:t>
            </a:r>
            <a:r>
              <a:rPr lang="fr-FR" dirty="0" err="1" smtClean="0"/>
              <a:t>Research</a:t>
            </a:r>
            <a:r>
              <a:rPr lang="fr-FR" dirty="0" smtClean="0"/>
              <a:t> </a:t>
            </a:r>
            <a:r>
              <a:rPr lang="fr-FR" dirty="0" err="1" smtClean="0"/>
              <a:t>Fund</a:t>
            </a:r>
            <a:endParaRPr lang="fr-FR" dirty="0"/>
          </a:p>
        </p:txBody>
      </p:sp>
      <p:pic>
        <p:nvPicPr>
          <p:cNvPr id="5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7427" y="1435290"/>
            <a:ext cx="5304573" cy="4432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089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Implication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Research</a:t>
            </a:r>
            <a:r>
              <a:rPr lang="fr-FR" dirty="0" smtClean="0"/>
              <a:t> made by </a:t>
            </a:r>
            <a:r>
              <a:rPr lang="fr-FR" dirty="0" err="1" smtClean="0"/>
              <a:t>university</a:t>
            </a:r>
            <a:endParaRPr lang="fr-FR" dirty="0" smtClean="0"/>
          </a:p>
          <a:p>
            <a:r>
              <a:rPr lang="fr-FR" dirty="0" err="1" smtClean="0"/>
              <a:t>Expand</a:t>
            </a:r>
            <a:r>
              <a:rPr lang="fr-FR" dirty="0" smtClean="0"/>
              <a:t> </a:t>
            </a:r>
            <a:r>
              <a:rPr lang="fr-FR" dirty="0" err="1" smtClean="0"/>
              <a:t>Knowlegde</a:t>
            </a:r>
            <a:r>
              <a:rPr lang="fr-FR" dirty="0" smtClean="0"/>
              <a:t> and </a:t>
            </a:r>
            <a:r>
              <a:rPr lang="fr-FR" dirty="0" err="1" smtClean="0"/>
              <a:t>Graduate</a:t>
            </a:r>
            <a:endParaRPr lang="fr-FR" dirty="0" smtClean="0"/>
          </a:p>
          <a:p>
            <a:r>
              <a:rPr lang="fr-FR" dirty="0" err="1" smtClean="0"/>
              <a:t>Insent</a:t>
            </a:r>
            <a:r>
              <a:rPr lang="fr-FR" dirty="0" smtClean="0"/>
              <a:t> Industrie : Bell </a:t>
            </a:r>
            <a:r>
              <a:rPr lang="fr-FR" dirty="0" err="1" smtClean="0"/>
              <a:t>Labs</a:t>
            </a:r>
            <a:r>
              <a:rPr lang="fr-FR" dirty="0" smtClean="0"/>
              <a:t> &amp; IBM</a:t>
            </a:r>
          </a:p>
          <a:p>
            <a:r>
              <a:rPr lang="fr-FR" dirty="0" smtClean="0"/>
              <a:t>Nobel, </a:t>
            </a:r>
            <a:r>
              <a:rPr lang="fr-FR" dirty="0" err="1" smtClean="0"/>
              <a:t>monopoly</a:t>
            </a:r>
            <a:r>
              <a:rPr lang="fr-FR" dirty="0" smtClean="0"/>
              <a:t>, Entry Barrer</a:t>
            </a:r>
          </a:p>
          <a:p>
            <a:r>
              <a:rPr lang="fr-FR" dirty="0" err="1" smtClean="0"/>
              <a:t>Vertival</a:t>
            </a:r>
            <a:r>
              <a:rPr lang="fr-FR" dirty="0" smtClean="0"/>
              <a:t> </a:t>
            </a:r>
            <a:r>
              <a:rPr lang="fr-FR" dirty="0" err="1" smtClean="0"/>
              <a:t>integration</a:t>
            </a:r>
            <a:endParaRPr lang="fr-FR" dirty="0" smtClean="0"/>
          </a:p>
          <a:p>
            <a:r>
              <a:rPr lang="fr-FR" dirty="0" smtClean="0"/>
              <a:t>‘Not </a:t>
            </a:r>
            <a:r>
              <a:rPr lang="fr-FR" dirty="0" err="1" smtClean="0"/>
              <a:t>invented</a:t>
            </a:r>
            <a:r>
              <a:rPr lang="fr-FR" dirty="0" smtClean="0"/>
              <a:t> </a:t>
            </a:r>
            <a:r>
              <a:rPr lang="fr-FR" dirty="0" err="1" smtClean="0"/>
              <a:t>here</a:t>
            </a:r>
            <a:r>
              <a:rPr lang="fr-FR" dirty="0" smtClean="0"/>
              <a:t>’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8680" y="1151102"/>
            <a:ext cx="5677024" cy="471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54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Tension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Reasearch</a:t>
            </a:r>
            <a:r>
              <a:rPr lang="fr-FR" dirty="0" smtClean="0"/>
              <a:t> &amp; </a:t>
            </a:r>
            <a:r>
              <a:rPr lang="fr-FR" dirty="0" err="1" smtClean="0"/>
              <a:t>Development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/>
              <a:t>Research</a:t>
            </a:r>
            <a:r>
              <a:rPr lang="fr-FR" dirty="0" smtClean="0"/>
              <a:t> as a </a:t>
            </a:r>
            <a:r>
              <a:rPr lang="fr-FR" dirty="0" err="1" smtClean="0"/>
              <a:t>cost</a:t>
            </a:r>
            <a:r>
              <a:rPr lang="fr-FR" dirty="0" smtClean="0"/>
              <a:t> center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smtClean="0">
                <a:sym typeface="Wingdings" panose="05000000000000000000" pitchFamily="2" charset="2"/>
              </a:rPr>
              <a:t>(no time </a:t>
            </a:r>
            <a:r>
              <a:rPr lang="fr-FR" dirty="0" err="1" smtClean="0">
                <a:sym typeface="Wingdings" panose="05000000000000000000" pitchFamily="2" charset="2"/>
              </a:rPr>
              <a:t>constraint</a:t>
            </a:r>
            <a:r>
              <a:rPr lang="fr-FR" dirty="0" smtClean="0">
                <a:sym typeface="Wingdings" panose="05000000000000000000" pitchFamily="2" charset="2"/>
              </a:rPr>
              <a:t>, ) :</a:t>
            </a:r>
            <a:endParaRPr lang="fr-FR" dirty="0" smtClean="0"/>
          </a:p>
          <a:p>
            <a:pPr lvl="1"/>
            <a:r>
              <a:rPr lang="fr-FR" dirty="0" smtClean="0"/>
              <a:t>Small budget</a:t>
            </a:r>
          </a:p>
          <a:p>
            <a:pPr lvl="1"/>
            <a:r>
              <a:rPr lang="fr-FR" dirty="0" err="1" smtClean="0"/>
              <a:t>Remove</a:t>
            </a:r>
            <a:r>
              <a:rPr lang="fr-FR" dirty="0" smtClean="0"/>
              <a:t> </a:t>
            </a:r>
            <a:r>
              <a:rPr lang="fr-FR" dirty="0" err="1" smtClean="0"/>
              <a:t>old</a:t>
            </a:r>
            <a:r>
              <a:rPr lang="fr-FR" dirty="0" smtClean="0"/>
              <a:t> </a:t>
            </a:r>
            <a:r>
              <a:rPr lang="fr-FR" dirty="0" err="1" smtClean="0"/>
              <a:t>researcher</a:t>
            </a:r>
            <a:endParaRPr lang="fr-FR" dirty="0" smtClean="0"/>
          </a:p>
          <a:p>
            <a:pPr lvl="1"/>
            <a:r>
              <a:rPr lang="fr-FR" dirty="0" smtClean="0"/>
              <a:t>Turnover</a:t>
            </a:r>
          </a:p>
          <a:p>
            <a:pPr lvl="1"/>
            <a:endParaRPr lang="fr-FR" dirty="0"/>
          </a:p>
          <a:p>
            <a:r>
              <a:rPr lang="fr-FR" dirty="0" err="1" smtClean="0"/>
              <a:t>Development</a:t>
            </a:r>
            <a:r>
              <a:rPr lang="fr-FR" dirty="0" smtClean="0"/>
              <a:t>:</a:t>
            </a:r>
          </a:p>
          <a:p>
            <a:pPr lvl="1"/>
            <a:r>
              <a:rPr lang="fr-FR" dirty="0" err="1" smtClean="0"/>
              <a:t>Take</a:t>
            </a:r>
            <a:r>
              <a:rPr lang="fr-FR" dirty="0" smtClean="0"/>
              <a:t> </a:t>
            </a:r>
            <a:r>
              <a:rPr lang="fr-FR" dirty="0" err="1" smtClean="0"/>
              <a:t>research</a:t>
            </a:r>
            <a:r>
              <a:rPr lang="fr-FR" dirty="0" smtClean="0"/>
              <a:t> as input</a:t>
            </a:r>
          </a:p>
          <a:p>
            <a:pPr lvl="1"/>
            <a:r>
              <a:rPr lang="fr-FR" dirty="0" smtClean="0"/>
              <a:t>Contraint of time and </a:t>
            </a:r>
            <a:r>
              <a:rPr lang="fr-FR" dirty="0" err="1" smtClean="0"/>
              <a:t>risk</a:t>
            </a:r>
            <a:endParaRPr lang="fr-FR" dirty="0" smtClean="0"/>
          </a:p>
          <a:p>
            <a:pPr lvl="1"/>
            <a:r>
              <a:rPr lang="fr-FR" dirty="0" smtClean="0"/>
              <a:t>Part of the business unit</a:t>
            </a:r>
          </a:p>
          <a:p>
            <a:r>
              <a:rPr lang="fr-FR" dirty="0" err="1" smtClean="0"/>
              <a:t>Developer</a:t>
            </a:r>
            <a:r>
              <a:rPr lang="fr-FR" dirty="0" smtClean="0"/>
              <a:t> manager and input</a:t>
            </a:r>
          </a:p>
          <a:p>
            <a:pPr lvl="1"/>
            <a:endParaRPr lang="fr-FR" dirty="0" smtClean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5618" y="2753578"/>
            <a:ext cx="6304719" cy="311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607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Comflict</a:t>
            </a:r>
            <a:r>
              <a:rPr lang="fr-FR" dirty="0" smtClean="0"/>
              <a:t> in R&amp;D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Separation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Research</a:t>
            </a:r>
            <a:r>
              <a:rPr lang="fr-FR" dirty="0" smtClean="0"/>
              <a:t> and </a:t>
            </a:r>
            <a:r>
              <a:rPr lang="fr-FR" dirty="0" err="1" smtClean="0"/>
              <a:t>Development</a:t>
            </a:r>
            <a:r>
              <a:rPr lang="fr-FR" dirty="0" smtClean="0"/>
              <a:t>:</a:t>
            </a:r>
          </a:p>
          <a:p>
            <a:pPr lvl="1"/>
            <a:r>
              <a:rPr lang="fr-FR" dirty="0" err="1" smtClean="0"/>
              <a:t>Shelf</a:t>
            </a:r>
            <a:endParaRPr lang="fr-FR" dirty="0" smtClean="0"/>
          </a:p>
          <a:p>
            <a:pPr lvl="1"/>
            <a:r>
              <a:rPr lang="fr-FR" dirty="0" smtClean="0"/>
              <a:t>‘</a:t>
            </a:r>
            <a:r>
              <a:rPr lang="fr-FR" dirty="0" err="1" smtClean="0"/>
              <a:t>We</a:t>
            </a:r>
            <a:r>
              <a:rPr lang="fr-FR" dirty="0" smtClean="0"/>
              <a:t> are </a:t>
            </a:r>
            <a:r>
              <a:rPr lang="fr-FR" dirty="0" err="1" smtClean="0"/>
              <a:t>done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’/ ’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don’t</a:t>
            </a:r>
            <a:r>
              <a:rPr lang="fr-FR" dirty="0" smtClean="0"/>
              <a:t> </a:t>
            </a:r>
            <a:r>
              <a:rPr lang="fr-FR" dirty="0" err="1" smtClean="0"/>
              <a:t>think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finish </a:t>
            </a:r>
            <a:r>
              <a:rPr lang="fr-FR" dirty="0" err="1" smtClean="0"/>
              <a:t>yet</a:t>
            </a:r>
            <a:r>
              <a:rPr lang="fr-FR" dirty="0" smtClean="0"/>
              <a:t>’</a:t>
            </a:r>
          </a:p>
          <a:p>
            <a:pPr lvl="1"/>
            <a:r>
              <a:rPr lang="fr-FR" dirty="0" err="1" smtClean="0"/>
              <a:t>Piled</a:t>
            </a:r>
            <a:r>
              <a:rPr lang="fr-FR" dirty="0" smtClean="0"/>
              <a:t> up</a:t>
            </a:r>
          </a:p>
          <a:p>
            <a:r>
              <a:rPr lang="fr-FR" dirty="0" err="1" smtClean="0"/>
              <a:t>Research</a:t>
            </a:r>
            <a:r>
              <a:rPr lang="fr-FR" dirty="0" smtClean="0"/>
              <a:t> as </a:t>
            </a:r>
            <a:r>
              <a:rPr lang="fr-FR" dirty="0" err="1" smtClean="0"/>
              <a:t>bank</a:t>
            </a:r>
            <a:endParaRPr lang="fr-FR" dirty="0" smtClean="0"/>
          </a:p>
          <a:p>
            <a:r>
              <a:rPr lang="fr-FR" dirty="0" smtClean="0"/>
              <a:t>Distribution of </a:t>
            </a:r>
            <a:r>
              <a:rPr lang="fr-FR" dirty="0" err="1" smtClean="0"/>
              <a:t>this</a:t>
            </a:r>
            <a:r>
              <a:rPr lang="fr-FR" dirty="0" smtClean="0"/>
              <a:t> money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091112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TM10001105[[fn=Rogner]]</Template>
  <TotalTime>1305</TotalTime>
  <Words>488</Words>
  <Application>Microsoft Office PowerPoint</Application>
  <PresentationFormat>Widescreen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7" baseType="lpstr">
      <vt:lpstr>Franklin Gothic Book</vt:lpstr>
      <vt:lpstr>Wingdings</vt:lpstr>
      <vt:lpstr>Crop</vt:lpstr>
      <vt:lpstr>Close innovation</vt:lpstr>
      <vt:lpstr>How to access knowledge</vt:lpstr>
      <vt:lpstr>R&amp;D department </vt:lpstr>
      <vt:lpstr>Shift in the knowledge landscale</vt:lpstr>
      <vt:lpstr>Mobilizing knowledge</vt:lpstr>
      <vt:lpstr>Improvement</vt:lpstr>
      <vt:lpstr>Implication</vt:lpstr>
      <vt:lpstr>Tension between Reasearch &amp; Development </vt:lpstr>
      <vt:lpstr>Comflict in R&amp;D</vt:lpstr>
      <vt:lpstr>Erosion of Close Innovation #1</vt:lpstr>
      <vt:lpstr>Erosion of Close Innovatoin #2</vt:lpstr>
      <vt:lpstr>Erosion of Close Innovation #3</vt:lpstr>
      <vt:lpstr>Erosion of Close Innovation #4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wilde ganga</dc:creator>
  <cp:lastModifiedBy>Paulo Feldmann</cp:lastModifiedBy>
  <cp:revision>16</cp:revision>
  <dcterms:created xsi:type="dcterms:W3CDTF">2019-06-05T13:02:49Z</dcterms:created>
  <dcterms:modified xsi:type="dcterms:W3CDTF">2019-06-20T20:47:42Z</dcterms:modified>
</cp:coreProperties>
</file>