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9" r:id="rId1"/>
  </p:sldMasterIdLst>
  <p:notesMasterIdLst>
    <p:notesMasterId r:id="rId14"/>
  </p:notesMasterIdLst>
  <p:sldIdLst>
    <p:sldId id="256" r:id="rId2"/>
    <p:sldId id="333" r:id="rId3"/>
    <p:sldId id="334" r:id="rId4"/>
    <p:sldId id="335" r:id="rId5"/>
    <p:sldId id="339" r:id="rId6"/>
    <p:sldId id="337" r:id="rId7"/>
    <p:sldId id="340" r:id="rId8"/>
    <p:sldId id="341" r:id="rId9"/>
    <p:sldId id="298" r:id="rId10"/>
    <p:sldId id="301" r:id="rId11"/>
    <p:sldId id="332" r:id="rId12"/>
    <p:sldId id="343"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47" d="100"/>
          <a:sy n="47" d="100"/>
        </p:scale>
        <p:origin x="-6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7ED08-654D-4062-9619-EFBC4076C815}" type="datetimeFigureOut">
              <a:rPr lang="pt-BR" smtClean="0"/>
              <a:t>16/08/2017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17633-F7FB-4118-B3CC-A57F8B1BF408}" type="slidenum">
              <a:rPr lang="pt-BR" smtClean="0"/>
              <a:t>‹nº›</a:t>
            </a:fld>
            <a:endParaRPr lang="pt-BR"/>
          </a:p>
        </p:txBody>
      </p:sp>
    </p:spTree>
    <p:extLst>
      <p:ext uri="{BB962C8B-B14F-4D97-AF65-F5344CB8AC3E}">
        <p14:creationId xmlns:p14="http://schemas.microsoft.com/office/powerpoint/2010/main" val="59289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2</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11</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12</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3</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4</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5</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6</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7</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8</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9</a:t>
            </a:fld>
            <a:endParaRPr lang="pt-BR"/>
          </a:p>
        </p:txBody>
      </p:sp>
    </p:spTree>
    <p:extLst>
      <p:ext uri="{BB962C8B-B14F-4D97-AF65-F5344CB8AC3E}">
        <p14:creationId xmlns:p14="http://schemas.microsoft.com/office/powerpoint/2010/main" val="2652354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017633-F7FB-4118-B3CC-A57F8B1BF408}" type="slidenum">
              <a:rPr lang="pt-BR" smtClean="0"/>
              <a:t>10</a:t>
            </a:fld>
            <a:endParaRPr lang="pt-BR"/>
          </a:p>
        </p:txBody>
      </p:sp>
    </p:spTree>
    <p:extLst>
      <p:ext uri="{BB962C8B-B14F-4D97-AF65-F5344CB8AC3E}">
        <p14:creationId xmlns:p14="http://schemas.microsoft.com/office/powerpoint/2010/main" val="265235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pt-BR" smtClean="0"/>
              <a:t>Clique para editar o título mestre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5A171F6-D29D-48B2-BD63-968BF76B4B39}" type="datetimeFigureOut">
              <a:rPr lang="pt-BR" smtClean="0"/>
              <a:t>16/08/2017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5AAAF48D-FEF6-4685-9715-4EC29E1B6E69}" type="slidenum">
              <a:rPr lang="pt-BR" smtClean="0"/>
              <a:t>‹nº›</a:t>
            </a:fld>
            <a:endParaRPr lang="pt-B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5A171F6-D29D-48B2-BD63-968BF76B4B39}" type="datetimeFigureOut">
              <a:rPr lang="pt-BR" smtClean="0"/>
              <a:t>16/08/2017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AAAF48D-FEF6-4685-9715-4EC29E1B6E6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5A171F6-D29D-48B2-BD63-968BF76B4B39}" type="datetimeFigureOut">
              <a:rPr lang="pt-BR" smtClean="0"/>
              <a:t>16/08/2017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AAAF48D-FEF6-4685-9715-4EC29E1B6E6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5A171F6-D29D-48B2-BD63-968BF76B4B39}" type="datetimeFigureOut">
              <a:rPr lang="pt-BR" smtClean="0"/>
              <a:t>16/08/2017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AAAF48D-FEF6-4685-9715-4EC29E1B6E6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331640" y="5445224"/>
            <a:ext cx="7239000" cy="1143000"/>
          </a:xfrm>
        </p:spPr>
        <p:txBody>
          <a:bodyPr>
            <a:noAutofit/>
          </a:bodyPr>
          <a:lstStyle>
            <a:lvl1pPr algn="l">
              <a:defRPr sz="7200" baseline="0">
                <a:ln w="12700">
                  <a:solidFill>
                    <a:schemeClr val="tx2"/>
                  </a:solidFill>
                </a:ln>
              </a:defRPr>
            </a:lvl1pPr>
          </a:lstStyle>
          <a:p>
            <a:r>
              <a:rPr lang="pt-BR" smtClean="0"/>
              <a:t>Clique para editar o título mestre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5A171F6-D29D-48B2-BD63-968BF76B4B39}" type="datetimeFigureOut">
              <a:rPr lang="pt-BR" smtClean="0"/>
              <a:t>16/08/2017</a:t>
            </a:fld>
            <a:endParaRPr lang="pt-BR"/>
          </a:p>
        </p:txBody>
      </p:sp>
      <p:sp>
        <p:nvSpPr>
          <p:cNvPr id="10" name="Slide Number Placeholder 9"/>
          <p:cNvSpPr>
            <a:spLocks noGrp="1"/>
          </p:cNvSpPr>
          <p:nvPr>
            <p:ph type="sldNum" sz="quarter" idx="11"/>
          </p:nvPr>
        </p:nvSpPr>
        <p:spPr/>
        <p:txBody>
          <a:bodyPr/>
          <a:lstStyle/>
          <a:p>
            <a:fld id="{5AAAF48D-FEF6-4685-9715-4EC29E1B6E69}" type="slidenum">
              <a:rPr lang="pt-BR" smtClean="0"/>
              <a:t>‹nº›</a:t>
            </a:fld>
            <a:endParaRPr lang="pt-BR"/>
          </a:p>
        </p:txBody>
      </p:sp>
      <p:sp>
        <p:nvSpPr>
          <p:cNvPr id="12" name="Footer Placeholder 11"/>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Rodapé 2"/>
          <p:cNvSpPr>
            <a:spLocks noGrp="1"/>
          </p:cNvSpPr>
          <p:nvPr>
            <p:ph type="ftr" sz="quarter" idx="10"/>
          </p:nvPr>
        </p:nvSpPr>
        <p:spPr/>
        <p:txBody>
          <a:bodyPr/>
          <a:lstStyle/>
          <a:p>
            <a:endParaRPr lang="pt-BR"/>
          </a:p>
        </p:txBody>
      </p:sp>
      <p:sp>
        <p:nvSpPr>
          <p:cNvPr id="4" name="Espaço Reservado para Número de Slide 3"/>
          <p:cNvSpPr>
            <a:spLocks noGrp="1"/>
          </p:cNvSpPr>
          <p:nvPr>
            <p:ph type="sldNum" sz="quarter" idx="11"/>
          </p:nvPr>
        </p:nvSpPr>
        <p:spPr/>
        <p:txBody>
          <a:bodyPr/>
          <a:lstStyle/>
          <a:p>
            <a:fld id="{5AAAF48D-FEF6-4685-9715-4EC29E1B6E69}" type="slidenum">
              <a:rPr lang="pt-BR" smtClean="0"/>
              <a:t>‹nº›</a:t>
            </a:fld>
            <a:endParaRPr lang="pt-BR"/>
          </a:p>
        </p:txBody>
      </p:sp>
      <p:sp>
        <p:nvSpPr>
          <p:cNvPr id="5" name="Espaço Reservado para Data 4"/>
          <p:cNvSpPr>
            <a:spLocks noGrp="1"/>
          </p:cNvSpPr>
          <p:nvPr>
            <p:ph type="dt" sz="half" idx="12"/>
          </p:nvPr>
        </p:nvSpPr>
        <p:spPr/>
        <p:txBody>
          <a:bodyPr/>
          <a:lstStyle/>
          <a:p>
            <a:fld id="{C5A171F6-D29D-48B2-BD63-968BF76B4B39}" type="datetimeFigureOut">
              <a:rPr lang="pt-BR" smtClean="0"/>
              <a:t>16/08/2017</a:t>
            </a:fld>
            <a:endParaRPr lang="pt-BR"/>
          </a:p>
        </p:txBody>
      </p:sp>
    </p:spTree>
    <p:extLst>
      <p:ext uri="{BB962C8B-B14F-4D97-AF65-F5344CB8AC3E}">
        <p14:creationId xmlns:p14="http://schemas.microsoft.com/office/powerpoint/2010/main" val="109319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pt-BR" smtClean="0"/>
              <a:t>Clique para editar o título mestre</a:t>
            </a:r>
            <a:endParaRPr lang="en-US" dirty="0"/>
          </a:p>
        </p:txBody>
      </p:sp>
      <p:sp>
        <p:nvSpPr>
          <p:cNvPr id="19" name="Date Placeholder 18"/>
          <p:cNvSpPr>
            <a:spLocks noGrp="1"/>
          </p:cNvSpPr>
          <p:nvPr>
            <p:ph type="dt" sz="half" idx="10"/>
          </p:nvPr>
        </p:nvSpPr>
        <p:spPr/>
        <p:txBody>
          <a:bodyPr/>
          <a:lstStyle/>
          <a:p>
            <a:fld id="{C5A171F6-D29D-48B2-BD63-968BF76B4B39}" type="datetimeFigureOut">
              <a:rPr lang="pt-BR" smtClean="0"/>
              <a:t>16/08/2017</a:t>
            </a:fld>
            <a:endParaRPr lang="pt-BR"/>
          </a:p>
        </p:txBody>
      </p:sp>
      <p:sp>
        <p:nvSpPr>
          <p:cNvPr id="20" name="Slide Number Placeholder 19"/>
          <p:cNvSpPr>
            <a:spLocks noGrp="1"/>
          </p:cNvSpPr>
          <p:nvPr>
            <p:ph type="sldNum" sz="quarter" idx="11"/>
          </p:nvPr>
        </p:nvSpPr>
        <p:spPr/>
        <p:txBody>
          <a:bodyPr/>
          <a:lstStyle/>
          <a:p>
            <a:fld id="{5AAAF48D-FEF6-4685-9715-4EC29E1B6E69}" type="slidenum">
              <a:rPr lang="pt-BR" smtClean="0"/>
              <a:t>‹nº›</a:t>
            </a:fld>
            <a:endParaRPr lang="pt-BR"/>
          </a:p>
        </p:txBody>
      </p:sp>
      <p:sp>
        <p:nvSpPr>
          <p:cNvPr id="21" name="Footer Placeholder 20"/>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5" name="Date Placeholder 4"/>
          <p:cNvSpPr>
            <a:spLocks noGrp="1"/>
          </p:cNvSpPr>
          <p:nvPr>
            <p:ph type="dt" sz="half" idx="10"/>
          </p:nvPr>
        </p:nvSpPr>
        <p:spPr/>
        <p:txBody>
          <a:bodyPr/>
          <a:lstStyle/>
          <a:p>
            <a:fld id="{C5A171F6-D29D-48B2-BD63-968BF76B4B39}" type="datetimeFigureOut">
              <a:rPr lang="pt-BR" smtClean="0"/>
              <a:t>16/08/2017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AAAF48D-FEF6-4685-9715-4EC29E1B6E69}" type="slidenum">
              <a:rPr lang="pt-BR" smtClean="0"/>
              <a:t>‹nº›</a:t>
            </a:fld>
            <a:endParaRPr lang="pt-BR"/>
          </a:p>
        </p:txBody>
      </p:sp>
      <p:sp>
        <p:nvSpPr>
          <p:cNvPr id="9" name="Content Placeholder 8"/>
          <p:cNvSpPr>
            <a:spLocks noGrp="1"/>
          </p:cNvSpPr>
          <p:nvPr>
            <p:ph sz="quarter" idx="13"/>
          </p:nvPr>
        </p:nvSpPr>
        <p:spPr>
          <a:xfrm>
            <a:off x="1216152" y="841248"/>
            <a:ext cx="3730752" cy="43891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C5A171F6-D29D-48B2-BD63-968BF76B4B39}" type="datetimeFigureOut">
              <a:rPr lang="pt-BR" smtClean="0"/>
              <a:t>16/08/2017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AAAF48D-FEF6-4685-9715-4EC29E1B6E69}" type="slidenum">
              <a:rPr lang="pt-BR" smtClean="0"/>
              <a:t>‹nº›</a:t>
            </a:fld>
            <a:endParaRPr lang="pt-BR"/>
          </a:p>
        </p:txBody>
      </p:sp>
      <p:sp>
        <p:nvSpPr>
          <p:cNvPr id="11" name="Content Placeholder 10"/>
          <p:cNvSpPr>
            <a:spLocks noGrp="1"/>
          </p:cNvSpPr>
          <p:nvPr>
            <p:ph sz="quarter" idx="13"/>
          </p:nvPr>
        </p:nvSpPr>
        <p:spPr>
          <a:xfrm>
            <a:off x="1216152" y="1380744"/>
            <a:ext cx="3730752" cy="384048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5A171F6-D29D-48B2-BD63-968BF76B4B39}" type="datetimeFigureOut">
              <a:rPr lang="pt-BR" smtClean="0"/>
              <a:t>16/08/2017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AAAF48D-FEF6-4685-9715-4EC29E1B6E6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A171F6-D29D-48B2-BD63-968BF76B4B39}" type="datetimeFigureOut">
              <a:rPr lang="pt-BR" smtClean="0"/>
              <a:t>16/08/2017</a:t>
            </a:fld>
            <a:endParaRPr lang="pt-BR"/>
          </a:p>
        </p:txBody>
      </p:sp>
      <p:sp>
        <p:nvSpPr>
          <p:cNvPr id="6" name="Slide Number Placeholder 5"/>
          <p:cNvSpPr>
            <a:spLocks noGrp="1"/>
          </p:cNvSpPr>
          <p:nvPr>
            <p:ph type="sldNum" sz="quarter" idx="11"/>
          </p:nvPr>
        </p:nvSpPr>
        <p:spPr/>
        <p:txBody>
          <a:bodyPr/>
          <a:lstStyle/>
          <a:p>
            <a:fld id="{5AAAF48D-FEF6-4685-9715-4EC29E1B6E69}" type="slidenum">
              <a:rPr lang="pt-BR" smtClean="0"/>
              <a:t>‹nº›</a:t>
            </a:fld>
            <a:endParaRPr lang="pt-BR"/>
          </a:p>
        </p:txBody>
      </p:sp>
      <p:sp>
        <p:nvSpPr>
          <p:cNvPr id="7" name="Footer Placeholder 6"/>
          <p:cNvSpPr>
            <a:spLocks noGrp="1"/>
          </p:cNvSpPr>
          <p:nvPr>
            <p:ph type="ftr" sz="quarter" idx="12"/>
          </p:nvPr>
        </p:nvSpPr>
        <p:spPr/>
        <p:txBody>
          <a:bodyPr/>
          <a:lstStyle/>
          <a:p>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Content Placeholder 13"/>
          <p:cNvSpPr>
            <a:spLocks noGrp="1"/>
          </p:cNvSpPr>
          <p:nvPr>
            <p:ph sz="quarter" idx="13"/>
          </p:nvPr>
        </p:nvSpPr>
        <p:spPr>
          <a:xfrm>
            <a:off x="914400" y="381000"/>
            <a:ext cx="4800600" cy="59436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9" name="Date Placeholder 8"/>
          <p:cNvSpPr>
            <a:spLocks noGrp="1"/>
          </p:cNvSpPr>
          <p:nvPr>
            <p:ph type="dt" sz="half" idx="14"/>
          </p:nvPr>
        </p:nvSpPr>
        <p:spPr/>
        <p:txBody>
          <a:bodyPr/>
          <a:lstStyle/>
          <a:p>
            <a:fld id="{C5A171F6-D29D-48B2-BD63-968BF76B4B39}" type="datetimeFigureOut">
              <a:rPr lang="pt-BR" smtClean="0"/>
              <a:t>16/08/2017</a:t>
            </a:fld>
            <a:endParaRPr lang="pt-BR"/>
          </a:p>
        </p:txBody>
      </p:sp>
      <p:sp>
        <p:nvSpPr>
          <p:cNvPr id="10" name="Slide Number Placeholder 9"/>
          <p:cNvSpPr>
            <a:spLocks noGrp="1"/>
          </p:cNvSpPr>
          <p:nvPr>
            <p:ph type="sldNum" sz="quarter" idx="15"/>
          </p:nvPr>
        </p:nvSpPr>
        <p:spPr/>
        <p:txBody>
          <a:bodyPr/>
          <a:lstStyle/>
          <a:p>
            <a:fld id="{5AAAF48D-FEF6-4685-9715-4EC29E1B6E69}" type="slidenum">
              <a:rPr lang="pt-BR" smtClean="0"/>
              <a:t>‹nº›</a:t>
            </a:fld>
            <a:endParaRPr lang="pt-BR"/>
          </a:p>
        </p:txBody>
      </p:sp>
      <p:sp>
        <p:nvSpPr>
          <p:cNvPr id="13" name="Footer Placeholder 12"/>
          <p:cNvSpPr>
            <a:spLocks noGrp="1"/>
          </p:cNvSpPr>
          <p:nvPr>
            <p:ph type="ftr" sz="quarter" idx="16"/>
          </p:nvPr>
        </p:nvSpPr>
        <p:spPr/>
        <p:txBody>
          <a:bodyPr/>
          <a:lstStyle/>
          <a:p>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pt-B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5AAAF48D-FEF6-4685-9715-4EC29E1B6E69}" type="slidenum">
              <a:rPr lang="pt-BR" smtClean="0"/>
              <a:t>‹nº›</a:t>
            </a:fld>
            <a:endParaRPr lang="pt-B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C5A171F6-D29D-48B2-BD63-968BF76B4B39}" type="datetimeFigureOut">
              <a:rPr lang="pt-BR" smtClean="0"/>
              <a:t>16/08/2017</a:t>
            </a:fld>
            <a:endParaRPr lang="pt-BR"/>
          </a:p>
        </p:txBody>
      </p:sp>
    </p:spTree>
  </p:cSld>
  <p:clrMap bg1="lt1" tx1="dk1" bg2="lt2" tx2="dk2" accent1="accent1" accent2="accent2" accent3="accent3" accent4="accent4" accent5="accent5" accent6="accent6" hlink="hlink" folHlink="folHlink"/>
  <p:sldLayoutIdLst>
    <p:sldLayoutId id="2147484110" r:id="rId1"/>
    <p:sldLayoutId id="2147484111" r:id="rId2"/>
    <p:sldLayoutId id="214748412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 id="214748412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ccanoas@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neel.gov.br/cedoc/ren2010414.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43608" y="1196752"/>
            <a:ext cx="7604320" cy="3744416"/>
          </a:xfrm>
        </p:spPr>
        <p:txBody>
          <a:bodyPr/>
          <a:lstStyle/>
          <a:p>
            <a:pPr algn="ctr"/>
            <a:r>
              <a:rPr lang="pt-BR" sz="7200" dirty="0" smtClean="0">
                <a:solidFill>
                  <a:srgbClr val="FF9900"/>
                </a:solidFill>
              </a:rPr>
              <a:t>SEL 0312 </a:t>
            </a:r>
            <a:br>
              <a:rPr lang="pt-BR" sz="7200" dirty="0" smtClean="0">
                <a:solidFill>
                  <a:srgbClr val="FF9900"/>
                </a:solidFill>
              </a:rPr>
            </a:br>
            <a:r>
              <a:rPr lang="pt-BR" sz="7200" dirty="0" smtClean="0">
                <a:solidFill>
                  <a:srgbClr val="FF9900"/>
                </a:solidFill>
              </a:rPr>
              <a:t>INSTALAÇÃOES ELÉTRICAS II</a:t>
            </a:r>
            <a:br>
              <a:rPr lang="pt-BR" sz="7200" dirty="0" smtClean="0">
                <a:solidFill>
                  <a:srgbClr val="FF9900"/>
                </a:solidFill>
              </a:rPr>
            </a:br>
            <a:r>
              <a:rPr lang="pt-BR" sz="5400" dirty="0" smtClean="0">
                <a:solidFill>
                  <a:srgbClr val="FF9900"/>
                </a:solidFill>
              </a:rPr>
              <a:t>Aula 3</a:t>
            </a:r>
            <a:endParaRPr lang="pt-BR" sz="7200" dirty="0">
              <a:solidFill>
                <a:srgbClr val="FF9900"/>
              </a:solidFill>
            </a:endParaRPr>
          </a:p>
        </p:txBody>
      </p:sp>
      <p:sp>
        <p:nvSpPr>
          <p:cNvPr id="3" name="Subtítulo 2"/>
          <p:cNvSpPr>
            <a:spLocks noGrp="1"/>
          </p:cNvSpPr>
          <p:nvPr>
            <p:ph type="subTitle" idx="1"/>
          </p:nvPr>
        </p:nvSpPr>
        <p:spPr>
          <a:xfrm>
            <a:off x="2771800" y="5373216"/>
            <a:ext cx="6189583" cy="949569"/>
          </a:xfrm>
        </p:spPr>
        <p:txBody>
          <a:bodyPr>
            <a:noAutofit/>
          </a:bodyPr>
          <a:lstStyle/>
          <a:p>
            <a:r>
              <a:rPr lang="pt-BR" dirty="0" smtClean="0"/>
              <a:t>Profa. Dra. Ana Carolina Canoas Asada</a:t>
            </a:r>
            <a:br>
              <a:rPr lang="pt-BR" dirty="0" smtClean="0"/>
            </a:br>
            <a:r>
              <a:rPr lang="pt-BR" dirty="0" smtClean="0">
                <a:hlinkClick r:id="rId2"/>
              </a:rPr>
              <a:t>accanoas@gmail.com</a:t>
            </a:r>
            <a:endParaRPr lang="pt-BR" dirty="0" smtClean="0"/>
          </a:p>
          <a:p>
            <a:r>
              <a:rPr lang="pt-BR" dirty="0" smtClean="0"/>
              <a:t>Sala 2995</a:t>
            </a:r>
          </a:p>
          <a:p>
            <a:endParaRPr lang="pt-BR" dirty="0"/>
          </a:p>
        </p:txBody>
      </p:sp>
    </p:spTree>
    <p:extLst>
      <p:ext uri="{BB962C8B-B14F-4D97-AF65-F5344CB8AC3E}">
        <p14:creationId xmlns:p14="http://schemas.microsoft.com/office/powerpoint/2010/main" val="3512051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1"/>
            <a:ext cx="8568952" cy="720080"/>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Exemplo de Aplicação 3</a:t>
            </a:r>
            <a:endParaRPr lang="pt-BR" sz="4400" dirty="0">
              <a:solidFill>
                <a:srgbClr val="FF9900"/>
              </a:solidFill>
            </a:endParaRPr>
          </a:p>
        </p:txBody>
      </p:sp>
      <p:pic>
        <p:nvPicPr>
          <p:cNvPr id="2" name="Image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087" y="0"/>
            <a:ext cx="6915825" cy="6858000"/>
          </a:xfrm>
          <a:prstGeom prst="rect">
            <a:avLst/>
          </a:prstGeom>
        </p:spPr>
      </p:pic>
    </p:spTree>
    <p:extLst>
      <p:ext uri="{BB962C8B-B14F-4D97-AF65-F5344CB8AC3E}">
        <p14:creationId xmlns:p14="http://schemas.microsoft.com/office/powerpoint/2010/main" val="2597155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124744"/>
            <a:ext cx="7848872" cy="4896544"/>
          </a:xfrm>
        </p:spPr>
        <p:txBody>
          <a:bodyPr>
            <a:noAutofit/>
          </a:bodyPr>
          <a:lstStyle/>
          <a:p>
            <a:pPr algn="just"/>
            <a:r>
              <a:rPr lang="pt-BR" sz="2400" dirty="0" smtClean="0"/>
              <a:t>Uma indústria de pequeno porte, ligado em </a:t>
            </a:r>
            <a:r>
              <a:rPr lang="pt-BR" sz="2400" dirty="0" smtClean="0"/>
              <a:t>13,8kV</a:t>
            </a:r>
            <a:r>
              <a:rPr lang="pt-BR" sz="2400" dirty="0" smtClean="0"/>
              <a:t>, apresenta uma significativa regularidade no consumo e demanda de energia elétrica ao longo do ano. O consumo médio mensal foi de 73.920 kWh e a demanda média faturada foi de 200kW. Determinar o valor do preço médio da energia, sabendo-se que a mesma pertence ao grupo tarifário A4 - convencional</a:t>
            </a:r>
            <a:endParaRPr lang="pt-BR" sz="2000" dirty="0" smtClean="0">
              <a:solidFill>
                <a:schemeClr val="tx2"/>
              </a:solidFill>
            </a:endParaRPr>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1"/>
            <a:ext cx="8568952" cy="720080"/>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Exemplo de Aplicação 4</a:t>
            </a:r>
            <a:endParaRPr lang="pt-BR" sz="4400" dirty="0">
              <a:solidFill>
                <a:srgbClr val="FF9900"/>
              </a:solidFill>
            </a:endParaRPr>
          </a:p>
        </p:txBody>
      </p:sp>
    </p:spTree>
    <p:extLst>
      <p:ext uri="{BB962C8B-B14F-4D97-AF65-F5344CB8AC3E}">
        <p14:creationId xmlns:p14="http://schemas.microsoft.com/office/powerpoint/2010/main" val="32913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1"/>
            <a:ext cx="8568952" cy="720080"/>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Exemplo de Aplicação 4</a:t>
            </a:r>
            <a:endParaRPr lang="pt-BR" sz="4400" dirty="0">
              <a:solidFill>
                <a:srgbClr val="FF9900"/>
              </a:solidFill>
            </a:endParaRP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837683015"/>
              </p:ext>
            </p:extLst>
          </p:nvPr>
        </p:nvGraphicFramePr>
        <p:xfrm>
          <a:off x="-56592" y="2348880"/>
          <a:ext cx="9144000" cy="2966720"/>
        </p:xfrm>
        <a:graphic>
          <a:graphicData uri="http://schemas.openxmlformats.org/drawingml/2006/table">
            <a:tbl>
              <a:tblPr firstRow="1" bandRow="1">
                <a:tableStyleId>{5C22544A-7EE6-4342-B048-85BDC9FD1C3A}</a:tableStyleId>
              </a:tblPr>
              <a:tblGrid>
                <a:gridCol w="914400"/>
                <a:gridCol w="914400"/>
                <a:gridCol w="914400"/>
                <a:gridCol w="1036714"/>
                <a:gridCol w="848678"/>
                <a:gridCol w="936104"/>
                <a:gridCol w="936104"/>
                <a:gridCol w="936104"/>
                <a:gridCol w="936104"/>
                <a:gridCol w="770992"/>
              </a:tblGrid>
              <a:tr h="370840">
                <a:tc gridSpan="10">
                  <a:txBody>
                    <a:bodyPr/>
                    <a:lstStyle/>
                    <a:p>
                      <a:pPr algn="ctr"/>
                      <a:r>
                        <a:rPr lang="pt-BR" sz="1400" dirty="0" smtClean="0"/>
                        <a:t>Convencional – Alta tensão</a:t>
                      </a:r>
                      <a:endParaRPr lang="pt-BR" sz="1400" dirty="0"/>
                    </a:p>
                  </a:txBody>
                  <a:tcPr/>
                </a:tc>
                <a:tc hMerge="1">
                  <a:txBody>
                    <a:bodyPr/>
                    <a:lstStyle/>
                    <a:p>
                      <a:endParaRPr lang="pt-BR" sz="1400" dirty="0"/>
                    </a:p>
                  </a:txBody>
                  <a:tcPr/>
                </a:tc>
                <a:tc hMerge="1">
                  <a:txBody>
                    <a:bodyPr/>
                    <a:lstStyle/>
                    <a:p>
                      <a:endParaRPr lang="pt-BR" sz="1400" dirty="0"/>
                    </a:p>
                  </a:txBody>
                  <a:tcPr/>
                </a:tc>
                <a:tc hMerge="1">
                  <a:txBody>
                    <a:bodyPr/>
                    <a:lstStyle/>
                    <a:p>
                      <a:endParaRPr lang="pt-BR" sz="1400" dirty="0"/>
                    </a:p>
                  </a:txBody>
                  <a:tcPr/>
                </a:tc>
                <a:tc hMerge="1">
                  <a:txBody>
                    <a:bodyPr/>
                    <a:lstStyle/>
                    <a:p>
                      <a:endParaRPr lang="pt-BR" sz="1400"/>
                    </a:p>
                  </a:txBody>
                  <a:tcPr/>
                </a:tc>
                <a:tc hMerge="1">
                  <a:txBody>
                    <a:bodyPr/>
                    <a:lstStyle/>
                    <a:p>
                      <a:endParaRPr lang="pt-BR" sz="1400" dirty="0"/>
                    </a:p>
                  </a:txBody>
                  <a:tcPr/>
                </a:tc>
                <a:tc hMerge="1">
                  <a:txBody>
                    <a:bodyPr/>
                    <a:lstStyle/>
                    <a:p>
                      <a:endParaRPr lang="pt-BR" sz="1400" dirty="0"/>
                    </a:p>
                  </a:txBody>
                  <a:tcPr/>
                </a:tc>
                <a:tc hMerge="1">
                  <a:txBody>
                    <a:bodyPr/>
                    <a:lstStyle/>
                    <a:p>
                      <a:endParaRPr lang="pt-BR" sz="1400" dirty="0"/>
                    </a:p>
                  </a:txBody>
                  <a:tcPr/>
                </a:tc>
                <a:tc hMerge="1">
                  <a:txBody>
                    <a:bodyPr/>
                    <a:lstStyle/>
                    <a:p>
                      <a:endParaRPr lang="pt-BR" sz="1400" dirty="0"/>
                    </a:p>
                  </a:txBody>
                  <a:tcPr/>
                </a:tc>
                <a:tc hMerge="1">
                  <a:txBody>
                    <a:bodyPr/>
                    <a:lstStyle/>
                    <a:p>
                      <a:endParaRPr lang="pt-BR" sz="1400" dirty="0"/>
                    </a:p>
                  </a:txBody>
                  <a:tcPr/>
                </a:tc>
              </a:tr>
              <a:tr h="370840">
                <a:tc gridSpan="3">
                  <a:txBody>
                    <a:bodyPr/>
                    <a:lstStyle/>
                    <a:p>
                      <a:pPr algn="ctr"/>
                      <a:r>
                        <a:rPr lang="pt-BR" sz="1400" dirty="0" smtClean="0"/>
                        <a:t>Tarifa sem ICMS</a:t>
                      </a:r>
                      <a:endParaRPr lang="pt-BR" sz="1400" dirty="0"/>
                    </a:p>
                  </a:txBody>
                  <a:tcPr/>
                </a:tc>
                <a:tc hMerge="1">
                  <a:txBody>
                    <a:bodyPr/>
                    <a:lstStyle/>
                    <a:p>
                      <a:endParaRPr lang="pt-BR" sz="1400" dirty="0"/>
                    </a:p>
                  </a:txBody>
                  <a:tcPr/>
                </a:tc>
                <a:tc hMerge="1">
                  <a:txBody>
                    <a:bodyPr/>
                    <a:lstStyle/>
                    <a:p>
                      <a:endParaRPr lang="pt-BR" sz="1400" dirty="0"/>
                    </a:p>
                  </a:txBody>
                  <a:tcPr/>
                </a:tc>
                <a:tc gridSpan="2">
                  <a:txBody>
                    <a:bodyPr/>
                    <a:lstStyle/>
                    <a:p>
                      <a:pPr algn="ctr"/>
                      <a:r>
                        <a:rPr lang="pt-BR" sz="1400" dirty="0" smtClean="0"/>
                        <a:t>Período</a:t>
                      </a:r>
                      <a:endParaRPr lang="pt-BR" sz="1400" dirty="0"/>
                    </a:p>
                  </a:txBody>
                  <a:tcPr/>
                </a:tc>
                <a:tc hMerge="1">
                  <a:txBody>
                    <a:bodyPr/>
                    <a:lstStyle/>
                    <a:p>
                      <a:endParaRPr lang="pt-BR" sz="1400" dirty="0"/>
                    </a:p>
                  </a:txBody>
                  <a:tcPr/>
                </a:tc>
                <a:tc>
                  <a:txBody>
                    <a:bodyPr/>
                    <a:lstStyle/>
                    <a:p>
                      <a:pPr algn="ctr"/>
                      <a:r>
                        <a:rPr lang="pt-BR" sz="1400" dirty="0" smtClean="0"/>
                        <a:t>Demanda</a:t>
                      </a:r>
                      <a:endParaRPr lang="pt-BR" sz="1400" dirty="0"/>
                    </a:p>
                  </a:txBody>
                  <a:tcPr/>
                </a:tc>
                <a:tc gridSpan="2">
                  <a:txBody>
                    <a:bodyPr/>
                    <a:lstStyle/>
                    <a:p>
                      <a:pPr algn="ctr"/>
                      <a:r>
                        <a:rPr lang="pt-BR" sz="1400" dirty="0" smtClean="0"/>
                        <a:t>Consumo</a:t>
                      </a:r>
                      <a:endParaRPr lang="pt-BR" sz="1400" dirty="0"/>
                    </a:p>
                  </a:txBody>
                  <a:tcPr/>
                </a:tc>
                <a:tc hMerge="1">
                  <a:txBody>
                    <a:bodyPr/>
                    <a:lstStyle/>
                    <a:p>
                      <a:endParaRPr lang="pt-BR" sz="1400" dirty="0"/>
                    </a:p>
                  </a:txBody>
                  <a:tcPr/>
                </a:tc>
                <a:tc gridSpan="2">
                  <a:txBody>
                    <a:bodyPr/>
                    <a:lstStyle/>
                    <a:p>
                      <a:pPr algn="ctr"/>
                      <a:r>
                        <a:rPr lang="pt-BR" sz="1400" dirty="0" smtClean="0"/>
                        <a:t>Demanda/Consumo</a:t>
                      </a:r>
                      <a:endParaRPr lang="pt-BR" sz="1400" dirty="0"/>
                    </a:p>
                  </a:txBody>
                  <a:tcPr/>
                </a:tc>
                <a:tc hMerge="1">
                  <a:txBody>
                    <a:bodyPr/>
                    <a:lstStyle/>
                    <a:p>
                      <a:endParaRPr lang="pt-BR" sz="1400" dirty="0"/>
                    </a:p>
                  </a:txBody>
                  <a:tcPr/>
                </a:tc>
              </a:tr>
              <a:tr h="370840">
                <a:tc>
                  <a:txBody>
                    <a:bodyPr/>
                    <a:lstStyle/>
                    <a:p>
                      <a:pPr algn="ctr"/>
                      <a:r>
                        <a:rPr lang="pt-BR" sz="1400" dirty="0" smtClean="0"/>
                        <a:t>Descrição</a:t>
                      </a:r>
                      <a:endParaRPr lang="pt-BR" sz="1400" dirty="0"/>
                    </a:p>
                  </a:txBody>
                  <a:tcPr/>
                </a:tc>
                <a:tc>
                  <a:txBody>
                    <a:bodyPr/>
                    <a:lstStyle/>
                    <a:p>
                      <a:pPr algn="ctr"/>
                      <a:r>
                        <a:rPr lang="pt-BR" sz="1400" dirty="0" smtClean="0"/>
                        <a:t>R$/kW</a:t>
                      </a:r>
                      <a:endParaRPr lang="pt-BR" sz="1400" dirty="0"/>
                    </a:p>
                  </a:txBody>
                  <a:tcPr/>
                </a:tc>
                <a:tc>
                  <a:txBody>
                    <a:bodyPr/>
                    <a:lstStyle/>
                    <a:p>
                      <a:pPr algn="ctr"/>
                      <a:r>
                        <a:rPr lang="pt-BR" sz="1400" dirty="0" smtClean="0"/>
                        <a:t>R$/</a:t>
                      </a:r>
                      <a:r>
                        <a:rPr lang="pt-BR" sz="1400" dirty="0" err="1" smtClean="0"/>
                        <a:t>MWh</a:t>
                      </a:r>
                      <a:endParaRPr lang="pt-BR" sz="1400" dirty="0"/>
                    </a:p>
                  </a:txBody>
                  <a:tcPr/>
                </a:tc>
                <a:tc>
                  <a:txBody>
                    <a:bodyPr/>
                    <a:lstStyle/>
                    <a:p>
                      <a:pPr algn="ctr"/>
                      <a:r>
                        <a:rPr lang="pt-BR" sz="1400" dirty="0" smtClean="0"/>
                        <a:t>Horas/mês</a:t>
                      </a:r>
                      <a:endParaRPr lang="pt-BR" sz="1400" dirty="0"/>
                    </a:p>
                  </a:txBody>
                  <a:tcPr/>
                </a:tc>
                <a:tc>
                  <a:txBody>
                    <a:bodyPr/>
                    <a:lstStyle/>
                    <a:p>
                      <a:pPr algn="ctr"/>
                      <a:r>
                        <a:rPr lang="pt-BR" sz="1400" dirty="0" smtClean="0"/>
                        <a:t>Mês/ano</a:t>
                      </a:r>
                      <a:endParaRPr lang="pt-BR" sz="1400" dirty="0"/>
                    </a:p>
                  </a:txBody>
                  <a:tcPr/>
                </a:tc>
                <a:tc>
                  <a:txBody>
                    <a:bodyPr/>
                    <a:lstStyle/>
                    <a:p>
                      <a:pPr algn="ctr"/>
                      <a:r>
                        <a:rPr lang="pt-BR" sz="1400" dirty="0" smtClean="0"/>
                        <a:t>kW</a:t>
                      </a:r>
                      <a:endParaRPr lang="pt-BR" sz="1400" dirty="0"/>
                    </a:p>
                  </a:txBody>
                  <a:tcPr/>
                </a:tc>
                <a:tc>
                  <a:txBody>
                    <a:bodyPr/>
                    <a:lstStyle/>
                    <a:p>
                      <a:pPr algn="ctr"/>
                      <a:r>
                        <a:rPr lang="pt-BR" sz="1400" dirty="0" smtClean="0"/>
                        <a:t>kWh/mês</a:t>
                      </a:r>
                      <a:endParaRPr lang="pt-BR" sz="1400" dirty="0"/>
                    </a:p>
                  </a:txBody>
                  <a:tcPr/>
                </a:tc>
                <a:tc>
                  <a:txBody>
                    <a:bodyPr/>
                    <a:lstStyle/>
                    <a:p>
                      <a:pPr algn="ctr"/>
                      <a:r>
                        <a:rPr lang="pt-BR" sz="1400" dirty="0" smtClean="0"/>
                        <a:t>kWh/Ano</a:t>
                      </a:r>
                      <a:endParaRPr lang="pt-BR" sz="1400" dirty="0"/>
                    </a:p>
                  </a:txBody>
                  <a:tcPr/>
                </a:tc>
                <a:tc>
                  <a:txBody>
                    <a:bodyPr/>
                    <a:lstStyle/>
                    <a:p>
                      <a:pPr algn="ctr"/>
                      <a:r>
                        <a:rPr lang="pt-BR" sz="1400" dirty="0" smtClean="0"/>
                        <a:t>R$/mês</a:t>
                      </a:r>
                      <a:endParaRPr lang="pt-BR" sz="1400" dirty="0"/>
                    </a:p>
                  </a:txBody>
                  <a:tcPr/>
                </a:tc>
                <a:tc>
                  <a:txBody>
                    <a:bodyPr/>
                    <a:lstStyle/>
                    <a:p>
                      <a:pPr algn="ctr"/>
                      <a:r>
                        <a:rPr lang="pt-BR" sz="1400" dirty="0" smtClean="0"/>
                        <a:t>R$/ano</a:t>
                      </a:r>
                      <a:endParaRPr lang="pt-BR" sz="1400" dirty="0"/>
                    </a:p>
                  </a:txBody>
                  <a:tcPr/>
                </a:tc>
              </a:tr>
              <a:tr h="370840">
                <a:tc>
                  <a:txBody>
                    <a:bodyPr/>
                    <a:lstStyle/>
                    <a:p>
                      <a:pPr algn="ctr"/>
                      <a:r>
                        <a:rPr lang="pt-BR" sz="1400" dirty="0" smtClean="0"/>
                        <a:t>Demanda</a:t>
                      </a:r>
                      <a:endParaRPr lang="pt-BR" sz="1400" dirty="0"/>
                    </a:p>
                  </a:txBody>
                  <a:tcPr/>
                </a:tc>
                <a:tc>
                  <a:txBody>
                    <a:bodyPr/>
                    <a:lstStyle/>
                    <a:p>
                      <a:pPr algn="ctr"/>
                      <a:r>
                        <a:rPr lang="pt-BR" sz="1400" dirty="0" smtClean="0"/>
                        <a:t>4,19</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12</a:t>
                      </a:r>
                      <a:endParaRPr lang="pt-BR" sz="1400" dirty="0"/>
                    </a:p>
                  </a:txBody>
                  <a:tcPr/>
                </a:tc>
                <a:tc>
                  <a:txBody>
                    <a:bodyPr/>
                    <a:lstStyle/>
                    <a:p>
                      <a:pPr algn="ctr"/>
                      <a:r>
                        <a:rPr lang="pt-BR" sz="1400" dirty="0" smtClean="0"/>
                        <a:t>200</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838</a:t>
                      </a:r>
                      <a:endParaRPr lang="pt-BR" sz="1400" dirty="0"/>
                    </a:p>
                  </a:txBody>
                  <a:tcPr/>
                </a:tc>
                <a:tc>
                  <a:txBody>
                    <a:bodyPr/>
                    <a:lstStyle/>
                    <a:p>
                      <a:pPr algn="ctr"/>
                      <a:r>
                        <a:rPr lang="pt-BR" sz="1400" dirty="0" smtClean="0"/>
                        <a:t>10.056</a:t>
                      </a:r>
                      <a:endParaRPr lang="pt-BR" sz="1400" dirty="0"/>
                    </a:p>
                  </a:txBody>
                  <a:tcPr/>
                </a:tc>
              </a:tr>
              <a:tr h="370840">
                <a:tc>
                  <a:txBody>
                    <a:bodyPr/>
                    <a:lstStyle/>
                    <a:p>
                      <a:pPr algn="ctr"/>
                      <a:r>
                        <a:rPr lang="pt-BR" sz="1400" dirty="0" smtClean="0"/>
                        <a:t>Consumo</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53,07</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12</a:t>
                      </a:r>
                      <a:endParaRPr lang="pt-BR" sz="1400" dirty="0"/>
                    </a:p>
                  </a:txBody>
                  <a:tcPr/>
                </a:tc>
                <a:tc>
                  <a:txBody>
                    <a:bodyPr/>
                    <a:lstStyle/>
                    <a:p>
                      <a:pPr algn="ctr"/>
                      <a:r>
                        <a:rPr lang="pt-BR" sz="1400" dirty="0" smtClean="0"/>
                        <a:t>-</a:t>
                      </a:r>
                      <a:endParaRPr lang="pt-BR" sz="1400" dirty="0"/>
                    </a:p>
                  </a:txBody>
                  <a:tcPr/>
                </a:tc>
                <a:tc>
                  <a:txBody>
                    <a:bodyPr/>
                    <a:lstStyle/>
                    <a:p>
                      <a:pPr algn="ctr"/>
                      <a:r>
                        <a:rPr lang="pt-BR" sz="1400" dirty="0" smtClean="0"/>
                        <a:t>73.920</a:t>
                      </a:r>
                      <a:endParaRPr lang="pt-BR" sz="1400" dirty="0"/>
                    </a:p>
                  </a:txBody>
                  <a:tcPr/>
                </a:tc>
                <a:tc>
                  <a:txBody>
                    <a:bodyPr/>
                    <a:lstStyle/>
                    <a:p>
                      <a:pPr algn="ctr"/>
                      <a:r>
                        <a:rPr lang="pt-BR" sz="1400" dirty="0" smtClean="0"/>
                        <a:t>887.040</a:t>
                      </a:r>
                      <a:endParaRPr lang="pt-BR" sz="1400" dirty="0"/>
                    </a:p>
                  </a:txBody>
                  <a:tcPr/>
                </a:tc>
                <a:tc>
                  <a:txBody>
                    <a:bodyPr/>
                    <a:lstStyle/>
                    <a:p>
                      <a:pPr algn="ctr"/>
                      <a:r>
                        <a:rPr lang="pt-BR" sz="1400" dirty="0" smtClean="0"/>
                        <a:t>3.923</a:t>
                      </a:r>
                      <a:endParaRPr lang="pt-BR" sz="1400" dirty="0"/>
                    </a:p>
                  </a:txBody>
                  <a:tcPr/>
                </a:tc>
                <a:tc>
                  <a:txBody>
                    <a:bodyPr/>
                    <a:lstStyle/>
                    <a:p>
                      <a:pPr algn="ctr"/>
                      <a:r>
                        <a:rPr lang="pt-BR" sz="1400" dirty="0" smtClean="0"/>
                        <a:t>47.076</a:t>
                      </a:r>
                      <a:endParaRPr lang="pt-BR" sz="1400" dirty="0"/>
                    </a:p>
                  </a:txBody>
                  <a:tcPr/>
                </a:tc>
              </a:tr>
              <a:tr h="370840">
                <a:tc gridSpan="9">
                  <a:txBody>
                    <a:bodyPr/>
                    <a:lstStyle/>
                    <a:p>
                      <a:pPr algn="ctr"/>
                      <a:r>
                        <a:rPr lang="pt-BR" sz="1400" dirty="0" smtClean="0"/>
                        <a:t>Total</a:t>
                      </a: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a:txBody>
                    <a:bodyPr/>
                    <a:lstStyle/>
                    <a:p>
                      <a:pPr algn="ctr"/>
                      <a:r>
                        <a:rPr lang="pt-BR" sz="1400" dirty="0" smtClean="0"/>
                        <a:t>57.132</a:t>
                      </a:r>
                      <a:endParaRPr lang="pt-BR" sz="1400" dirty="0"/>
                    </a:p>
                  </a:txBody>
                  <a:tcPr/>
                </a:tc>
              </a:tr>
              <a:tr h="370840">
                <a:tc gridSpan="9">
                  <a:txBody>
                    <a:bodyPr/>
                    <a:lstStyle/>
                    <a:p>
                      <a:pPr algn="ctr"/>
                      <a:r>
                        <a:rPr lang="pt-BR" sz="1400" dirty="0" smtClean="0"/>
                        <a:t>Total</a:t>
                      </a:r>
                      <a:r>
                        <a:rPr lang="pt-BR" sz="1400" baseline="0" dirty="0" smtClean="0"/>
                        <a:t> Mensal (R$/</a:t>
                      </a:r>
                      <a:r>
                        <a:rPr lang="pt-BR" sz="1400" baseline="0" dirty="0" smtClean="0"/>
                        <a:t>mês)</a:t>
                      </a: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a:txBody>
                    <a:bodyPr/>
                    <a:lstStyle/>
                    <a:p>
                      <a:pPr algn="ctr"/>
                      <a:r>
                        <a:rPr lang="pt-BR" sz="1400" dirty="0" smtClean="0"/>
                        <a:t>4.761</a:t>
                      </a:r>
                      <a:endParaRPr lang="pt-BR" sz="1400" dirty="0"/>
                    </a:p>
                  </a:txBody>
                  <a:tcPr/>
                </a:tc>
              </a:tr>
              <a:tr h="370840">
                <a:tc gridSpan="9">
                  <a:txBody>
                    <a:bodyPr/>
                    <a:lstStyle/>
                    <a:p>
                      <a:pPr algn="ctr"/>
                      <a:r>
                        <a:rPr lang="pt-BR" sz="1400" dirty="0" smtClean="0"/>
                        <a:t>Tarifa média</a:t>
                      </a:r>
                      <a:r>
                        <a:rPr lang="pt-BR" sz="1400" baseline="0" dirty="0" smtClean="0"/>
                        <a:t> mensal (R$/</a:t>
                      </a:r>
                      <a:r>
                        <a:rPr lang="pt-BR" sz="1400" baseline="0" dirty="0" err="1" smtClean="0"/>
                        <a:t>MWh</a:t>
                      </a:r>
                      <a:r>
                        <a:rPr lang="pt-BR" sz="1400" baseline="0" dirty="0" smtClean="0"/>
                        <a:t>)</a:t>
                      </a: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hMerge="1">
                  <a:txBody>
                    <a:bodyPr/>
                    <a:lstStyle/>
                    <a:p>
                      <a:pPr algn="ctr"/>
                      <a:endParaRPr lang="pt-BR" sz="1400" dirty="0"/>
                    </a:p>
                  </a:txBody>
                  <a:tcPr/>
                </a:tc>
                <a:tc>
                  <a:txBody>
                    <a:bodyPr/>
                    <a:lstStyle/>
                    <a:p>
                      <a:pPr algn="ctr"/>
                      <a:r>
                        <a:rPr lang="pt-BR" sz="1400" dirty="0" smtClean="0"/>
                        <a:t>64,41</a:t>
                      </a:r>
                      <a:endParaRPr lang="pt-BR" sz="1400" dirty="0"/>
                    </a:p>
                  </a:txBody>
                  <a:tcPr/>
                </a:tc>
              </a:tr>
            </a:tbl>
          </a:graphicData>
        </a:graphic>
      </p:graphicFrame>
    </p:spTree>
    <p:extLst>
      <p:ext uri="{BB962C8B-B14F-4D97-AF65-F5344CB8AC3E}">
        <p14:creationId xmlns:p14="http://schemas.microsoft.com/office/powerpoint/2010/main" val="426475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628800"/>
            <a:ext cx="7848872" cy="4896544"/>
          </a:xfrm>
        </p:spPr>
        <p:txBody>
          <a:bodyPr>
            <a:noAutofit/>
          </a:bodyPr>
          <a:lstStyle/>
          <a:p>
            <a:r>
              <a:rPr lang="pt-BR" b="1" dirty="0"/>
              <a:t>Demanda de Potência: </a:t>
            </a:r>
            <a:endParaRPr lang="pt-BR" b="1" dirty="0" smtClean="0"/>
          </a:p>
          <a:p>
            <a:pPr lvl="1"/>
            <a:r>
              <a:rPr lang="pt-BR" sz="2400" dirty="0" smtClean="0"/>
              <a:t>Durante </a:t>
            </a:r>
            <a:r>
              <a:rPr lang="pt-BR" sz="2400" dirty="0"/>
              <a:t>um intervalo de tempo normalmente de 15 min e é </a:t>
            </a:r>
            <a:r>
              <a:rPr lang="pt-BR" sz="2400" dirty="0" smtClean="0"/>
              <a:t>faturada pelo </a:t>
            </a:r>
            <a:r>
              <a:rPr lang="pt-BR" sz="2400" dirty="0"/>
              <a:t>maior valor medido durante o período de fornecimento (mensal), ou o valor contratado</a:t>
            </a:r>
            <a:r>
              <a:rPr lang="pt-BR" sz="2400" dirty="0" smtClean="0"/>
              <a:t>.</a:t>
            </a:r>
          </a:p>
          <a:p>
            <a:endParaRPr lang="pt-BR" dirty="0"/>
          </a:p>
          <a:p>
            <a:r>
              <a:rPr lang="pt-BR" b="1" dirty="0" smtClean="0"/>
              <a:t>Consumo </a:t>
            </a:r>
            <a:r>
              <a:rPr lang="pt-BR" b="1" dirty="0"/>
              <a:t>de Energia: </a:t>
            </a:r>
            <a:endParaRPr lang="pt-BR" b="1" dirty="0" smtClean="0"/>
          </a:p>
          <a:p>
            <a:pPr lvl="1"/>
            <a:r>
              <a:rPr lang="pt-BR" sz="2400" dirty="0" smtClean="0"/>
              <a:t>Corresponde </a:t>
            </a:r>
            <a:r>
              <a:rPr lang="pt-BR" sz="2400" dirty="0"/>
              <a:t>ao valor acumulado pelo uso da potência </a:t>
            </a:r>
            <a:r>
              <a:rPr lang="pt-BR" sz="2400" dirty="0" smtClean="0"/>
              <a:t>elétrica disponibilizada </a:t>
            </a:r>
            <a:r>
              <a:rPr lang="pt-BR" sz="2400" dirty="0"/>
              <a:t>ao consumidor ao longo de um período de consumo (mensal).</a:t>
            </a:r>
            <a:endParaRPr lang="pt-BR" dirty="0" smtClean="0"/>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spTree>
    <p:extLst>
      <p:ext uri="{BB962C8B-B14F-4D97-AF65-F5344CB8AC3E}">
        <p14:creationId xmlns:p14="http://schemas.microsoft.com/office/powerpoint/2010/main" val="4047717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340" y="2458607"/>
            <a:ext cx="8612156" cy="2050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5767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628800"/>
            <a:ext cx="7848872" cy="4896544"/>
          </a:xfrm>
        </p:spPr>
        <p:txBody>
          <a:bodyPr>
            <a:noAutofit/>
          </a:bodyPr>
          <a:lstStyle/>
          <a:p>
            <a:r>
              <a:rPr lang="pt-BR" b="1" dirty="0">
                <a:solidFill>
                  <a:srgbClr val="FF9900"/>
                </a:solidFill>
              </a:rPr>
              <a:t>Tensão de Fornecimento (ANEEL – Resolução 414 – </a:t>
            </a:r>
            <a:r>
              <a:rPr lang="pt-BR" b="1" dirty="0" err="1">
                <a:solidFill>
                  <a:srgbClr val="FF9900"/>
                </a:solidFill>
              </a:rPr>
              <a:t>Art</a:t>
            </a:r>
            <a:r>
              <a:rPr lang="pt-BR" b="1" dirty="0">
                <a:solidFill>
                  <a:srgbClr val="FF9900"/>
                </a:solidFill>
              </a:rPr>
              <a:t> 12):</a:t>
            </a:r>
          </a:p>
          <a:p>
            <a:pPr lvl="1"/>
            <a:r>
              <a:rPr lang="pt-BR" sz="2400" b="1" dirty="0"/>
              <a:t>I. Tensão secundária em rede aérea</a:t>
            </a:r>
            <a:r>
              <a:rPr lang="pt-BR" sz="2400" b="1" dirty="0" smtClean="0"/>
              <a:t>:</a:t>
            </a:r>
          </a:p>
          <a:p>
            <a:pPr marL="914400" lvl="2" indent="0">
              <a:buNone/>
            </a:pPr>
            <a:r>
              <a:rPr lang="pt-BR" sz="2400" b="1" dirty="0" smtClean="0"/>
              <a:t> </a:t>
            </a:r>
            <a:r>
              <a:rPr lang="pt-BR" sz="2400" dirty="0"/>
              <a:t>Carga instalada igual ou inferior a 75 kW</a:t>
            </a:r>
            <a:r>
              <a:rPr lang="pt-BR" sz="2400" dirty="0" smtClean="0"/>
              <a:t>;</a:t>
            </a:r>
          </a:p>
          <a:p>
            <a:pPr marL="914400" lvl="2" indent="0">
              <a:buNone/>
            </a:pPr>
            <a:endParaRPr lang="pt-BR" sz="1600" dirty="0"/>
          </a:p>
          <a:p>
            <a:pPr lvl="1"/>
            <a:r>
              <a:rPr lang="pt-BR" sz="2400" b="1" dirty="0"/>
              <a:t>II</a:t>
            </a:r>
            <a:r>
              <a:rPr lang="pt-BR" sz="2400" b="1" dirty="0" smtClean="0"/>
              <a:t>. Tensão </a:t>
            </a:r>
            <a:r>
              <a:rPr lang="pt-BR" sz="2400" b="1" dirty="0"/>
              <a:t>primária de distribuição inferior a 69 kV: </a:t>
            </a:r>
            <a:r>
              <a:rPr lang="pt-BR" sz="2400" b="1" dirty="0" smtClean="0"/>
              <a:t>	</a:t>
            </a:r>
            <a:r>
              <a:rPr lang="pt-BR" sz="2400" dirty="0" smtClean="0"/>
              <a:t>Carga </a:t>
            </a:r>
            <a:r>
              <a:rPr lang="pt-BR" sz="2400" dirty="0"/>
              <a:t>instalada superior a 75 kW e </a:t>
            </a:r>
            <a:r>
              <a:rPr lang="pt-BR" sz="2400" dirty="0" smtClean="0"/>
              <a:t>a demanda </a:t>
            </a:r>
            <a:r>
              <a:rPr lang="pt-BR" sz="2400" dirty="0"/>
              <a:t>igual ou inferior a 2500 kW</a:t>
            </a:r>
            <a:r>
              <a:rPr lang="pt-BR" sz="2400" dirty="0" smtClean="0"/>
              <a:t>;</a:t>
            </a:r>
          </a:p>
          <a:p>
            <a:pPr lvl="1"/>
            <a:endParaRPr lang="pt-BR" sz="1600" dirty="0"/>
          </a:p>
          <a:p>
            <a:pPr lvl="1"/>
            <a:r>
              <a:rPr lang="pt-BR" sz="2400" b="1" dirty="0"/>
              <a:t>III</a:t>
            </a:r>
            <a:r>
              <a:rPr lang="pt-BR" sz="2400" b="1" dirty="0" smtClean="0"/>
              <a:t>. Tensão </a:t>
            </a:r>
            <a:r>
              <a:rPr lang="pt-BR" sz="2400" b="1" dirty="0"/>
              <a:t>primária de distribuição igual ou superior a 69 kV: </a:t>
            </a:r>
            <a:endParaRPr lang="pt-BR" sz="2400" b="1" dirty="0" smtClean="0"/>
          </a:p>
          <a:p>
            <a:pPr marL="914400" lvl="2" indent="0">
              <a:buNone/>
            </a:pPr>
            <a:r>
              <a:rPr lang="pt-BR" sz="2400" dirty="0" smtClean="0"/>
              <a:t>Demanda </a:t>
            </a:r>
            <a:r>
              <a:rPr lang="pt-BR" sz="2400" dirty="0"/>
              <a:t>superior a 2500 kW.</a:t>
            </a:r>
            <a:endParaRPr lang="pt-BR" sz="2400" dirty="0" smtClean="0"/>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spTree>
    <p:extLst>
      <p:ext uri="{BB962C8B-B14F-4D97-AF65-F5344CB8AC3E}">
        <p14:creationId xmlns:p14="http://schemas.microsoft.com/office/powerpoint/2010/main" val="165470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sp>
        <p:nvSpPr>
          <p:cNvPr id="2" name="Retângulo 1"/>
          <p:cNvSpPr/>
          <p:nvPr/>
        </p:nvSpPr>
        <p:spPr>
          <a:xfrm>
            <a:off x="497987" y="1631697"/>
            <a:ext cx="8538509" cy="4847481"/>
          </a:xfrm>
          <a:prstGeom prst="rect">
            <a:avLst/>
          </a:prstGeom>
        </p:spPr>
        <p:txBody>
          <a:bodyPr wrap="square">
            <a:spAutoFit/>
          </a:bodyPr>
          <a:lstStyle/>
          <a:p>
            <a:r>
              <a:rPr lang="pt-BR" sz="2400" b="1" dirty="0">
                <a:solidFill>
                  <a:srgbClr val="0070C0"/>
                </a:solidFill>
              </a:rPr>
              <a:t>Azul:</a:t>
            </a:r>
            <a:r>
              <a:rPr lang="pt-BR" sz="2400" b="1" dirty="0"/>
              <a:t> </a:t>
            </a:r>
            <a:r>
              <a:rPr lang="pt-BR" sz="2400" dirty="0"/>
              <a:t>aplicada às unidades consumidoras do grupo A, caracterizada por tarifas diferenciadas de consumo de energia elétrica e de demanda de potência, de acordo com as horas de utilização do dia</a:t>
            </a:r>
            <a:r>
              <a:rPr lang="pt-BR" sz="2400" dirty="0" smtClean="0"/>
              <a:t>;</a:t>
            </a:r>
          </a:p>
          <a:p>
            <a:endParaRPr lang="pt-BR" sz="1100" dirty="0"/>
          </a:p>
          <a:p>
            <a:r>
              <a:rPr lang="pt-BR" sz="2400" b="1" dirty="0">
                <a:solidFill>
                  <a:srgbClr val="00B050"/>
                </a:solidFill>
              </a:rPr>
              <a:t>Verde:</a:t>
            </a:r>
            <a:r>
              <a:rPr lang="pt-BR" sz="2400" dirty="0"/>
              <a:t> </a:t>
            </a:r>
            <a:r>
              <a:rPr lang="pt-BR" sz="2400" dirty="0" smtClean="0"/>
              <a:t>aplicada </a:t>
            </a:r>
            <a:r>
              <a:rPr lang="pt-BR" sz="2400" dirty="0"/>
              <a:t>às unidades consumidoras do grupo A, caracterizada por tarifas diferenciadas de consumo de energia elétrica, de acordo com as horas de utilização do dia, assim como de uma única tarifa de demanda de potência</a:t>
            </a:r>
            <a:r>
              <a:rPr lang="pt-BR" sz="2400" dirty="0" smtClean="0"/>
              <a:t>;</a:t>
            </a:r>
          </a:p>
          <a:p>
            <a:endParaRPr lang="pt-BR" sz="1000" dirty="0"/>
          </a:p>
          <a:p>
            <a:r>
              <a:rPr lang="pt-BR" sz="2400" b="1" dirty="0"/>
              <a:t>Convencional Binômia: </a:t>
            </a:r>
            <a:r>
              <a:rPr lang="pt-BR" sz="2400" dirty="0"/>
              <a:t> aplicada às unidades consumidoras do grupo A caracterizada por tarifas de consumo de energia elétrica e demanda de potência, independentemente das horas de utilização do dia. Esta modalidade será extinta a partir da revisão tarifária da distribuidora;</a:t>
            </a:r>
          </a:p>
        </p:txBody>
      </p:sp>
    </p:spTree>
    <p:extLst>
      <p:ext uri="{BB962C8B-B14F-4D97-AF65-F5344CB8AC3E}">
        <p14:creationId xmlns:p14="http://schemas.microsoft.com/office/powerpoint/2010/main" val="7563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628800"/>
            <a:ext cx="7848872" cy="792088"/>
          </a:xfrm>
        </p:spPr>
        <p:txBody>
          <a:bodyPr>
            <a:noAutofit/>
          </a:bodyPr>
          <a:lstStyle/>
          <a:p>
            <a:r>
              <a:rPr lang="pt-BR" b="1" dirty="0">
                <a:solidFill>
                  <a:srgbClr val="FF9900"/>
                </a:solidFill>
              </a:rPr>
              <a:t>Estruturas das Tarifas para Faturamento:</a:t>
            </a:r>
            <a:endParaRPr lang="pt-BR" sz="2400" dirty="0" smtClean="0">
              <a:solidFill>
                <a:srgbClr val="FF9900"/>
              </a:solidFill>
            </a:endParaRPr>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706" y="2638853"/>
            <a:ext cx="8646790" cy="2878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8787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628800"/>
            <a:ext cx="8280920" cy="4896544"/>
          </a:xfrm>
        </p:spPr>
        <p:txBody>
          <a:bodyPr>
            <a:noAutofit/>
          </a:bodyPr>
          <a:lstStyle/>
          <a:p>
            <a:r>
              <a:rPr lang="pt-BR" b="1" dirty="0">
                <a:solidFill>
                  <a:srgbClr val="FF9900"/>
                </a:solidFill>
              </a:rPr>
              <a:t>Postos </a:t>
            </a:r>
            <a:r>
              <a:rPr lang="pt-BR" b="1" dirty="0" smtClean="0">
                <a:solidFill>
                  <a:srgbClr val="FF9900"/>
                </a:solidFill>
              </a:rPr>
              <a:t>Tarifários</a:t>
            </a:r>
          </a:p>
          <a:p>
            <a:r>
              <a:rPr lang="pt-BR" sz="2200" dirty="0"/>
              <a:t>Os postos tarifários são definidos para permitir a contratação e o faturamento da energia e da demanda de potência diferenciada ao longo do dia, conforme as diversas modalidades tarifárias. A regulamentação consta na Resolução Normativa ANEEL - </a:t>
            </a:r>
            <a:r>
              <a:rPr lang="pt-BR" sz="2200" dirty="0">
                <a:hlinkClick r:id="rId3"/>
              </a:rPr>
              <a:t>REN nº 414/2010</a:t>
            </a:r>
            <a:r>
              <a:rPr lang="pt-BR" sz="2200" dirty="0"/>
              <a:t>:</a:t>
            </a:r>
          </a:p>
          <a:p>
            <a:r>
              <a:rPr lang="pt-BR" sz="2200" b="1" dirty="0"/>
              <a:t>Horário de ponta</a:t>
            </a:r>
            <a:r>
              <a:rPr lang="pt-BR" sz="2200" dirty="0"/>
              <a:t> refere-se ao período composto por 3 (três) horas diárias consecutivas definidas pela distribuidora considerando a curva de carga de seu sistema elétrico, aprovado pela ANEEL para toda a área de concessão, com exceção feita aos sábados, domingos, e feriados nacionais.</a:t>
            </a:r>
          </a:p>
          <a:p>
            <a:r>
              <a:rPr lang="pt-BR" sz="2200" b="1" dirty="0"/>
              <a:t>Horário fora de ponta </a:t>
            </a:r>
            <a:r>
              <a:rPr lang="pt-BR" sz="2200" dirty="0"/>
              <a:t>refere-se ao período composto pelo conjunto das horas diárias consecutivas e complementares àquelas definidas no horário de ponta e intermediário (no caso da Tarifa Branca</a:t>
            </a:r>
            <a:r>
              <a:rPr lang="pt-BR" sz="2200" dirty="0" smtClean="0"/>
              <a:t>).</a:t>
            </a:r>
            <a:endParaRPr lang="pt-BR" sz="2200" dirty="0"/>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p:spTree>
    <p:extLst>
      <p:ext uri="{BB962C8B-B14F-4D97-AF65-F5344CB8AC3E}">
        <p14:creationId xmlns:p14="http://schemas.microsoft.com/office/powerpoint/2010/main" val="1493634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628800"/>
            <a:ext cx="8280920" cy="1008112"/>
          </a:xfrm>
        </p:spPr>
        <p:txBody>
          <a:bodyPr>
            <a:noAutofit/>
          </a:bodyPr>
          <a:lstStyle/>
          <a:p>
            <a:r>
              <a:rPr lang="pt-BR" b="1" dirty="0" smtClean="0">
                <a:solidFill>
                  <a:srgbClr val="FF9900"/>
                </a:solidFill>
              </a:rPr>
              <a:t>Preço médio </a:t>
            </a:r>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0"/>
            <a:ext cx="8568952" cy="1296144"/>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Determinação da Tarifa Média de uma Instalação Industrial</a:t>
            </a:r>
            <a:endParaRPr lang="pt-BR" sz="4400" dirty="0">
              <a:solidFill>
                <a:srgbClr val="FF9900"/>
              </a:solidFill>
            </a:endParaRPr>
          </a:p>
        </p:txBody>
      </p:sp>
      <mc:AlternateContent xmlns:mc="http://schemas.openxmlformats.org/markup-compatibility/2006" xmlns:a14="http://schemas.microsoft.com/office/drawing/2010/main">
        <mc:Choice Requires="a14">
          <p:sp>
            <p:nvSpPr>
              <p:cNvPr id="2" name="CaixaDeTexto 1"/>
              <p:cNvSpPr txBox="1"/>
              <p:nvPr/>
            </p:nvSpPr>
            <p:spPr>
              <a:xfrm>
                <a:off x="2987824" y="2852936"/>
                <a:ext cx="3816424" cy="8461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2400" i="1" smtClean="0">
                              <a:latin typeface="Cambria Math"/>
                            </a:rPr>
                          </m:ctrlPr>
                        </m:sSubPr>
                        <m:e>
                          <m:r>
                            <a:rPr lang="pt-BR" sz="2400" b="0" i="1" smtClean="0">
                              <a:latin typeface="Cambria Math"/>
                            </a:rPr>
                            <m:t>𝑃</m:t>
                          </m:r>
                        </m:e>
                        <m:sub>
                          <m:r>
                            <a:rPr lang="pt-BR" sz="2400" b="0" i="1" smtClean="0">
                              <a:latin typeface="Cambria Math"/>
                            </a:rPr>
                            <m:t>𝑚𝑒</m:t>
                          </m:r>
                        </m:sub>
                      </m:sSub>
                      <m:r>
                        <a:rPr lang="pt-BR" sz="2400" b="0" i="1" smtClean="0">
                          <a:latin typeface="Cambria Math"/>
                        </a:rPr>
                        <m:t>= </m:t>
                      </m:r>
                      <m:f>
                        <m:fPr>
                          <m:ctrlPr>
                            <a:rPr lang="pt-BR" sz="2400" b="0" i="1" smtClean="0">
                              <a:latin typeface="Cambria Math"/>
                            </a:rPr>
                          </m:ctrlPr>
                        </m:fPr>
                        <m:num>
                          <m:r>
                            <a:rPr lang="pt-BR" sz="2400" b="0" i="1" smtClean="0">
                              <a:latin typeface="Cambria Math"/>
                            </a:rPr>
                            <m:t>𝑇𝐷</m:t>
                          </m:r>
                        </m:num>
                        <m:den>
                          <m:sSub>
                            <m:sSubPr>
                              <m:ctrlPr>
                                <a:rPr lang="pt-BR" sz="2400" b="0" i="1" smtClean="0">
                                  <a:latin typeface="Cambria Math"/>
                                </a:rPr>
                              </m:ctrlPr>
                            </m:sSubPr>
                            <m:e>
                              <m:r>
                                <a:rPr lang="pt-BR" sz="2400" b="0" i="1" smtClean="0">
                                  <a:latin typeface="Cambria Math"/>
                                </a:rPr>
                                <m:t>𝐹</m:t>
                              </m:r>
                            </m:e>
                            <m:sub>
                              <m:r>
                                <a:rPr lang="pt-BR" sz="2400" b="0" i="1" smtClean="0">
                                  <a:latin typeface="Cambria Math"/>
                                </a:rPr>
                                <m:t>𝑐𝑚</m:t>
                              </m:r>
                            </m:sub>
                          </m:sSub>
                          <m:r>
                            <a:rPr lang="pt-BR" sz="2400" b="0" i="1" smtClean="0">
                              <a:latin typeface="Cambria Math"/>
                            </a:rPr>
                            <m:t> </m:t>
                          </m:r>
                          <m:r>
                            <a:rPr lang="pt-BR" sz="2400" b="0" i="1" smtClean="0">
                              <a:latin typeface="Cambria Math"/>
                              <a:ea typeface="Cambria Math"/>
                            </a:rPr>
                            <m:t>×730</m:t>
                          </m:r>
                        </m:den>
                      </m:f>
                      <m:r>
                        <a:rPr lang="pt-BR" sz="2400" b="0" i="1" smtClean="0">
                          <a:latin typeface="Cambria Math"/>
                        </a:rPr>
                        <m:t>+</m:t>
                      </m:r>
                      <m:r>
                        <a:rPr lang="pt-BR" sz="2400" b="0" i="1" smtClean="0">
                          <a:latin typeface="Cambria Math"/>
                        </a:rPr>
                        <m:t>𝑇𝐶</m:t>
                      </m:r>
                    </m:oMath>
                  </m:oMathPara>
                </a14:m>
                <a:endParaRPr lang="pt-BR" sz="2400" dirty="0"/>
              </a:p>
            </p:txBody>
          </p:sp>
        </mc:Choice>
        <mc:Fallback xmlns="">
          <p:sp>
            <p:nvSpPr>
              <p:cNvPr id="2" name="CaixaDeTexto 1"/>
              <p:cNvSpPr txBox="1">
                <a:spLocks noRot="1" noChangeAspect="1" noMove="1" noResize="1" noEditPoints="1" noAdjustHandles="1" noChangeArrowheads="1" noChangeShapeType="1" noTextEdit="1"/>
              </p:cNvSpPr>
              <p:nvPr/>
            </p:nvSpPr>
            <p:spPr>
              <a:xfrm>
                <a:off x="2987824" y="2852936"/>
                <a:ext cx="3816424" cy="846194"/>
              </a:xfrm>
              <a:prstGeom prst="rect">
                <a:avLst/>
              </a:prstGeom>
              <a:blipFill rotWithShape="1">
                <a:blip r:embed="rId3"/>
                <a:stretch>
                  <a:fillRect/>
                </a:stretch>
              </a:blipFill>
            </p:spPr>
            <p:txBody>
              <a:bodyPr/>
              <a:lstStyle/>
              <a:p>
                <a:r>
                  <a:rPr lang="pt-BR">
                    <a:noFill/>
                  </a:rPr>
                  <a:t> </a:t>
                </a:r>
              </a:p>
            </p:txBody>
          </p:sp>
        </mc:Fallback>
      </mc:AlternateContent>
      <p:sp>
        <p:nvSpPr>
          <p:cNvPr id="5" name="CaixaDeTexto 4"/>
          <p:cNvSpPr txBox="1"/>
          <p:nvPr/>
        </p:nvSpPr>
        <p:spPr>
          <a:xfrm>
            <a:off x="1033888" y="4293096"/>
            <a:ext cx="3862148" cy="1569660"/>
          </a:xfrm>
          <a:prstGeom prst="rect">
            <a:avLst/>
          </a:prstGeom>
          <a:noFill/>
        </p:spPr>
        <p:txBody>
          <a:bodyPr wrap="none" rtlCol="0">
            <a:spAutoFit/>
          </a:bodyPr>
          <a:lstStyle/>
          <a:p>
            <a:r>
              <a:rPr lang="pt-BR" sz="2400" dirty="0" smtClean="0"/>
              <a:t>TD – tarifa de demanda</a:t>
            </a:r>
          </a:p>
          <a:p>
            <a:r>
              <a:rPr lang="pt-BR" sz="2400" dirty="0" smtClean="0"/>
              <a:t>TC – tarifa de consumo</a:t>
            </a:r>
          </a:p>
          <a:p>
            <a:r>
              <a:rPr lang="pt-BR" sz="2400" dirty="0" err="1" smtClean="0"/>
              <a:t>F</a:t>
            </a:r>
            <a:r>
              <a:rPr lang="pt-BR" dirty="0" err="1" smtClean="0"/>
              <a:t>cm</a:t>
            </a:r>
            <a:r>
              <a:rPr lang="pt-BR" sz="2400" dirty="0" smtClean="0"/>
              <a:t> – fator de carga (mensal)</a:t>
            </a:r>
          </a:p>
          <a:p>
            <a:r>
              <a:rPr lang="pt-BR" sz="2400" dirty="0" err="1" smtClean="0"/>
              <a:t>P</a:t>
            </a:r>
            <a:r>
              <a:rPr lang="pt-BR" dirty="0" err="1" smtClean="0"/>
              <a:t>me</a:t>
            </a:r>
            <a:r>
              <a:rPr lang="pt-BR" sz="2400" dirty="0" smtClean="0"/>
              <a:t> – preço médio</a:t>
            </a:r>
            <a:endParaRPr lang="pt-BR" sz="2400" dirty="0"/>
          </a:p>
        </p:txBody>
      </p:sp>
    </p:spTree>
    <p:extLst>
      <p:ext uri="{BB962C8B-B14F-4D97-AF65-F5344CB8AC3E}">
        <p14:creationId xmlns:p14="http://schemas.microsoft.com/office/powerpoint/2010/main" val="40451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124744"/>
            <a:ext cx="7848872" cy="4896544"/>
          </a:xfrm>
        </p:spPr>
        <p:txBody>
          <a:bodyPr>
            <a:noAutofit/>
          </a:bodyPr>
          <a:lstStyle/>
          <a:p>
            <a:pPr algn="just"/>
            <a:r>
              <a:rPr lang="pt-BR" sz="2400" dirty="0" smtClean="0"/>
              <a:t>As figuras a seguir representam a situação operativa diária de uma planta industrial, tarifa convencional, respectivamente antes e depois da aplicação de um estudo de melhoria do fator de carga, conservando o mesmo nível de produção. O consumo em ambos os casos é de 126.000 kWh/mês. Determinar a economia de energia elétrica resultante.</a:t>
            </a:r>
            <a:endParaRPr lang="pt-BR" sz="2400" dirty="0">
              <a:solidFill>
                <a:srgbClr val="FF9900"/>
              </a:solidFill>
            </a:endParaRPr>
          </a:p>
          <a:p>
            <a:pPr algn="just"/>
            <a:r>
              <a:rPr lang="pt-BR" sz="2400" dirty="0" smtClean="0"/>
              <a:t>Considerar valor da tarifa industrial média em U$$, tem-se:</a:t>
            </a:r>
          </a:p>
          <a:p>
            <a:pPr lvl="1" algn="just"/>
            <a:r>
              <a:rPr lang="pt-BR" sz="2000" dirty="0" smtClean="0">
                <a:solidFill>
                  <a:schemeClr val="tx2"/>
                </a:solidFill>
              </a:rPr>
              <a:t>tarifa de consumo fora de ponta: TC = R$ 0,05307/kWh</a:t>
            </a:r>
            <a:endParaRPr lang="pt-BR" sz="2000" dirty="0">
              <a:solidFill>
                <a:schemeClr val="tx2"/>
              </a:solidFill>
            </a:endParaRPr>
          </a:p>
          <a:p>
            <a:pPr lvl="1" algn="just"/>
            <a:r>
              <a:rPr lang="pt-BR" sz="2000" dirty="0">
                <a:solidFill>
                  <a:schemeClr val="tx2"/>
                </a:solidFill>
              </a:rPr>
              <a:t>t</a:t>
            </a:r>
            <a:r>
              <a:rPr lang="pt-BR" sz="2000" dirty="0" smtClean="0">
                <a:solidFill>
                  <a:schemeClr val="tx2"/>
                </a:solidFill>
              </a:rPr>
              <a:t>arifa de demanda fora de ponta: TD = R$ 4,19 /kW</a:t>
            </a:r>
          </a:p>
        </p:txBody>
      </p:sp>
      <p:sp>
        <p:nvSpPr>
          <p:cNvPr id="4" name="CaixaDeTexto 3"/>
          <p:cNvSpPr txBox="1"/>
          <p:nvPr/>
        </p:nvSpPr>
        <p:spPr>
          <a:xfrm rot="16200000">
            <a:off x="-887877" y="858042"/>
            <a:ext cx="2001125" cy="338554"/>
          </a:xfrm>
          <a:prstGeom prst="rect">
            <a:avLst/>
          </a:prstGeom>
          <a:noFill/>
        </p:spPr>
        <p:txBody>
          <a:bodyPr wrap="none" rtlCol="0">
            <a:spAutoFit/>
          </a:bodyPr>
          <a:lstStyle/>
          <a:p>
            <a:r>
              <a:rPr lang="pt-BR" sz="1600" dirty="0" smtClean="0">
                <a:solidFill>
                  <a:schemeClr val="bg1"/>
                </a:solidFill>
              </a:rPr>
              <a:t>Instalações Elétricas II</a:t>
            </a:r>
            <a:endParaRPr lang="pt-BR" sz="1600" dirty="0">
              <a:solidFill>
                <a:schemeClr val="bg1"/>
              </a:solidFill>
            </a:endParaRPr>
          </a:p>
        </p:txBody>
      </p:sp>
      <p:sp>
        <p:nvSpPr>
          <p:cNvPr id="6" name="Título 1"/>
          <p:cNvSpPr txBox="1">
            <a:spLocks/>
          </p:cNvSpPr>
          <p:nvPr/>
        </p:nvSpPr>
        <p:spPr>
          <a:xfrm>
            <a:off x="467544" y="188641"/>
            <a:ext cx="8568952" cy="720080"/>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pt-BR" sz="4400" dirty="0" smtClean="0">
                <a:solidFill>
                  <a:srgbClr val="FF9900"/>
                </a:solidFill>
              </a:rPr>
              <a:t>Exemplo de Aplicação 3</a:t>
            </a:r>
            <a:endParaRPr lang="pt-BR" sz="4400" dirty="0">
              <a:solidFill>
                <a:srgbClr val="FF9900"/>
              </a:solidFill>
            </a:endParaRPr>
          </a:p>
        </p:txBody>
      </p:sp>
    </p:spTree>
    <p:extLst>
      <p:ext uri="{BB962C8B-B14F-4D97-AF65-F5344CB8AC3E}">
        <p14:creationId xmlns:p14="http://schemas.microsoft.com/office/powerpoint/2010/main" val="795143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érmico">
  <a:themeElements>
    <a:clrScheme name="térmico">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érmic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rmic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Térmico</Template>
  <TotalTime>2145</TotalTime>
  <Words>542</Words>
  <Application>Microsoft Office PowerPoint</Application>
  <PresentationFormat>Apresentação na tela (4:3)</PresentationFormat>
  <Paragraphs>112</Paragraphs>
  <Slides>12</Slides>
  <Notes>11</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térmico</vt:lpstr>
      <vt:lpstr>SEL 0312  INSTALAÇÃOES ELÉTRICAS II Aula 3</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INSTALAÇÃOES ELÉTRICAS II</dc:title>
  <dc:creator>Ana</dc:creator>
  <cp:lastModifiedBy>Bloco C</cp:lastModifiedBy>
  <cp:revision>111</cp:revision>
  <dcterms:created xsi:type="dcterms:W3CDTF">2016-07-30T18:39:25Z</dcterms:created>
  <dcterms:modified xsi:type="dcterms:W3CDTF">2017-08-16T18:31:24Z</dcterms:modified>
</cp:coreProperties>
</file>