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handoutMasterIdLst>
    <p:handoutMasterId r:id="rId89"/>
  </p:handoutMasterIdLst>
  <p:sldIdLst>
    <p:sldId id="256" r:id="rId2"/>
    <p:sldId id="324" r:id="rId3"/>
    <p:sldId id="323" r:id="rId4"/>
    <p:sldId id="419" r:id="rId5"/>
    <p:sldId id="344" r:id="rId6"/>
    <p:sldId id="345" r:id="rId7"/>
    <p:sldId id="346" r:id="rId8"/>
    <p:sldId id="257" r:id="rId9"/>
    <p:sldId id="325" r:id="rId10"/>
    <p:sldId id="326" r:id="rId11"/>
    <p:sldId id="327" r:id="rId12"/>
    <p:sldId id="347" r:id="rId13"/>
    <p:sldId id="348" r:id="rId14"/>
    <p:sldId id="328" r:id="rId15"/>
    <p:sldId id="351" r:id="rId16"/>
    <p:sldId id="360" r:id="rId17"/>
    <p:sldId id="389" r:id="rId18"/>
    <p:sldId id="381" r:id="rId19"/>
    <p:sldId id="420" r:id="rId20"/>
    <p:sldId id="352" r:id="rId21"/>
    <p:sldId id="387" r:id="rId22"/>
    <p:sldId id="386" r:id="rId23"/>
    <p:sldId id="353" r:id="rId24"/>
    <p:sldId id="355" r:id="rId25"/>
    <p:sldId id="356" r:id="rId26"/>
    <p:sldId id="358" r:id="rId27"/>
    <p:sldId id="382" r:id="rId28"/>
    <p:sldId id="357" r:id="rId29"/>
    <p:sldId id="385" r:id="rId30"/>
    <p:sldId id="364" r:id="rId31"/>
    <p:sldId id="365" r:id="rId32"/>
    <p:sldId id="366" r:id="rId33"/>
    <p:sldId id="367" r:id="rId34"/>
    <p:sldId id="368" r:id="rId35"/>
    <p:sldId id="369" r:id="rId36"/>
    <p:sldId id="371" r:id="rId37"/>
    <p:sldId id="373" r:id="rId38"/>
    <p:sldId id="332" r:id="rId39"/>
    <p:sldId id="372" r:id="rId40"/>
    <p:sldId id="380" r:id="rId41"/>
    <p:sldId id="376" r:id="rId42"/>
    <p:sldId id="377" r:id="rId43"/>
    <p:sldId id="405" r:id="rId44"/>
    <p:sldId id="349" r:id="rId45"/>
    <p:sldId id="375" r:id="rId46"/>
    <p:sldId id="390" r:id="rId47"/>
    <p:sldId id="388" r:id="rId48"/>
    <p:sldId id="331" r:id="rId49"/>
    <p:sldId id="374" r:id="rId50"/>
    <p:sldId id="333" r:id="rId51"/>
    <p:sldId id="334" r:id="rId52"/>
    <p:sldId id="411" r:id="rId53"/>
    <p:sldId id="412" r:id="rId54"/>
    <p:sldId id="413" r:id="rId55"/>
    <p:sldId id="335" r:id="rId56"/>
    <p:sldId id="330" r:id="rId57"/>
    <p:sldId id="336" r:id="rId58"/>
    <p:sldId id="337" r:id="rId59"/>
    <p:sldId id="338" r:id="rId60"/>
    <p:sldId id="339" r:id="rId61"/>
    <p:sldId id="392" r:id="rId62"/>
    <p:sldId id="393" r:id="rId63"/>
    <p:sldId id="394" r:id="rId64"/>
    <p:sldId id="398" r:id="rId65"/>
    <p:sldId id="395" r:id="rId66"/>
    <p:sldId id="341" r:id="rId67"/>
    <p:sldId id="396" r:id="rId68"/>
    <p:sldId id="340" r:id="rId69"/>
    <p:sldId id="407" r:id="rId70"/>
    <p:sldId id="397" r:id="rId71"/>
    <p:sldId id="403" r:id="rId72"/>
    <p:sldId id="408" r:id="rId73"/>
    <p:sldId id="399" r:id="rId74"/>
    <p:sldId id="409" r:id="rId75"/>
    <p:sldId id="342" r:id="rId76"/>
    <p:sldId id="410" r:id="rId77"/>
    <p:sldId id="414" r:id="rId78"/>
    <p:sldId id="415" r:id="rId79"/>
    <p:sldId id="416" r:id="rId80"/>
    <p:sldId id="417" r:id="rId81"/>
    <p:sldId id="418" r:id="rId82"/>
    <p:sldId id="400" r:id="rId83"/>
    <p:sldId id="402" r:id="rId84"/>
    <p:sldId id="401" r:id="rId85"/>
    <p:sldId id="343" r:id="rId86"/>
    <p:sldId id="406" r:id="rId87"/>
    <p:sldId id="421" r:id="rId88"/>
  </p:sldIdLst>
  <p:sldSz cx="9144000" cy="6858000" type="screen4x3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87" autoAdjust="0"/>
    <p:restoredTop sz="94660" autoAdjust="0"/>
  </p:normalViewPr>
  <p:slideViewPr>
    <p:cSldViewPr>
      <p:cViewPr>
        <p:scale>
          <a:sx n="66" d="100"/>
          <a:sy n="66" d="100"/>
        </p:scale>
        <p:origin x="-1518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98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6575" cy="511176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1140" y="0"/>
            <a:ext cx="3076575" cy="511176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2563DF6A-AAB1-4C8A-9FD2-CCD125FF04C4}" type="datetimeFigureOut">
              <a:rPr lang="pt-BR" smtClean="0"/>
              <a:pPr/>
              <a:t>04/06/2014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2" y="9721850"/>
            <a:ext cx="3076575" cy="511176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1140" y="9721850"/>
            <a:ext cx="3076575" cy="511176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AD70EB55-EADB-40FF-A8FC-C37BE3F2ADF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78735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2" name="Subtítu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pPr/>
              <a:t>04/06/2014</a:t>
            </a:fld>
            <a:endParaRPr lang="pt-BR"/>
          </a:p>
        </p:txBody>
      </p:sp>
      <p:sp>
        <p:nvSpPr>
          <p:cNvPr id="20" name="Espaço Reservado para Rodap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pPr/>
              <a:t>04/06/2014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pPr/>
              <a:t>04/06/2014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pPr/>
              <a:t>04/06/2014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pPr/>
              <a:t>04/06/2014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Retângu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pPr/>
              <a:t>04/06/2014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pPr/>
              <a:t>04/06/2014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pPr/>
              <a:t>04/06/2014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pPr/>
              <a:t>04/06/2014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Retângu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pPr/>
              <a:t>04/06/2014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pPr/>
              <a:t>04/06/2014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9" name="Fluxograma: Processo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uxograma: Processo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zz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sca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ço Reservado para Títu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24" name="Espaço Reservado para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6CAE9EE-8B3B-4650-9F42-021525AF0912}" type="datetimeFigureOut">
              <a:rPr lang="pt-BR" smtClean="0"/>
              <a:pPr/>
              <a:t>04/06/2014</a:t>
            </a:fld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t-BR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957E6EF-2042-458A-9FCE-738E6F19458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5" name="Retângu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http://obgyn.homestead.com/files/GYNPATHOsurgery/3efe7b30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2555776" y="404664"/>
            <a:ext cx="6264696" cy="1224136"/>
          </a:xfrm>
        </p:spPr>
        <p:txBody>
          <a:bodyPr>
            <a:normAutofit/>
          </a:bodyPr>
          <a:lstStyle/>
          <a:p>
            <a:pPr algn="ctr"/>
            <a:r>
              <a:rPr lang="pt-BR" sz="1800" b="1" smtClean="0"/>
              <a:t>UNIVERSIDADE </a:t>
            </a:r>
            <a:r>
              <a:rPr lang="pt-BR" sz="1800" b="1"/>
              <a:t>DE SÃO PAULO</a:t>
            </a:r>
            <a:endParaRPr lang="pt-BR" sz="1800"/>
          </a:p>
          <a:p>
            <a:pPr algn="ctr"/>
            <a:r>
              <a:rPr lang="pt-BR" sz="1800" b="1"/>
              <a:t>FACULDADE DE SAÚDE PÚBLICA</a:t>
            </a:r>
            <a:endParaRPr lang="pt-BR" sz="1800"/>
          </a:p>
          <a:p>
            <a:pPr algn="ctr"/>
            <a:r>
              <a:rPr lang="pt-BR" sz="1800" b="1"/>
              <a:t>DEPARTAMENTO DE SAÚDE MATERNO-INFANTIL</a:t>
            </a:r>
            <a:r>
              <a:rPr lang="pt-BR" sz="1800" smtClean="0"/>
              <a:t>  </a:t>
            </a:r>
          </a:p>
          <a:p>
            <a:endParaRPr lang="pt-BR" sz="180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6928" y="149812"/>
            <a:ext cx="1714872" cy="162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1"/>
          <p:cNvSpPr>
            <a:spLocks noGrp="1"/>
          </p:cNvSpPr>
          <p:nvPr>
            <p:ph type="ctrTitle"/>
          </p:nvPr>
        </p:nvSpPr>
        <p:spPr>
          <a:xfrm>
            <a:off x="1573113" y="3021340"/>
            <a:ext cx="7175351" cy="1415772"/>
          </a:xfrm>
        </p:spPr>
        <p:txBody>
          <a:bodyPr anchor="ctr" anchorCtr="0">
            <a:spAutoFit/>
          </a:bodyPr>
          <a:lstStyle/>
          <a:p>
            <a:pPr algn="ctr"/>
            <a:r>
              <a:rPr lang="pt-BR" dirty="0" smtClean="0">
                <a:effectLst/>
              </a:rPr>
              <a:t>Fisiologia e anatomia </a:t>
            </a:r>
            <a:br>
              <a:rPr lang="pt-BR" dirty="0" smtClean="0">
                <a:effectLst/>
              </a:rPr>
            </a:br>
            <a:r>
              <a:rPr lang="pt-BR" dirty="0" smtClean="0">
                <a:effectLst/>
              </a:rPr>
              <a:t>sexual e reprodutiva</a:t>
            </a:r>
            <a:endParaRPr lang="pt-BR" dirty="0">
              <a:effectLst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779912" y="5344758"/>
            <a:ext cx="4976936" cy="369332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pt-BR" sz="1800" dirty="0" err="1" smtClean="0">
                <a:effectLst/>
              </a:rPr>
              <a:t>Profas</a:t>
            </a:r>
            <a:r>
              <a:rPr lang="pt-BR" sz="1800" dirty="0" smtClean="0">
                <a:effectLst/>
              </a:rPr>
              <a:t>. Flora </a:t>
            </a:r>
            <a:r>
              <a:rPr lang="pt-BR" sz="1800" dirty="0">
                <a:effectLst/>
              </a:rPr>
              <a:t>M</a:t>
            </a:r>
            <a:r>
              <a:rPr lang="pt-BR" sz="1800" dirty="0" smtClean="0">
                <a:effectLst/>
              </a:rPr>
              <a:t>aria Barbosa e Simone G Diniz </a:t>
            </a:r>
            <a:endParaRPr lang="pt-BR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94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99592" y="1412776"/>
            <a:ext cx="7558608" cy="4824536"/>
          </a:xfrm>
        </p:spPr>
        <p:txBody>
          <a:bodyPr>
            <a:normAutofit/>
          </a:bodyPr>
          <a:lstStyle/>
          <a:p>
            <a:endParaRPr lang="pt-BR" sz="2400" dirty="0"/>
          </a:p>
          <a:p>
            <a:pPr marL="0"/>
            <a:r>
              <a:rPr lang="pt-BR" dirty="0"/>
              <a:t>Desenvolvimento </a:t>
            </a:r>
            <a:r>
              <a:rPr lang="pt-BR" dirty="0" smtClean="0"/>
              <a:t>do </a:t>
            </a:r>
            <a:r>
              <a:rPr lang="pt-BR" dirty="0"/>
              <a:t>aparelho </a:t>
            </a:r>
            <a:r>
              <a:rPr lang="pt-BR" dirty="0" smtClean="0"/>
              <a:t>reprodutor  a partir da puberdade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pt-BR" dirty="0">
                <a:solidFill>
                  <a:schemeClr val="accent2"/>
                </a:solidFill>
              </a:rPr>
              <a:t>Auto identificação sexual de uma criança (como mulher ou como homem) </a:t>
            </a:r>
            <a:r>
              <a:rPr lang="pt-BR" dirty="0" smtClean="0">
                <a:solidFill>
                  <a:schemeClr val="accent2"/>
                </a:solidFill>
              </a:rPr>
              <a:t>estabiliza-se a </a:t>
            </a:r>
            <a:r>
              <a:rPr lang="pt-BR" dirty="0">
                <a:solidFill>
                  <a:schemeClr val="accent2"/>
                </a:solidFill>
              </a:rPr>
              <a:t>partir dos primeiros anos de </a:t>
            </a:r>
            <a:r>
              <a:rPr lang="pt-BR" dirty="0" smtClean="0">
                <a:solidFill>
                  <a:schemeClr val="accent2"/>
                </a:solidFill>
              </a:rPr>
              <a:t>vida, mas pode mudar</a:t>
            </a:r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6924" y="4149080"/>
            <a:ext cx="7293508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001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124744"/>
            <a:ext cx="6766520" cy="5472608"/>
          </a:xfrm>
        </p:spPr>
        <p:txBody>
          <a:bodyPr>
            <a:normAutofit/>
          </a:bodyPr>
          <a:lstStyle/>
          <a:p>
            <a:pPr marL="0"/>
            <a:r>
              <a:rPr lang="pt-BR" smtClean="0"/>
              <a:t>  </a:t>
            </a:r>
            <a:r>
              <a:rPr lang="pt-BR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Características </a:t>
            </a:r>
            <a:r>
              <a:rPr lang="pt-BR">
                <a:solidFill>
                  <a:schemeClr val="accent3">
                    <a:lumMod val="60000"/>
                    <a:lumOff val="40000"/>
                  </a:schemeClr>
                </a:solidFill>
              </a:rPr>
              <a:t>sexuais </a:t>
            </a:r>
            <a:endParaRPr lang="pt-BR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endParaRPr lang="pt-BR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pt-BR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Primárias </a:t>
            </a:r>
            <a:r>
              <a:rPr lang="pt-BR">
                <a:solidFill>
                  <a:schemeClr val="tx1"/>
                </a:solidFill>
              </a:rPr>
              <a:t>– órgãos sexuais externos – já presentes no nascimento e permitem a identificação do </a:t>
            </a:r>
            <a:r>
              <a:rPr lang="pt-BR" smtClean="0">
                <a:solidFill>
                  <a:schemeClr val="tx1"/>
                </a:solidFill>
              </a:rPr>
              <a:t>bebê como menino ou menina.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pt-BR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Secundárias </a:t>
            </a:r>
            <a:r>
              <a:rPr lang="pt-BR">
                <a:solidFill>
                  <a:schemeClr val="tx1"/>
                </a:solidFill>
              </a:rPr>
              <a:t>– s</a:t>
            </a:r>
            <a:r>
              <a:rPr lang="pt-BR" smtClean="0">
                <a:solidFill>
                  <a:schemeClr val="tx1"/>
                </a:solidFill>
              </a:rPr>
              <a:t>ão características físicas que se acentuam na puberdade e acentuam as diferenças entre homens e mulheres 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mtClean="0">
              <a:solidFill>
                <a:schemeClr val="tx1"/>
              </a:solidFill>
            </a:endParaRPr>
          </a:p>
          <a:p>
            <a:r>
              <a:rPr lang="pt-BR" smtClean="0">
                <a:solidFill>
                  <a:schemeClr val="accent1"/>
                </a:solidFill>
              </a:rPr>
              <a:t>São características biologicamente determinadas.</a:t>
            </a:r>
          </a:p>
          <a:p>
            <a:endParaRPr lang="pt-BR" smtClean="0"/>
          </a:p>
          <a:p>
            <a:endParaRPr lang="pt-BR"/>
          </a:p>
          <a:p>
            <a:endParaRPr lang="pt-BR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451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15616" y="908720"/>
            <a:ext cx="7342584" cy="5328592"/>
          </a:xfrm>
        </p:spPr>
        <p:txBody>
          <a:bodyPr>
            <a:normAutofit/>
          </a:bodyPr>
          <a:lstStyle/>
          <a:p>
            <a:pPr marL="0"/>
            <a:r>
              <a:rPr lang="pt-BR" dirty="0" smtClean="0"/>
              <a:t>  </a:t>
            </a:r>
            <a:r>
              <a:rPr lang="pt-BR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Características </a:t>
            </a:r>
            <a:r>
              <a:rPr lang="pt-BR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sexuais </a:t>
            </a:r>
            <a:endParaRPr lang="pt-BR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pt-BR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Terciárias </a:t>
            </a:r>
            <a:r>
              <a:rPr lang="pt-BR" dirty="0" smtClean="0">
                <a:solidFill>
                  <a:schemeClr val="tx1"/>
                </a:solidFill>
              </a:rPr>
              <a:t>– características psicológicas que são encorajadas em um sexo e desencorajadas em outro – físicas, psicológicas e sociais</a:t>
            </a:r>
            <a:endParaRPr lang="pt-BR" dirty="0" smtClean="0">
              <a:solidFill>
                <a:schemeClr val="accent1"/>
              </a:solidFill>
            </a:endParaRPr>
          </a:p>
          <a:p>
            <a:pPr marL="0"/>
            <a:r>
              <a:rPr lang="pt-BR" dirty="0" smtClean="0">
                <a:solidFill>
                  <a:schemeClr val="accent1"/>
                </a:solidFill>
              </a:rPr>
              <a:t>São características culturalmente determinadas.</a:t>
            </a:r>
          </a:p>
          <a:p>
            <a:pPr marL="0"/>
            <a:endParaRPr lang="pt-BR" dirty="0">
              <a:solidFill>
                <a:schemeClr val="accent1"/>
              </a:solidFill>
            </a:endParaRPr>
          </a:p>
          <a:p>
            <a:pPr marL="0"/>
            <a:endParaRPr lang="pt-BR" dirty="0" smtClean="0">
              <a:solidFill>
                <a:schemeClr val="accent1"/>
              </a:solidFill>
            </a:endParaRPr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12976"/>
            <a:ext cx="66579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9165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124744"/>
            <a:ext cx="6766520" cy="5247590"/>
          </a:xfrm>
        </p:spPr>
        <p:txBody>
          <a:bodyPr>
            <a:spAutoFit/>
          </a:bodyPr>
          <a:lstStyle/>
          <a:p>
            <a:pPr marL="0"/>
            <a:r>
              <a:rPr lang="pt-BR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Características </a:t>
            </a:r>
            <a:r>
              <a:rPr lang="pt-BR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sexuais </a:t>
            </a:r>
            <a:r>
              <a:rPr lang="pt-BR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secundárias</a:t>
            </a:r>
          </a:p>
          <a:p>
            <a:pPr marL="0"/>
            <a:endParaRPr lang="pt-BR" sz="28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dirty="0"/>
              <a:t>Surgem a partir da </a:t>
            </a:r>
            <a:r>
              <a:rPr lang="pt-BR" sz="2800" dirty="0" smtClean="0"/>
              <a:t>puberdade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28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dirty="0"/>
              <a:t>Podem ocorrer muito lentamente e se estenderem se por alguns anos ou se iniciarem subitamente e  estarem completas em dois anos</a:t>
            </a:r>
            <a:r>
              <a:rPr lang="pt-BR" sz="2800" dirty="0" smtClean="0"/>
              <a:t>.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28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dirty="0" smtClean="0"/>
              <a:t>Fornecem </a:t>
            </a:r>
            <a:r>
              <a:rPr lang="pt-BR" sz="2800" dirty="0"/>
              <a:t>aos corpos masculino e feminino sua aparência adulta “típica</a:t>
            </a:r>
            <a:r>
              <a:rPr lang="pt-BR" sz="2800" dirty="0" smtClean="0"/>
              <a:t>”</a:t>
            </a:r>
            <a:endParaRPr lang="pt-BR" dirty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70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600" y="260648"/>
            <a:ext cx="7744718" cy="800219"/>
          </a:xfrm>
        </p:spPr>
        <p:txBody>
          <a:bodyPr wrap="square">
            <a:spAutoFit/>
          </a:bodyPr>
          <a:lstStyle/>
          <a:p>
            <a:pPr marL="0" algn="ctr"/>
            <a:r>
              <a:rPr lang="pt-BR" dirty="0" smtClean="0"/>
              <a:t>  </a:t>
            </a:r>
            <a:r>
              <a:rPr lang="pt-BR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Características </a:t>
            </a:r>
            <a:r>
              <a:rPr lang="pt-BR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sexuais </a:t>
            </a:r>
            <a:r>
              <a:rPr lang="pt-BR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secundárias</a:t>
            </a:r>
          </a:p>
          <a:p>
            <a:pPr marL="0" algn="ctr"/>
            <a:r>
              <a:rPr lang="pt-BR" sz="1600" dirty="0" smtClean="0">
                <a:solidFill>
                  <a:schemeClr val="tx1"/>
                </a:solidFill>
              </a:rPr>
              <a:t>EM GERAL, O HOMEM É MAIS ALTO E A MULHER É MAIS LEVE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4104456" cy="533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480204" y="1844824"/>
            <a:ext cx="31683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dirty="0"/>
              <a:t>Cabelo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Pelo facial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Traços faciais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Pescoço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Ombros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Peito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Pelo </a:t>
            </a:r>
            <a:r>
              <a:rPr lang="pt-BR" dirty="0" smtClean="0"/>
              <a:t>corporal</a:t>
            </a:r>
            <a:endParaRPr lang="pt-BR" dirty="0"/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Mamas</a:t>
            </a:r>
            <a:endParaRPr lang="pt-BR" dirty="0"/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Músculos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Braços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Pelos pubianos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Quadris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Pés e mãos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Coxas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Ângulo entre perna e coxa</a:t>
            </a:r>
          </a:p>
        </p:txBody>
      </p:sp>
    </p:spTree>
    <p:extLst>
      <p:ext uri="{BB962C8B-B14F-4D97-AF65-F5344CB8AC3E}">
        <p14:creationId xmlns:p14="http://schemas.microsoft.com/office/powerpoint/2010/main" xmlns="" val="281235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4308872"/>
          </a:xfrm>
        </p:spPr>
        <p:txBody>
          <a:bodyPr>
            <a:spAutoFit/>
          </a:bodyPr>
          <a:lstStyle/>
          <a:p>
            <a:pPr marL="0"/>
            <a:r>
              <a:rPr lang="pt-BR" sz="2800" dirty="0" smtClean="0"/>
              <a:t>Dois componentes básicos</a:t>
            </a:r>
            <a:endParaRPr lang="pt-BR" sz="2800" dirty="0"/>
          </a:p>
          <a:p>
            <a:pPr marL="514350" indent="-514350">
              <a:buFont typeface="+mj-lt"/>
              <a:buAutoNum type="arabicPeriod"/>
            </a:pP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</a:rPr>
              <a:t>Gônadas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Testículos e ovários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Têm seu funcionamento regulado pelo eixo hipotalâmico-</a:t>
            </a:r>
            <a:r>
              <a:rPr lang="pt-BR" sz="2800" dirty="0" err="1" smtClean="0"/>
              <a:t>hipofisário</a:t>
            </a:r>
            <a:endParaRPr lang="pt-BR" sz="2800" dirty="0" smtClean="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São glândulas com função endócrina (produção de hormônios) e exócrina (gametogênese)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</a:rPr>
              <a:t>Trato reprodutivo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rgbClr val="00B050"/>
                </a:solidFill>
              </a:rPr>
              <a:t>Anatomia e fisiologia </a:t>
            </a:r>
            <a:r>
              <a:rPr lang="pt-BR" sz="2800" smtClean="0">
                <a:solidFill>
                  <a:srgbClr val="00B050"/>
                </a:solidFill>
              </a:rPr>
              <a:t>sexual</a:t>
            </a:r>
            <a:endParaRPr lang="pt-BR" sz="28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66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7550656" cy="5170646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</a:rPr>
              <a:t>A gametogênese normal e o desenvolvimento e fisiologia do trato reprodutivo são absolutamente dependentes do função endócrinas das gônadas</a:t>
            </a:r>
          </a:p>
          <a:p>
            <a:pPr marL="0"/>
            <a:endParaRPr lang="pt-BR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</a:rPr>
              <a:t>Consequências clínicas desta dependência hormonal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Infertilidade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Genitália ambígua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Câncer de mama e de útero na mulher e de próstata no homem </a:t>
            </a:r>
            <a:endParaRPr lang="pt-BR" sz="28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rgbClr val="00B050"/>
                </a:solidFill>
              </a:rPr>
              <a:t>Anatomia e fisiologia </a:t>
            </a:r>
            <a:r>
              <a:rPr lang="pt-BR" sz="2800" smtClean="0">
                <a:solidFill>
                  <a:srgbClr val="00B050"/>
                </a:solidFill>
              </a:rPr>
              <a:t>sexual</a:t>
            </a:r>
            <a:endParaRPr lang="pt-BR" sz="28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857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6">
                    <a:lumMod val="60000"/>
                    <a:lumOff val="40000"/>
                  </a:schemeClr>
                </a:solidFill>
              </a:rPr>
              <a:t>Anatomia e fisiologia sexual </a:t>
            </a:r>
            <a:r>
              <a:rPr lang="pt-BR" sz="280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masculina</a:t>
            </a:r>
            <a:endParaRPr lang="pt-BR" sz="28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0373" y="1448941"/>
            <a:ext cx="215265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73016"/>
            <a:ext cx="3153594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983346"/>
            <a:ext cx="3919344" cy="558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50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2378075" y="1412875"/>
            <a:ext cx="6765925" cy="4970463"/>
          </a:xfrm>
        </p:spPr>
        <p:txBody>
          <a:bodyPr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Gônadas masculinas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Testículos </a:t>
            </a:r>
          </a:p>
          <a:p>
            <a:pPr marL="533400"/>
            <a:endParaRPr lang="pt-BR" sz="2800" smtClean="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Trato reprodutivo reprodutivo masculino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Epididimo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 Vias deferentes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Ducto ejaculatório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Uretra (prostática, membranosa, peniana)</a:t>
            </a: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1">
                    <a:lumMod val="75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225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4088" y="836712"/>
            <a:ext cx="5516264" cy="54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07704" y="309303"/>
            <a:ext cx="5942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0070C0"/>
                </a:solidFill>
              </a:rPr>
              <a:t>Eixo hipotálamos-hipófise-</a:t>
            </a:r>
            <a:r>
              <a:rPr lang="pt-BR" sz="3200" dirty="0" err="1">
                <a:solidFill>
                  <a:srgbClr val="0070C0"/>
                </a:solidFill>
              </a:rPr>
              <a:t>gônodas</a:t>
            </a:r>
            <a:endParaRPr lang="pt-BR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944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1628800"/>
            <a:ext cx="7416824" cy="3877985"/>
          </a:xfr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pt-B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Anatomia</a:t>
            </a:r>
            <a:r>
              <a:rPr lang="pt-BR" dirty="0" smtClean="0"/>
              <a:t>: estudo científico da estrutura do corpo humano: células, tecidos, órgãos e sistemas. </a:t>
            </a:r>
            <a:br>
              <a:rPr lang="pt-BR" dirty="0" smtClean="0"/>
            </a:br>
            <a:endParaRPr lang="pt-BR" sz="2600" dirty="0" smtClean="0"/>
          </a:p>
          <a:p>
            <a:pPr marL="457200" indent="-457200">
              <a:buFont typeface="Wingdings" pitchFamily="2" charset="2"/>
              <a:buChar char="§"/>
            </a:pPr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Fisiologia</a:t>
            </a:r>
            <a:r>
              <a:rPr lang="pt-BR" dirty="0"/>
              <a:t>: estuda aspectos do funcionamento do corpo humano, tais como metabolismo e divisão celular</a:t>
            </a:r>
            <a:r>
              <a:rPr lang="pt-BR" dirty="0" smtClean="0"/>
              <a:t>.</a:t>
            </a:r>
          </a:p>
          <a:p>
            <a:pPr marL="457200" indent="-457200">
              <a:buFont typeface="Wingdings" pitchFamily="2" charset="2"/>
              <a:buChar char="§"/>
            </a:pPr>
            <a:endParaRPr lang="pt-BR" dirty="0" smtClean="0"/>
          </a:p>
          <a:p>
            <a:pPr marL="457200" indent="-457200">
              <a:buFont typeface="Wingdings" pitchFamily="2" charset="2"/>
              <a:buChar char="§"/>
            </a:pPr>
            <a:r>
              <a:rPr lang="pt-BR" dirty="0"/>
              <a:t>Não é possível estudar estrutura separadamente da função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070C0"/>
                </a:solidFill>
              </a:rPr>
              <a:t>Anatomia e fisiologia sexual e reprodutiva</a:t>
            </a:r>
            <a:endParaRPr lang="pt-BR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916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0700" y="957263"/>
            <a:ext cx="55626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58143" y="260648"/>
            <a:ext cx="5227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rgbClr val="0070C0"/>
                </a:solidFill>
              </a:rPr>
              <a:t>Eixo hipotálamos-hipófise-</a:t>
            </a:r>
            <a:r>
              <a:rPr lang="pt-BR" sz="2800" dirty="0" err="1" smtClean="0">
                <a:solidFill>
                  <a:srgbClr val="0070C0"/>
                </a:solidFill>
              </a:rPr>
              <a:t>gônodas</a:t>
            </a:r>
            <a:endParaRPr lang="pt-BR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833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188" y="347663"/>
            <a:ext cx="8115300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8351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1623" y="311993"/>
            <a:ext cx="7362825" cy="64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0064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5247590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Testículos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Localização: fora da cavidade escrotal (bolsa escrotal ou escroto)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Manutenção da temperatura: cerca de 2 graus abaixo da temperatura corporal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Coberto por tecido conectivo e dividido em cerca de 300 lóbulos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Cada lóbulo: 2 a 4 voltas de túbulos seminíferos</a:t>
            </a:r>
          </a:p>
          <a:p>
            <a:pPr marL="533400"/>
            <a:endParaRPr lang="pt-BR" sz="2800" smtClean="0"/>
          </a:p>
          <a:p>
            <a:pPr marL="514350" indent="-514350">
              <a:buFont typeface="Wingdings" pitchFamily="2" charset="2"/>
              <a:buChar char="§"/>
            </a:pP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11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Testículo - corte transversal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7182" y="1118089"/>
            <a:ext cx="7081242" cy="519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2657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Testículo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1120" y="931600"/>
            <a:ext cx="7254974" cy="535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0392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4154984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Produção dos espermatozóides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Túbulos seminíferos: epitélio seminífero e células de Sertoli (nutrem as células que irão se transformar em espermatozóides) </a:t>
            </a:r>
          </a:p>
          <a:p>
            <a:pPr marL="533400"/>
            <a:endParaRPr lang="pt-BR" sz="2800" smtClean="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Espermatozóides viáveis podem ser estocados na cauda do epididimo e nas vias deferentes por meses.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530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1343665"/>
            <a:ext cx="7406640" cy="4893647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Espermatogênese anormal e fertilidade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Efeito da temperatura na espermatogênese </a:t>
            </a:r>
          </a:p>
          <a:p>
            <a:pPr marL="533400"/>
            <a:endParaRPr lang="pt-BR" sz="2800" smtClean="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Criptorquidia</a:t>
            </a:r>
          </a:p>
          <a:p>
            <a:pPr marL="990600" indent="-457200"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Efeito da contagem de espermatozóides na fertilidade</a:t>
            </a:r>
          </a:p>
          <a:p>
            <a:pPr marL="990600" indent="-457200"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Efeito da morfologia e motilidade dos espermatozóides na fertilidade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724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34904"/>
            <a:ext cx="5557614" cy="547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180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4785926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Espermiogênese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Diminuição do núcleo celular</a:t>
            </a:r>
          </a:p>
          <a:p>
            <a:pPr marL="533400">
              <a:spcBef>
                <a:spcPts val="0"/>
              </a:spcBef>
            </a:pPr>
            <a:endParaRPr lang="pt-BR" sz="2800" smtClean="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Formação da cauda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 smtClean="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Divisão em célula feminina (23X) </a:t>
            </a:r>
          </a:p>
          <a:p>
            <a:pPr marL="533400">
              <a:spcBef>
                <a:spcPts val="0"/>
              </a:spcBef>
            </a:pPr>
            <a:r>
              <a:rPr lang="pt-BR" sz="2800"/>
              <a:t> </a:t>
            </a:r>
            <a:r>
              <a:rPr lang="pt-BR" sz="2800" smtClean="0"/>
              <a:t>    e célula masculina (23Y)</a:t>
            </a:r>
          </a:p>
          <a:p>
            <a:pPr marL="533400">
              <a:spcBef>
                <a:spcPts val="0"/>
              </a:spcBef>
            </a:pPr>
            <a:endParaRPr lang="pt-BR" sz="2800" smtClean="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/>
              <a:t> </a:t>
            </a:r>
            <a:r>
              <a:rPr lang="pt-BR" sz="2800" smtClean="0"/>
              <a:t>Período total de espermatogênese: 74 dias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04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7704" y="1412776"/>
            <a:ext cx="6624736" cy="4680520"/>
          </a:xfrm>
        </p:spPr>
        <p:txBody>
          <a:bodyPr>
            <a:normAutofit fontScale="92500" lnSpcReduction="10000"/>
          </a:bodyPr>
          <a:lstStyle/>
          <a:p>
            <a:pPr marL="0"/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</a:rPr>
              <a:t>Importância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na área da saúde:</a:t>
            </a:r>
            <a:b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pt-BR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dirty="0" smtClean="0"/>
              <a:t>Aconselhamento sexual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dirty="0"/>
              <a:t>Planejamento </a:t>
            </a:r>
            <a:r>
              <a:rPr lang="pt-BR" sz="2800" dirty="0" smtClean="0"/>
              <a:t>familiar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dirty="0"/>
              <a:t>Assistência no ciclo </a:t>
            </a:r>
            <a:r>
              <a:rPr lang="pt-BR" sz="2800" dirty="0" smtClean="0"/>
              <a:t>gravídico-puerperal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dirty="0" smtClean="0"/>
              <a:t>Promoção da saúde em geral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dirty="0" err="1" smtClean="0"/>
              <a:t>Auto-conhecimento</a:t>
            </a:r>
            <a:endParaRPr lang="pt-BR" sz="2800" dirty="0" smtClean="0"/>
          </a:p>
          <a:p>
            <a:pPr marL="342900" indent="-342900">
              <a:buFont typeface="Wingdings" pitchFamily="2" charset="2"/>
              <a:buChar char="§"/>
            </a:pPr>
            <a:endParaRPr lang="pt-BR" sz="6600" dirty="0" smtClean="0"/>
          </a:p>
          <a:p>
            <a:endParaRPr lang="pt-BR" sz="6000" dirty="0" smtClean="0"/>
          </a:p>
          <a:p>
            <a:endParaRPr lang="pt-BR" sz="6000" dirty="0"/>
          </a:p>
          <a:p>
            <a:endParaRPr lang="pt-BR" dirty="0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070C0"/>
                </a:solidFill>
              </a:rPr>
              <a:t>Anatomia e fisiologia sexual e reprodutiva</a:t>
            </a:r>
            <a:endParaRPr lang="pt-BR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600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9497" y="338138"/>
            <a:ext cx="7800975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5041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31640" y="1412776"/>
            <a:ext cx="7118608" cy="4308872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Os espermatozóides podem permanecer por diversos meses nas vias deferentes e epididimo sem perda de viabilidade</a:t>
            </a:r>
          </a:p>
          <a:p>
            <a:pPr marL="990600" indent="-457200"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Nestes locais, o espermatozóide não tem mobilidade nem capacitação acrossômica </a:t>
            </a:r>
          </a:p>
          <a:p>
            <a:pPr marL="990600" indent="-457200">
              <a:buFont typeface="Wingdings" pitchFamily="2" charset="2"/>
              <a:buChar char="q"/>
            </a:pPr>
            <a:endParaRPr lang="pt-BR" sz="2800" smtClean="0"/>
          </a:p>
          <a:p>
            <a:pPr marL="533400"/>
            <a:endParaRPr lang="pt-BR" sz="2800" smtClean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475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8759" y="633537"/>
            <a:ext cx="7663721" cy="574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5207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3954929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Ato sexual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Glande peniana – fonte de sinais nervosos sensoriais</a:t>
            </a:r>
          </a:p>
          <a:p>
            <a:pPr marL="533400"/>
            <a:endParaRPr lang="pt-BR" sz="2800" smtClean="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Elementos psíquicos</a:t>
            </a:r>
          </a:p>
          <a:p>
            <a:pPr marL="990600" indent="-457200">
              <a:buFont typeface="Wingdings" pitchFamily="2" charset="2"/>
              <a:buChar char="q"/>
            </a:pPr>
            <a:endParaRPr lang="pt-BR" sz="2800" smtClean="0"/>
          </a:p>
          <a:p>
            <a:pPr marL="533400"/>
            <a:endParaRPr lang="pt-BR" sz="2800" smtClean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800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15616" y="908720"/>
            <a:ext cx="7694672" cy="5093702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Ato sexual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Emissão – contrações peristálticas no vias deferentes – fazem com que os </a:t>
            </a:r>
            <a:r>
              <a:rPr lang="pt-BR" sz="2800" dirty="0" err="1" smtClean="0"/>
              <a:t>espermatozóides</a:t>
            </a:r>
            <a:r>
              <a:rPr lang="pt-BR" sz="2800" dirty="0" smtClean="0"/>
              <a:t> sejam propelidos durante o orgasmo na uretra masculina. Papel da ocitocina</a:t>
            </a:r>
          </a:p>
          <a:p>
            <a:pPr marL="533400"/>
            <a:endParaRPr lang="pt-BR" sz="2800" dirty="0" smtClean="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Durante a emissão, a contração das vias deferentes coincide com a contração das vesículas seminais e da glândula prostática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983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908720"/>
            <a:ext cx="7118608" cy="5647700"/>
          </a:xfrm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Ato sexual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Desta maneira, forma-se o sêmen</a:t>
            </a:r>
          </a:p>
          <a:p>
            <a:pPr marL="533400">
              <a:spcBef>
                <a:spcPts val="0"/>
              </a:spcBef>
            </a:pPr>
            <a:endParaRPr lang="pt-BR" sz="2800" smtClean="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As substâncias adicionadas aos sêmen têm função alcalinizante (em contraposição à acidez do trato genital feminino) e nutritiva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/>
              <a:t>Antes da emissão e da ejaculação </a:t>
            </a:r>
            <a:r>
              <a:rPr lang="pt-BR" sz="2800" smtClean="0"/>
              <a:t>(orgasmo masculino) – </a:t>
            </a:r>
            <a:r>
              <a:rPr lang="pt-BR" sz="2800"/>
              <a:t>lubrificação é proporcionada por secreção mucosa das glândulas </a:t>
            </a:r>
            <a:r>
              <a:rPr lang="pt-BR" sz="2800" smtClean="0"/>
              <a:t>para-uretrais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759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908720"/>
            <a:ext cx="7118608" cy="5216813"/>
          </a:xfrm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Ato sexual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Os espermatozóides tornam-se capazes de fertilizar o óvulo apenas quando entram em contato com os fluidos do trato genital feminino (capacitação do espermatozóide)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Esta capacitação envolvem o aumento da mobilidade e a capacidade de penetrar o óvulo (duração: 1 a 10 horas)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 smtClean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63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908720"/>
            <a:ext cx="7406640" cy="5647700"/>
          </a:xfrm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Espermatozóides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O movimento flagelar da cauda do espermatozóide permite o deslocamento na velocidade de 1 a 4 mm/min, no trato genital feminino </a:t>
            </a: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Sêmen ejaculado: média de 3,5 ml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Média de 400 milhões de espermatozóides por ejaculado.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Sobrevivem de 24  a 48 horas no organismo feminino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222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Fertilização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5894784" cy="571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9567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908720"/>
            <a:ext cx="7118608" cy="5647700"/>
          </a:xfrm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Fecundação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Ao atingir a camada de células que envolve o ovo (zona pelúcida), o acrossomo se dissolve e libera as enzimas.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Abre-se uma via de penetração para a cabeça do espermatozóide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Em cerca de 30 min, as membranas celulares do espertozóide e do óocito se fundem, formando uma única célula.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673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7382" y="836712"/>
            <a:ext cx="7416824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238828" y="324410"/>
            <a:ext cx="7552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rgbClr val="0070C0"/>
                </a:solidFill>
              </a:rPr>
              <a:t>Sexo (biológico),  identidade de gênero e orientação sexual</a:t>
            </a:r>
            <a:endParaRPr lang="pt-B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758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33400" y="0"/>
            <a:ext cx="8610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PT" sz="5400" b="1">
                <a:solidFill>
                  <a:srgbClr val="CC00CC"/>
                </a:solidFill>
                <a:latin typeface="Monotype Corsiva" pitchFamily="66" charset="0"/>
              </a:rPr>
              <a:t>Fecundação</a:t>
            </a:r>
          </a:p>
        </p:txBody>
      </p:sp>
      <p:grpSp>
        <p:nvGrpSpPr>
          <p:cNvPr id="4114" name="Group 18"/>
          <p:cNvGrpSpPr>
            <a:grpSpLocks/>
          </p:cNvGrpSpPr>
          <p:nvPr/>
        </p:nvGrpSpPr>
        <p:grpSpPr bwMode="auto">
          <a:xfrm>
            <a:off x="609600" y="609600"/>
            <a:ext cx="8534400" cy="6973888"/>
            <a:chOff x="384" y="288"/>
            <a:chExt cx="5376" cy="4393"/>
          </a:xfrm>
        </p:grpSpPr>
        <p:pic>
          <p:nvPicPr>
            <p:cNvPr id="4099" name="Picture 3" descr="fecundacionarranjada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" y="288"/>
              <a:ext cx="3599" cy="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1" name="Line 5"/>
            <p:cNvSpPr>
              <a:spLocks noChangeShapeType="1"/>
            </p:cNvSpPr>
            <p:nvPr/>
          </p:nvSpPr>
          <p:spPr bwMode="auto">
            <a:xfrm flipH="1">
              <a:off x="4128" y="2832"/>
              <a:ext cx="10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2" name="Line 6"/>
            <p:cNvSpPr>
              <a:spLocks noChangeShapeType="1"/>
            </p:cNvSpPr>
            <p:nvPr/>
          </p:nvSpPr>
          <p:spPr bwMode="auto">
            <a:xfrm flipH="1">
              <a:off x="1728" y="1008"/>
              <a:ext cx="10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3" name="Line 7"/>
            <p:cNvSpPr>
              <a:spLocks noChangeShapeType="1"/>
            </p:cNvSpPr>
            <p:nvPr/>
          </p:nvSpPr>
          <p:spPr bwMode="auto">
            <a:xfrm flipH="1">
              <a:off x="2448" y="1728"/>
              <a:ext cx="38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4" name="Line 8"/>
            <p:cNvSpPr>
              <a:spLocks noChangeShapeType="1"/>
            </p:cNvSpPr>
            <p:nvPr/>
          </p:nvSpPr>
          <p:spPr bwMode="auto">
            <a:xfrm flipH="1">
              <a:off x="2880" y="2208"/>
              <a:ext cx="6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5" name="Line 9"/>
            <p:cNvSpPr>
              <a:spLocks noChangeShapeType="1"/>
            </p:cNvSpPr>
            <p:nvPr/>
          </p:nvSpPr>
          <p:spPr bwMode="auto">
            <a:xfrm flipH="1">
              <a:off x="4080" y="3936"/>
              <a:ext cx="10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7" name="Line 11"/>
            <p:cNvSpPr>
              <a:spLocks noChangeShapeType="1"/>
            </p:cNvSpPr>
            <p:nvPr/>
          </p:nvSpPr>
          <p:spPr bwMode="auto">
            <a:xfrm flipH="1">
              <a:off x="4272" y="3648"/>
              <a:ext cx="10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8" name="Text Box 12"/>
            <p:cNvSpPr txBox="1">
              <a:spLocks noChangeArrowheads="1"/>
            </p:cNvSpPr>
            <p:nvPr/>
          </p:nvSpPr>
          <p:spPr bwMode="auto">
            <a:xfrm>
              <a:off x="3120" y="3792"/>
              <a:ext cx="8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Vagina</a:t>
              </a:r>
            </a:p>
          </p:txBody>
        </p:sp>
        <p:sp>
          <p:nvSpPr>
            <p:cNvPr id="4109" name="Text Box 13"/>
            <p:cNvSpPr txBox="1">
              <a:spLocks noChangeArrowheads="1"/>
            </p:cNvSpPr>
            <p:nvPr/>
          </p:nvSpPr>
          <p:spPr bwMode="auto">
            <a:xfrm>
              <a:off x="2496" y="3408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Espermatozóides</a:t>
              </a:r>
            </a:p>
          </p:txBody>
        </p:sp>
        <p:sp>
          <p:nvSpPr>
            <p:cNvPr id="4110" name="Text Box 14"/>
            <p:cNvSpPr txBox="1">
              <a:spLocks noChangeArrowheads="1"/>
            </p:cNvSpPr>
            <p:nvPr/>
          </p:nvSpPr>
          <p:spPr bwMode="auto">
            <a:xfrm>
              <a:off x="2352" y="2688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Útero</a:t>
              </a:r>
            </a:p>
          </p:txBody>
        </p:sp>
        <p:sp>
          <p:nvSpPr>
            <p:cNvPr id="4111" name="Text Box 15"/>
            <p:cNvSpPr txBox="1">
              <a:spLocks noChangeArrowheads="1"/>
            </p:cNvSpPr>
            <p:nvPr/>
          </p:nvSpPr>
          <p:spPr bwMode="auto">
            <a:xfrm>
              <a:off x="3504" y="2112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Ovulação</a:t>
              </a:r>
            </a:p>
          </p:txBody>
        </p:sp>
        <p:sp>
          <p:nvSpPr>
            <p:cNvPr id="4112" name="Text Box 16"/>
            <p:cNvSpPr txBox="1">
              <a:spLocks noChangeArrowheads="1"/>
            </p:cNvSpPr>
            <p:nvPr/>
          </p:nvSpPr>
          <p:spPr bwMode="auto">
            <a:xfrm>
              <a:off x="2880" y="1584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Óvulo</a:t>
              </a:r>
            </a:p>
          </p:txBody>
        </p:sp>
        <p:sp>
          <p:nvSpPr>
            <p:cNvPr id="4113" name="Text Box 17"/>
            <p:cNvSpPr txBox="1">
              <a:spLocks noChangeArrowheads="1"/>
            </p:cNvSpPr>
            <p:nvPr/>
          </p:nvSpPr>
          <p:spPr bwMode="auto">
            <a:xfrm>
              <a:off x="384" y="912"/>
              <a:ext cx="12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Fecundação</a:t>
              </a:r>
            </a:p>
          </p:txBody>
        </p:sp>
      </p:grpSp>
      <p:pic>
        <p:nvPicPr>
          <p:cNvPr id="4116" name="Picture 20" descr="fecmaria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24175"/>
            <a:ext cx="2403475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711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Fertilização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6122" y="1268760"/>
            <a:ext cx="753033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1313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Fertilização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58158"/>
            <a:ext cx="4610149" cy="519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5793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chemeClr val="accent4">
                    <a:lumMod val="50000"/>
                  </a:schemeClr>
                </a:solidFill>
              </a:rPr>
              <a:t>Ovo ou zigoto</a:t>
            </a:r>
            <a:endParaRPr lang="pt-BR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059" y="1196752"/>
            <a:ext cx="5310261" cy="497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8659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9632" y="1412776"/>
            <a:ext cx="7344816" cy="5093702"/>
          </a:xfr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pt-BR" sz="2800" dirty="0" smtClean="0"/>
              <a:t>Existem controvérsias sobre se há uma andropausa distinta no homem.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28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dirty="0" smtClean="0"/>
              <a:t>Há queda na produção androgênica e diminuição na sensibilidade do testículo ao LH.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28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dirty="0" smtClean="0"/>
              <a:t>Há queda na produção de esperma a partir dos 50 anos, mas a função reprodutiva e espermatogênese se mantém ao longo do vida, embora diminuída e com maior chance de gametas defeituosos.</a:t>
            </a:r>
            <a:endParaRPr lang="pt-BR" dirty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dirty="0">
                <a:solidFill>
                  <a:srgbClr val="0070C0"/>
                </a:solidFill>
              </a:rPr>
              <a:t>Anatomia e fisiologia sexual </a:t>
            </a:r>
            <a:r>
              <a:rPr lang="pt-BR" sz="2800" dirty="0" smtClean="0">
                <a:solidFill>
                  <a:srgbClr val="0070C0"/>
                </a:solidFill>
              </a:rPr>
              <a:t>masculina</a:t>
            </a:r>
            <a:endParaRPr lang="pt-BR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465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rgbClr val="F61691"/>
                </a:solidFill>
              </a:rPr>
              <a:t>Anatomia e fisiologia sexual feminina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8806" y="4509120"/>
            <a:ext cx="2617407" cy="196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4923" y="903288"/>
            <a:ext cx="3305175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908720"/>
            <a:ext cx="360040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005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4539704"/>
          </a:xfrm>
        </p:spPr>
        <p:txBody>
          <a:bodyPr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Gônadas femininas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Ovários</a:t>
            </a:r>
          </a:p>
          <a:p>
            <a:pPr marL="533400"/>
            <a:endParaRPr lang="pt-BR" sz="2800" smtClean="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Trato reprodutivo reprodutivo feminino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/>
              <a:t>Útero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Tubas uterinas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Vagina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Genitália externa</a:t>
            </a: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275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3185487"/>
          </a:xfr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pt-BR" sz="2800" smtClean="0"/>
              <a:t>O </a:t>
            </a:r>
            <a:r>
              <a:rPr lang="pt-BR" sz="2800"/>
              <a:t>sistema genital feminino é dividido em genitália externa e </a:t>
            </a:r>
            <a:r>
              <a:rPr lang="pt-BR" sz="2800" smtClean="0"/>
              <a:t>interna</a:t>
            </a:r>
          </a:p>
          <a:p>
            <a:pPr marL="0"/>
            <a:endParaRPr lang="pt-BR" sz="280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smtClean="0"/>
              <a:t>A </a:t>
            </a:r>
            <a:r>
              <a:rPr lang="pt-BR" sz="2800"/>
              <a:t>genitália externa ou vulva pode ser estudada em conjunto com o períneo, constituindo a região vulvoperineal</a:t>
            </a:r>
            <a:br>
              <a:rPr lang="pt-BR" sz="2800"/>
            </a:br>
            <a:endParaRPr lang="pt-BR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rgbClr val="F61691"/>
                </a:solidFill>
              </a:rPr>
              <a:t>Anatomia e fisiologia sexual feminina</a:t>
            </a:r>
          </a:p>
        </p:txBody>
      </p:sp>
    </p:spTree>
    <p:extLst>
      <p:ext uri="{BB962C8B-B14F-4D97-AF65-F5344CB8AC3E}">
        <p14:creationId xmlns:p14="http://schemas.microsoft.com/office/powerpoint/2010/main" xmlns="" val="265587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75656" y="1015563"/>
            <a:ext cx="7175351" cy="5293757"/>
          </a:xfrm>
        </p:spPr>
        <p:txBody>
          <a:bodyPr anchor="ctr" anchorCtr="0">
            <a:spAutoFit/>
          </a:bodyPr>
          <a:lstStyle/>
          <a:p>
            <a:r>
              <a:rPr lang="pt-BR" sz="2600" smtClean="0">
                <a:effectLst/>
              </a:rPr>
              <a:t>A vulva inclui as seguintes estruturas: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Monte de vênus ou monte púbico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Formações labiais: grandes e pequenos lábios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Espaço interlabial ou fenda vulvar: vestíbulo, meato uretral, intróito vaginal e hímen</a:t>
            </a:r>
            <a:br>
              <a:rPr lang="pt-BR" sz="2600" smtClean="0">
                <a:effectLst/>
              </a:rPr>
            </a:br>
            <a:r>
              <a:rPr lang="pt-BR" sz="2600" smtClean="0">
                <a:effectLst/>
              </a:rPr>
              <a:t/>
            </a:r>
            <a:br>
              <a:rPr lang="pt-BR" sz="2600" smtClean="0">
                <a:effectLst/>
              </a:rPr>
            </a:br>
            <a:r>
              <a:rPr lang="pt-BR" sz="2600" smtClean="0">
                <a:effectLst/>
              </a:rPr>
              <a:t>Órgãos eréteis: clitóris e bulbovestibulares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Glândulas acessórias: parauretrais e vulvaginais (ou de Bartholin)</a:t>
            </a:r>
            <a:endParaRPr lang="pt-BR" sz="2600">
              <a:effectLst/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Anatomia e fisiologia sexual feminina</a:t>
            </a:r>
            <a:endParaRPr lang="pt-BR">
              <a:solidFill>
                <a:srgbClr val="F61691"/>
              </a:solidFill>
            </a:endParaRPr>
          </a:p>
        </p:txBody>
      </p:sp>
      <p:sp>
        <p:nvSpPr>
          <p:cNvPr id="3" name="Seta para a direita 2"/>
          <p:cNvSpPr/>
          <p:nvPr/>
        </p:nvSpPr>
        <p:spPr>
          <a:xfrm>
            <a:off x="1259632" y="3573016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a direita 4"/>
          <p:cNvSpPr/>
          <p:nvPr/>
        </p:nvSpPr>
        <p:spPr>
          <a:xfrm>
            <a:off x="1259632" y="1988840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>
            <a:off x="1259632" y="4797152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direita 6"/>
          <p:cNvSpPr/>
          <p:nvPr/>
        </p:nvSpPr>
        <p:spPr>
          <a:xfrm>
            <a:off x="1259632" y="5589240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/>
          <p:cNvSpPr/>
          <p:nvPr/>
        </p:nvSpPr>
        <p:spPr>
          <a:xfrm>
            <a:off x="1259632" y="2780928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4444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Órgãos sexuais femininos externos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4406" y="1340768"/>
            <a:ext cx="750803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2738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7704" y="1412776"/>
            <a:ext cx="6534472" cy="4176464"/>
          </a:xfrm>
        </p:spPr>
        <p:txBody>
          <a:bodyPr>
            <a:normAutofit/>
          </a:bodyPr>
          <a:lstStyle/>
          <a:p>
            <a:endParaRPr lang="pt-BR" sz="2400"/>
          </a:p>
          <a:p>
            <a:pPr marL="0"/>
            <a:r>
              <a:rPr lang="pt-BR" sz="2800" smtClean="0"/>
              <a:t>Sexo: determinado na fertilização </a:t>
            </a:r>
          </a:p>
          <a:p>
            <a:pPr marL="0"/>
            <a:endParaRPr lang="pt-BR" sz="280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smtClean="0"/>
              <a:t>Sexo cromossômico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smtClean="0"/>
              <a:t>Sexo gonadal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smtClean="0"/>
              <a:t>Sexo hormonal</a:t>
            </a:r>
            <a:endParaRPr lang="pt-BR" sz="6600" smtClean="0"/>
          </a:p>
          <a:p>
            <a:endParaRPr lang="pt-BR" sz="6000" smtClean="0"/>
          </a:p>
          <a:p>
            <a:endParaRPr lang="pt-BR" sz="6000"/>
          </a:p>
          <a:p>
            <a:endParaRPr lang="pt-BR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070C0"/>
                </a:solidFill>
              </a:rPr>
              <a:t>Diferenciação sexual</a:t>
            </a:r>
            <a:endParaRPr lang="pt-BR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228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pt-BR" dirty="0" smtClean="0">
                <a:solidFill>
                  <a:srgbClr val="F61691"/>
                </a:solidFill>
              </a:rPr>
              <a:t>Órgãos sexuais femininos externos – clitóris ausente ou subestimado</a:t>
            </a:r>
            <a:endParaRPr lang="pt-BR" dirty="0">
              <a:solidFill>
                <a:srgbClr val="F61691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80728"/>
            <a:ext cx="6532030" cy="542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8901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pt-BR" dirty="0">
                <a:solidFill>
                  <a:srgbClr val="F61691"/>
                </a:solidFill>
              </a:rPr>
              <a:t>Órgãos sexuais femininos externos – clitóris ausente ou subestimado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52736"/>
            <a:ext cx="605239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0678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35013" y="596900"/>
            <a:ext cx="184150" cy="5191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12292" name="Picture 4" descr="http://obgyn.homestead.com/files/GYNPATHOsurgery/3efe7b30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23963"/>
            <a:ext cx="4648200" cy="532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1371600"/>
            <a:ext cx="3200400" cy="2057400"/>
          </a:xfrm>
        </p:spPr>
        <p:txBody>
          <a:bodyPr/>
          <a:lstStyle/>
          <a:p>
            <a:r>
              <a:rPr lang="pt-BR" sz="2800">
                <a:latin typeface="Comic Sans MS" pitchFamily="66" charset="0"/>
              </a:rPr>
              <a:t>Variações anatômicas da vulva e lábios</a:t>
            </a:r>
          </a:p>
        </p:txBody>
      </p:sp>
    </p:spTree>
    <p:extLst>
      <p:ext uri="{BB962C8B-B14F-4D97-AF65-F5344CB8AC3E}">
        <p14:creationId xmlns:p14="http://schemas.microsoft.com/office/powerpoint/2010/main" xmlns="" val="20968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990600"/>
            <a:ext cx="4572000" cy="868363"/>
          </a:xfrm>
        </p:spPr>
        <p:txBody>
          <a:bodyPr/>
          <a:lstStyle/>
          <a:p>
            <a:r>
              <a:rPr lang="pt-BR" sz="3000">
                <a:latin typeface="Comic Sans MS" pitchFamily="66" charset="0"/>
              </a:rPr>
              <a:t>Onde está o clitóris?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203325" y="2251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09800"/>
            <a:ext cx="4495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9100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676275"/>
            <a:ext cx="6834188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914400"/>
            <a:ext cx="3124200" cy="1295400"/>
          </a:xfrm>
        </p:spPr>
        <p:txBody>
          <a:bodyPr/>
          <a:lstStyle/>
          <a:p>
            <a:r>
              <a:rPr lang="pt-BR" sz="2800" dirty="0">
                <a:solidFill>
                  <a:srgbClr val="560A0A"/>
                </a:solidFill>
                <a:latin typeface="Comic Sans MS" pitchFamily="66" charset="0"/>
              </a:rPr>
              <a:t>O clitóris ocupa toda a </a:t>
            </a:r>
            <a:r>
              <a:rPr lang="pt-BR" sz="2800" dirty="0" smtClean="0">
                <a:solidFill>
                  <a:srgbClr val="560A0A"/>
                </a:solidFill>
                <a:latin typeface="Comic Sans MS" pitchFamily="66" charset="0"/>
              </a:rPr>
              <a:t>vulva</a:t>
            </a:r>
            <a:endParaRPr lang="pt-BR" sz="2800" dirty="0">
              <a:solidFill>
                <a:srgbClr val="560A0A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23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Órgãos sexuais femininos internos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36711"/>
            <a:ext cx="6119589" cy="576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9011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3539430"/>
          </a:xfr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pt-BR" sz="2800"/>
              <a:t>O</a:t>
            </a:r>
            <a:r>
              <a:rPr lang="pt-BR" sz="2800" smtClean="0"/>
              <a:t> </a:t>
            </a:r>
            <a:r>
              <a:rPr lang="pt-BR" sz="2800"/>
              <a:t>períneo feminino é um conjunto de partes moles (músculos e aponeuroses) que fecha interiormente a cavidade pélvica. </a:t>
            </a:r>
            <a:br>
              <a:rPr lang="pt-BR" sz="2800"/>
            </a:br>
            <a:endParaRPr lang="pt-BR" sz="280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/>
              <a:t>É atravessado na parte anterior pela vagina e pela uretra e na parte posterior pelo reto.</a:t>
            </a:r>
            <a:br>
              <a:rPr lang="pt-BR" sz="2800"/>
            </a:br>
            <a:endParaRPr lang="pt-BR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rgbClr val="F61691"/>
                </a:solidFill>
              </a:rPr>
              <a:t>Anatomia e fisiologia sexual feminina</a:t>
            </a:r>
          </a:p>
        </p:txBody>
      </p:sp>
    </p:spTree>
    <p:extLst>
      <p:ext uri="{BB962C8B-B14F-4D97-AF65-F5344CB8AC3E}">
        <p14:creationId xmlns:p14="http://schemas.microsoft.com/office/powerpoint/2010/main" xmlns="" val="153996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Períneo feminino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52736"/>
            <a:ext cx="6402288" cy="552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6013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75656" y="1544012"/>
            <a:ext cx="7175351" cy="2893100"/>
          </a:xfrm>
        </p:spPr>
        <p:txBody>
          <a:bodyPr anchor="ctr" anchorCtr="0">
            <a:spAutoFit/>
          </a:bodyPr>
          <a:lstStyle/>
          <a:p>
            <a:r>
              <a:rPr lang="pt-BR" sz="2600" smtClean="0">
                <a:effectLst/>
              </a:rPr>
              <a:t>A genitália interna feminina é composta de: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Vagina, útero e tubas uterinas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Ovários (um par de gônadas)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endParaRPr lang="pt-BR" sz="2600">
              <a:effectLst/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Anatomia e fisiologia sexual feminina</a:t>
            </a:r>
            <a:endParaRPr lang="pt-BR">
              <a:solidFill>
                <a:srgbClr val="F61691"/>
              </a:solidFill>
            </a:endParaRPr>
          </a:p>
        </p:txBody>
      </p:sp>
      <p:sp>
        <p:nvSpPr>
          <p:cNvPr id="3" name="Seta para a direita 2"/>
          <p:cNvSpPr/>
          <p:nvPr/>
        </p:nvSpPr>
        <p:spPr>
          <a:xfrm>
            <a:off x="1259632" y="3284984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a direita 4"/>
          <p:cNvSpPr/>
          <p:nvPr/>
        </p:nvSpPr>
        <p:spPr>
          <a:xfrm>
            <a:off x="1259632" y="2564904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4757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Órgãos sexuais femininos internos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06022"/>
            <a:ext cx="6774153" cy="541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9086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7704" y="1412776"/>
            <a:ext cx="6534472" cy="417646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/>
              <a:t>Estruturas reprodutivas </a:t>
            </a:r>
            <a:r>
              <a:rPr lang="pt-BR" sz="2800" dirty="0" smtClean="0"/>
              <a:t>internas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/>
              <a:t>Órgãos sexuais externos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/>
              <a:t>Sexo de “criação</a:t>
            </a:r>
            <a:r>
              <a:rPr lang="pt-BR" sz="2800" dirty="0" smtClean="0"/>
              <a:t>”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/>
              <a:t>Auto </a:t>
            </a:r>
            <a:r>
              <a:rPr lang="pt-BR" sz="2800" dirty="0" smtClean="0"/>
              <a:t>identificação sexual</a:t>
            </a:r>
            <a:endParaRPr lang="pt-BR" sz="2800" dirty="0"/>
          </a:p>
          <a:p>
            <a:endParaRPr lang="pt-BR" sz="6000" dirty="0" smtClean="0"/>
          </a:p>
          <a:p>
            <a:endParaRPr lang="pt-BR" sz="6000" dirty="0"/>
          </a:p>
          <a:p>
            <a:endParaRPr lang="pt-BR" dirty="0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070C0"/>
                </a:solidFill>
              </a:rPr>
              <a:t>Diferenciação sexual</a:t>
            </a:r>
            <a:endParaRPr lang="pt-BR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219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Órgãos sexuais femininos internos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866" y="1137896"/>
            <a:ext cx="4392414" cy="545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3342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5247590"/>
          </a:xfrm>
        </p:spPr>
        <p:txBody>
          <a:bodyPr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Consiste em mudanças cíclicas nas taxas de secreção dos hormônios femininos, acompanhadas de mudanças nos ovários e outros órgãos sexuais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Duração média de 28 dias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Dos 13 aos 46 anos de vida da mulher,  em média</a:t>
            </a: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84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3370153"/>
          </a:xfrm>
        </p:spPr>
        <p:txBody>
          <a:bodyPr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Apenas um óvulo é liberado dos ovários  a cada ciclo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O endométrio uterino prepara-se para a implantação do ovo ou zigoto</a:t>
            </a: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546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4385816"/>
          </a:xfrm>
        </p:spPr>
        <p:txBody>
          <a:bodyPr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Entre 9 e 12 anos, a hipófise começa a liberar LH e FSH, levando a ciclo mensais entre 11 e 15 anos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/>
              <a:t>Período de mudança: </a:t>
            </a:r>
            <a:r>
              <a:rPr lang="pt-BR" sz="2800">
                <a:solidFill>
                  <a:srgbClr val="7030A0"/>
                </a:solidFill>
              </a:rPr>
              <a:t>puberdade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/>
              <a:t>Primeira menstruação: </a:t>
            </a:r>
            <a:r>
              <a:rPr lang="pt-BR" sz="2800">
                <a:solidFill>
                  <a:srgbClr val="7030A0"/>
                </a:solidFill>
              </a:rPr>
              <a:t>menarca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673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>
            <a:normAutofit fontScale="92500"/>
          </a:bodyPr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Padrão da secreção de gonadotropinas no ciclo de vida</a:t>
            </a:r>
            <a:endParaRPr lang="pt-BR">
              <a:solidFill>
                <a:srgbClr val="F6169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03648" y="6309320"/>
            <a:ext cx="6696743" cy="29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874" y="1484784"/>
            <a:ext cx="889963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0414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1923604"/>
          </a:xfrm>
        </p:spPr>
        <p:txBody>
          <a:bodyPr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1º dia do ciclo menstrual é 1º dia da menstruação</a:t>
            </a:r>
            <a:endParaRPr lang="pt-BR" sz="2800">
              <a:solidFill>
                <a:srgbClr val="7030A0"/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08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Ciclo mensal ovariano</a:t>
            </a:r>
            <a:endParaRPr lang="pt-BR">
              <a:solidFill>
                <a:srgbClr val="F6169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03648" y="6309320"/>
            <a:ext cx="6696743" cy="29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7413" y="1072187"/>
            <a:ext cx="6606995" cy="545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9869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4970591"/>
          </a:xfrm>
        </p:spPr>
        <p:txBody>
          <a:bodyPr wrap="square"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primordial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primário e secundário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terciário (antral)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dominante, pré-ovulatório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dominante, período periovulatório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Corpo lúteo (da menstruação ou da gravidez)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atrésico</a:t>
            </a:r>
            <a:endParaRPr lang="pt-BR" sz="2800">
              <a:solidFill>
                <a:srgbClr val="7030A0"/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421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Órgãos sexuais femininos internos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4704"/>
            <a:ext cx="7013426" cy="580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3324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Ciclo mensal ovariano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6162" y="1208345"/>
            <a:ext cx="637422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403648" y="6309320"/>
            <a:ext cx="6696743" cy="29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752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7704" y="1412776"/>
            <a:ext cx="6534472" cy="417646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Char char="§"/>
            </a:pPr>
            <a:endParaRPr lang="pt-BR" sz="280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Estas variáveis podem ser independentes umas das outras.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A auto-identificação sexual pode ser diferente daquela do sexo genético (transsexualismo)</a:t>
            </a:r>
            <a:endParaRPr lang="pt-BR" sz="2800"/>
          </a:p>
          <a:p>
            <a:endParaRPr lang="pt-BR" sz="6000" smtClean="0"/>
          </a:p>
          <a:p>
            <a:endParaRPr lang="pt-BR" sz="6000"/>
          </a:p>
          <a:p>
            <a:endParaRPr lang="pt-BR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070C0"/>
                </a:solidFill>
              </a:rPr>
              <a:t>Diferenciação sexual</a:t>
            </a:r>
            <a:endParaRPr lang="pt-BR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777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4662815"/>
          </a:xfrm>
        </p:spPr>
        <p:txBody>
          <a:bodyPr wrap="square"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A cada 28 dias, hormônios gonadotrópicos da glândula pituitária anterior estimulam o crescimento de 8 a 12 folículos nos ovários (ocorre principalmente a secreção de estrogênio)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 smtClean="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rgbClr val="7030A0"/>
                </a:solidFill>
              </a:rPr>
              <a:t>Um destes folículos finalmente torna-se maduro no 14º dia do ciclo (ovulação)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18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ecu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66800"/>
            <a:ext cx="1143000" cy="9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619672" y="1143000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PT" b="1">
                <a:solidFill>
                  <a:srgbClr val="000099"/>
                </a:solidFill>
                <a:latin typeface="Comic Sans MS" pitchFamily="66" charset="0"/>
              </a:rPr>
              <a:t>Durante o período de ovulação, o colo do útero </a:t>
            </a:r>
            <a:r>
              <a:rPr lang="pt-PT" b="1" smtClean="0">
                <a:solidFill>
                  <a:srgbClr val="000099"/>
                </a:solidFill>
                <a:latin typeface="Comic Sans MS" pitchFamily="66" charset="0"/>
              </a:rPr>
              <a:t>produz um </a:t>
            </a:r>
            <a:r>
              <a:rPr lang="pt-PT" b="1">
                <a:solidFill>
                  <a:srgbClr val="000099"/>
                </a:solidFill>
                <a:latin typeface="Comic Sans MS" pitchFamily="66" charset="0"/>
              </a:rPr>
              <a:t>muco alcalino abundante </a:t>
            </a:r>
            <a:r>
              <a:rPr lang="pt-PT" b="1" smtClean="0">
                <a:solidFill>
                  <a:srgbClr val="000099"/>
                </a:solidFill>
                <a:latin typeface="Comic Sans MS" pitchFamily="66" charset="0"/>
              </a:rPr>
              <a:t>que facilita o deslocamento dos espermatozóides no trato genital feminino</a:t>
            </a:r>
            <a:endParaRPr lang="pt-PT" b="1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33400" y="0"/>
            <a:ext cx="8610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PT" sz="4000" b="1">
                <a:solidFill>
                  <a:srgbClr val="CC00CC"/>
                </a:solidFill>
                <a:latin typeface="Monotype Corsiva" pitchFamily="66" charset="0"/>
              </a:rPr>
              <a:t>Condições de fecundação</a:t>
            </a:r>
          </a:p>
        </p:txBody>
      </p:sp>
      <p:pic>
        <p:nvPicPr>
          <p:cNvPr id="6150" name="Picture 6" descr="espematozoide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4042" y="2367602"/>
            <a:ext cx="4576390" cy="3077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17578" y="5733256"/>
            <a:ext cx="53028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PT" b="1" smtClean="0">
                <a:solidFill>
                  <a:srgbClr val="000099"/>
                </a:solidFill>
                <a:latin typeface="Comic Sans MS" pitchFamily="66" charset="0"/>
              </a:rPr>
              <a:t>Muco cervical seco – arranjo parelelo forma canais para guiar os espermatozóides</a:t>
            </a:r>
          </a:p>
          <a:p>
            <a:pPr algn="ctr"/>
            <a:r>
              <a:rPr lang="pt-PT" b="1" smtClean="0">
                <a:solidFill>
                  <a:srgbClr val="000099"/>
                </a:solidFill>
                <a:latin typeface="Comic Sans MS" pitchFamily="66" charset="0"/>
              </a:rPr>
              <a:t>Padrão “folha de samambaia”</a:t>
            </a:r>
            <a:endParaRPr lang="pt-PT" b="1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032" y="2727176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7761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20688"/>
            <a:ext cx="6408712" cy="582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2943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692696"/>
            <a:ext cx="7406640" cy="6078587"/>
          </a:xfrm>
        </p:spPr>
        <p:txBody>
          <a:bodyPr wrap="square">
            <a:spAutoFit/>
          </a:bodyPr>
          <a:lstStyle/>
          <a:p>
            <a:pPr marL="0" algn="ctr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>
              <a:spcBef>
                <a:spcPts val="0"/>
              </a:spcBef>
            </a:pP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Após a ovulação, as células secretórias do folículo do óvulo liberado transformam-se no corpo lúteo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O corpo lúteo libera estrógeno e progesterona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Após 2 semanas, o corpo lúteo degenera, cai a produção de estrógeno e progesterona e ocorre a menstruação</a:t>
            </a:r>
          </a:p>
          <a:p>
            <a:pPr marL="0">
              <a:spcBef>
                <a:spcPts val="0"/>
              </a:spcBef>
            </a:pPr>
            <a:endParaRPr lang="pt-BR" sz="2800" smtClean="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Um novo ciclo começa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260648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84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4216" y="309125"/>
            <a:ext cx="6770192" cy="621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0846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639"/>
            <a:ext cx="5286372" cy="653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229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1297791"/>
            <a:ext cx="7406640" cy="3139321"/>
          </a:xfrm>
        </p:spPr>
        <p:txBody>
          <a:bodyPr wrap="square">
            <a:spAutoFit/>
          </a:bodyPr>
          <a:lstStyle/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r>
              <a:rPr lang="pt-BR" sz="2800" smtClean="0">
                <a:solidFill>
                  <a:schemeClr val="accent4">
                    <a:lumMod val="50000"/>
                  </a:schemeClr>
                </a:solidFill>
              </a:rPr>
              <a:t>Fecundação</a:t>
            </a:r>
          </a:p>
          <a:p>
            <a:pPr marL="0">
              <a:spcBef>
                <a:spcPts val="0"/>
              </a:spcBef>
            </a:pP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Probabilidade de gravidez em cada ciclo (casal fértil): 15 a 25%</a:t>
            </a:r>
            <a:endParaRPr lang="pt-BR" sz="280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260648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251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743200"/>
            <a:ext cx="3124200" cy="1905000"/>
          </a:xfrm>
        </p:spPr>
        <p:txBody>
          <a:bodyPr/>
          <a:lstStyle/>
          <a:p>
            <a:r>
              <a:rPr lang="pt-BR" sz="3200">
                <a:latin typeface="Comic Sans MS" pitchFamily="66" charset="0"/>
              </a:rPr>
              <a:t>Como examinar o colo do útero</a:t>
            </a:r>
          </a:p>
        </p:txBody>
      </p:sp>
      <p:pic>
        <p:nvPicPr>
          <p:cNvPr id="58371" name="Picture 3" descr="autoexa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310673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750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14575"/>
            <a:ext cx="22860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0"/>
            <a:ext cx="23812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7223125" y="5603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6461125" y="4994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286000"/>
            <a:ext cx="23812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533400" y="1219200"/>
            <a:ext cx="76882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sz="3200"/>
              <a:t>Mudanças no muco (corrimento) no ciclo</a:t>
            </a:r>
            <a:endParaRPr lang="pt-BR" sz="2400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1447800" y="50292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sz="2400"/>
              <a:t>Seco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3413125" y="4999038"/>
            <a:ext cx="2149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sz="2400"/>
              <a:t>Ficando mais úmido</a:t>
            </a: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6248400" y="5029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sz="2400"/>
              <a:t>Muco fértil</a:t>
            </a:r>
          </a:p>
        </p:txBody>
      </p:sp>
    </p:spTree>
    <p:extLst>
      <p:ext uri="{BB962C8B-B14F-4D97-AF65-F5344CB8AC3E}">
        <p14:creationId xmlns:p14="http://schemas.microsoft.com/office/powerpoint/2010/main" xmlns="" val="167661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00200" y="990600"/>
            <a:ext cx="5757863" cy="533400"/>
          </a:xfrm>
        </p:spPr>
        <p:txBody>
          <a:bodyPr/>
          <a:lstStyle/>
          <a:p>
            <a:r>
              <a:rPr lang="pt-BR" sz="2800">
                <a:latin typeface="Comic Sans MS" pitchFamily="66" charset="0"/>
              </a:rPr>
              <a:t>Modificações</a:t>
            </a:r>
            <a:r>
              <a:rPr lang="pt-BR" sz="2800" b="1">
                <a:latin typeface="Comic Sans MS" pitchFamily="66" charset="0"/>
              </a:rPr>
              <a:t> </a:t>
            </a:r>
            <a:r>
              <a:rPr lang="pt-BR" sz="2800">
                <a:latin typeface="Comic Sans MS" pitchFamily="66" charset="0"/>
              </a:rPr>
              <a:t>do colo no ciclo</a:t>
            </a:r>
          </a:p>
        </p:txBody>
      </p:sp>
      <p:sp>
        <p:nvSpPr>
          <p:cNvPr id="50179" name="Text Box 1027"/>
          <p:cNvSpPr txBox="1">
            <a:spLocks noChangeArrowheads="1"/>
          </p:cNvSpPr>
          <p:nvPr/>
        </p:nvSpPr>
        <p:spPr bwMode="auto">
          <a:xfrm>
            <a:off x="898525" y="194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pic>
        <p:nvPicPr>
          <p:cNvPr id="50180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562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6754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052736"/>
            <a:ext cx="7128792" cy="4248472"/>
          </a:xfrm>
        </p:spPr>
        <p:txBody>
          <a:bodyPr>
            <a:normAutofit/>
          </a:bodyPr>
          <a:lstStyle/>
          <a:p>
            <a:endParaRPr lang="pt-BR" sz="2400"/>
          </a:p>
          <a:p>
            <a:r>
              <a:rPr lang="pt-BR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Níveis de desenvolvimento sexual</a:t>
            </a:r>
            <a:r>
              <a:rPr lang="pt-BR" smtClean="0"/>
              <a:t/>
            </a:r>
            <a:br>
              <a:rPr lang="pt-BR" smtClean="0"/>
            </a:br>
            <a:r>
              <a:rPr lang="pt-BR" smtClean="0"/>
              <a:t/>
            </a:r>
            <a:br>
              <a:rPr lang="pt-BR" smtClean="0"/>
            </a:br>
            <a:r>
              <a:rPr lang="pt-BR" smtClean="0"/>
              <a:t>O sexo genético é determinado na fertilização: </a:t>
            </a:r>
            <a:br>
              <a:rPr lang="pt-BR" smtClean="0"/>
            </a:br>
            <a:r>
              <a:rPr lang="pt-BR" smtClean="0"/>
              <a:t/>
            </a:r>
            <a:br>
              <a:rPr lang="pt-BR" smtClean="0"/>
            </a:br>
            <a:r>
              <a:rPr lang="pt-BR" smtClean="0"/>
              <a:t>     Feminino</a:t>
            </a:r>
            <a:r>
              <a:rPr lang="pt-BR"/>
              <a:t>: XX</a:t>
            </a:r>
            <a:br>
              <a:rPr lang="pt-BR"/>
            </a:br>
            <a:r>
              <a:rPr lang="pt-BR"/>
              <a:t>     Masculino: XY</a:t>
            </a:r>
            <a:br>
              <a:rPr lang="pt-BR"/>
            </a:br>
            <a:r>
              <a:rPr lang="pt-BR"/>
              <a:t/>
            </a:r>
            <a:br>
              <a:rPr lang="pt-BR"/>
            </a:br>
            <a:r>
              <a:rPr lang="pt-BR"/>
              <a:t>Estágio indiferenciado: a genitália externa e as gônadas são iguais </a:t>
            </a:r>
          </a:p>
          <a:p>
            <a:endParaRPr lang="pt-BR" smtClean="0"/>
          </a:p>
          <a:p>
            <a:endParaRPr lang="pt-BR" sz="6000" smtClean="0"/>
          </a:p>
          <a:p>
            <a:endParaRPr lang="pt-BR" sz="6000"/>
          </a:p>
          <a:p>
            <a:endParaRPr lang="pt-BR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392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143000"/>
            <a:ext cx="6781800" cy="427038"/>
          </a:xfrm>
        </p:spPr>
        <p:txBody>
          <a:bodyPr>
            <a:normAutofit fontScale="90000"/>
          </a:bodyPr>
          <a:lstStyle/>
          <a:p>
            <a:r>
              <a:rPr lang="pt-BR" sz="2800">
                <a:latin typeface="Comic Sans MS" pitchFamily="66" charset="0"/>
              </a:rPr>
              <a:t>Mudanças da Temperatura Basal</a:t>
            </a:r>
          </a:p>
        </p:txBody>
      </p:sp>
      <p:pic>
        <p:nvPicPr>
          <p:cNvPr id="51203" name="Picture 3" descr="tabe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73914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750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26"/>
          <p:cNvPicPr>
            <a:picLocks noChangeAspect="1" noChangeArrowheads="1"/>
          </p:cNvPicPr>
          <p:nvPr/>
        </p:nvPicPr>
        <p:blipFill>
          <a:blip r:embed="rId2" cstate="print">
            <a:lum bright="-26000" contras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930275"/>
            <a:ext cx="7753350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 Box 1027"/>
          <p:cNvSpPr txBox="1">
            <a:spLocks noChangeArrowheads="1"/>
          </p:cNvSpPr>
          <p:nvPr/>
        </p:nvSpPr>
        <p:spPr bwMode="auto">
          <a:xfrm>
            <a:off x="1279525" y="2098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sp>
        <p:nvSpPr>
          <p:cNvPr id="30724" name="Text Box 1028"/>
          <p:cNvSpPr txBox="1">
            <a:spLocks noChangeArrowheads="1"/>
          </p:cNvSpPr>
          <p:nvPr/>
        </p:nvSpPr>
        <p:spPr bwMode="auto">
          <a:xfrm>
            <a:off x="304800" y="5638800"/>
            <a:ext cx="3505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>
                <a:solidFill>
                  <a:srgbClr val="560A0A"/>
                </a:solidFill>
              </a:rPr>
              <a:t>De onde vem o corrimento normal?</a:t>
            </a:r>
          </a:p>
        </p:txBody>
      </p:sp>
    </p:spTree>
    <p:extLst>
      <p:ext uri="{BB962C8B-B14F-4D97-AF65-F5344CB8AC3E}">
        <p14:creationId xmlns:p14="http://schemas.microsoft.com/office/powerpoint/2010/main" xmlns="" val="161914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692696"/>
            <a:ext cx="7406640" cy="5724644"/>
          </a:xfrm>
        </p:spPr>
        <p:txBody>
          <a:bodyPr wrap="square">
            <a:spAutoFit/>
          </a:bodyPr>
          <a:lstStyle/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r>
              <a:rPr lang="pt-BR" sz="2800" smtClean="0">
                <a:solidFill>
                  <a:srgbClr val="FF0000"/>
                </a:solidFill>
              </a:rPr>
              <a:t>Menstruação</a:t>
            </a:r>
          </a:p>
          <a:p>
            <a:pPr marL="0">
              <a:spcBef>
                <a:spcPts val="0"/>
              </a:spcBef>
            </a:pP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Em um ciclo não fértil, a morte do corpo lúteo provoca uma queda súbita de progesterona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Isto provoca mudanças funcionais no endométrio uterino que levam à perda da camada funcional (descamação)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 Normalmente dura de 4 a 5 dias, com uma perda sanguínea de 25 a 30 ml de sangue</a:t>
            </a:r>
            <a:endParaRPr lang="pt-BR" sz="280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260648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324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76" y="1412776"/>
            <a:ext cx="811020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ubtítulo 3"/>
          <p:cNvSpPr txBox="1">
            <a:spLocks/>
          </p:cNvSpPr>
          <p:nvPr/>
        </p:nvSpPr>
        <p:spPr>
          <a:xfrm>
            <a:off x="1403648" y="476672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FF0000"/>
                </a:solidFill>
              </a:rPr>
              <a:t>Ciclo menstrual do endométrio uterino</a:t>
            </a:r>
            <a:endParaRPr lang="pt-BR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947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692696"/>
            <a:ext cx="7406640" cy="5293757"/>
          </a:xfrm>
        </p:spPr>
        <p:txBody>
          <a:bodyPr wrap="square">
            <a:spAutoFit/>
          </a:bodyPr>
          <a:lstStyle/>
          <a:p>
            <a:pPr marL="0"/>
            <a:endParaRPr lang="pt-BR" sz="28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r>
              <a:rPr lang="pt-BR" sz="2800" dirty="0" smtClean="0">
                <a:solidFill>
                  <a:schemeClr val="accent4">
                    <a:lumMod val="50000"/>
                  </a:schemeClr>
                </a:solidFill>
              </a:rPr>
              <a:t>Fecundação</a:t>
            </a:r>
          </a:p>
          <a:p>
            <a:pPr marL="0">
              <a:spcBef>
                <a:spcPts val="0"/>
              </a:spcBef>
            </a:pPr>
            <a:endParaRPr lang="pt-BR" sz="28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 smtClean="0"/>
              <a:t>Acontece em torno do 22º dia do ciclo (20º ao 24º dia do ciclo)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dirty="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 smtClean="0"/>
              <a:t>A atividade endócrina do eixo hipotalâmico-pituitário-ovariano é fortemente reprimida (substituída pela função endócrina da placenta fetal)</a:t>
            </a:r>
            <a:endParaRPr lang="pt-BR" sz="2800" dirty="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dirty="0" smtClean="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dirty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260648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059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dirty="0" err="1" smtClean="0">
                <a:solidFill>
                  <a:srgbClr val="F61691"/>
                </a:solidFill>
              </a:rPr>
              <a:t>Videos</a:t>
            </a:r>
            <a:endParaRPr lang="pt-BR" dirty="0">
              <a:solidFill>
                <a:srgbClr val="F6169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547664" y="1412776"/>
            <a:ext cx="6318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Ciclo menstrual – Homem Virtual (</a:t>
            </a:r>
            <a:r>
              <a:rPr lang="pt-BR" dirty="0" err="1" smtClean="0">
                <a:solidFill>
                  <a:schemeClr val="accent6">
                    <a:lumMod val="75000"/>
                  </a:schemeClr>
                </a:solidFill>
              </a:rPr>
              <a:t>Guyton</a:t>
            </a:r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 &amp; Hall)</a:t>
            </a:r>
          </a:p>
          <a:p>
            <a:endParaRPr lang="pt-BR" dirty="0" smtClean="0"/>
          </a:p>
          <a:p>
            <a:r>
              <a:rPr lang="pt-BR" dirty="0" smtClean="0"/>
              <a:t>http://www.youtube.com/watch?v=bkdtz-Ps4hg&amp;feature=related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475656" y="4006805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Fecundação</a:t>
            </a:r>
          </a:p>
          <a:p>
            <a:endParaRPr lang="pt-BR" dirty="0" smtClean="0"/>
          </a:p>
          <a:p>
            <a:r>
              <a:rPr lang="pt-BR" dirty="0" smtClean="0"/>
              <a:t>http://www.youtube.com/watch?src_vid=zPzIxWQNqlM&amp;feature=iv&amp;v=aH-QVEeJJUM&amp;annotation_id=annotation_152886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813292" y="2492896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http://www.youtube.com/watch?v=WGJsrGmWeKE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5383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Bibliografia</a:t>
            </a:r>
            <a:endParaRPr lang="pt-BR">
              <a:solidFill>
                <a:srgbClr val="F6169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547664" y="1412776"/>
            <a:ext cx="67687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Guyton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 AC, Hall JE. Tratado de </a:t>
            </a:r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fisiológia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 médica. 12ª ed. Rio de Janeiro: </a:t>
            </a:r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Elsevier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, 2011.</a:t>
            </a:r>
          </a:p>
          <a:p>
            <a:endParaRPr lang="pt-BR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Koeppen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 BM, </a:t>
            </a:r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Stanton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 BA. Berne &amp; Levy fisiologia. 6ª ed. Rio de Janeiro: </a:t>
            </a:r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Elsevier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, 2009.</a:t>
            </a:r>
          </a:p>
          <a:p>
            <a:endParaRPr lang="pt-BR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Fique Amiga Dela – site e cartilha</a:t>
            </a:r>
          </a:p>
          <a:p>
            <a:r>
              <a:rPr lang="pt-BR" sz="2400" dirty="0">
                <a:solidFill>
                  <a:schemeClr val="accent6">
                    <a:lumMod val="75000"/>
                  </a:schemeClr>
                </a:solidFill>
              </a:rPr>
              <a:t>http://www.mulheres.org.br/fiqueamigadela/</a:t>
            </a:r>
            <a:endParaRPr lang="pt-BR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sz="2400" dirty="0" smtClean="0"/>
          </a:p>
        </p:txBody>
      </p:sp>
      <p:sp>
        <p:nvSpPr>
          <p:cNvPr id="3" name="Retângulo 2"/>
          <p:cNvSpPr/>
          <p:nvPr/>
        </p:nvSpPr>
        <p:spPr>
          <a:xfrm>
            <a:off x="1691680" y="2780928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mtClean="0"/>
          </a:p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3922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Perguntas norteadoras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447800"/>
            <a:ext cx="8466144" cy="4800600"/>
          </a:xfrm>
        </p:spPr>
        <p:txBody>
          <a:bodyPr/>
          <a:lstStyle/>
          <a:p>
            <a:r>
              <a:rPr lang="pt-BR" dirty="0" smtClean="0"/>
              <a:t>Quais as principais estruturas anatômicas dos genitais femininos, internos e externos?</a:t>
            </a:r>
          </a:p>
          <a:p>
            <a:r>
              <a:rPr lang="pt-BR" dirty="0">
                <a:solidFill>
                  <a:schemeClr val="tx2"/>
                </a:solidFill>
              </a:rPr>
              <a:t>Quais as principais estruturas anatômicas dos genitais </a:t>
            </a:r>
            <a:r>
              <a:rPr lang="pt-BR" dirty="0" smtClean="0">
                <a:solidFill>
                  <a:schemeClr val="tx2"/>
                </a:solidFill>
              </a:rPr>
              <a:t>masculinos, </a:t>
            </a:r>
            <a:r>
              <a:rPr lang="pt-BR" dirty="0">
                <a:solidFill>
                  <a:schemeClr val="tx2"/>
                </a:solidFill>
              </a:rPr>
              <a:t>internos e externos?</a:t>
            </a:r>
          </a:p>
          <a:p>
            <a:r>
              <a:rPr lang="pt-BR" dirty="0" smtClean="0"/>
              <a:t>Descreva o ciclo menstrual, suas fases e hormônios envolvidos</a:t>
            </a:r>
          </a:p>
          <a:p>
            <a:r>
              <a:rPr lang="pt-BR" dirty="0" smtClean="0">
                <a:solidFill>
                  <a:schemeClr val="tx2"/>
                </a:solidFill>
              </a:rPr>
              <a:t>Como uma mulher pode identificar que está ovulando e com grandes chances de engravidar?</a:t>
            </a:r>
            <a:endParaRPr lang="pt-B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801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4824536"/>
          </a:xfrm>
        </p:spPr>
        <p:txBody>
          <a:bodyPr>
            <a:normAutofit/>
          </a:bodyPr>
          <a:lstStyle/>
          <a:p>
            <a:endParaRPr lang="pt-BR" sz="2400"/>
          </a:p>
          <a:p>
            <a:pPr marL="0"/>
            <a:r>
              <a:rPr lang="pt-BR"/>
              <a:t>Desenvolvimento embrionário do aparelho </a:t>
            </a:r>
            <a:r>
              <a:rPr lang="pt-BR" smtClean="0"/>
              <a:t>reprodutor</a:t>
            </a:r>
          </a:p>
          <a:p>
            <a:pPr marL="0"/>
            <a:r>
              <a:rPr lang="pt-BR" smtClean="0"/>
              <a:t> 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pt-BR"/>
              <a:t>Os genitais externos masculinos e femininos parecem indiferenciados até o final da 9ª semana de </a:t>
            </a:r>
            <a:r>
              <a:rPr lang="pt-BR" smtClean="0"/>
              <a:t>gestação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mtClean="0"/>
              <a:t>Sua </a:t>
            </a:r>
            <a:r>
              <a:rPr lang="pt-BR"/>
              <a:t>forma madura só se estabelece a partir da 12ª semana (aparece o dimorfismo sexual)</a:t>
            </a:r>
          </a:p>
          <a:p>
            <a:endParaRPr lang="pt-BR" smtClean="0"/>
          </a:p>
          <a:p>
            <a:endParaRPr lang="pt-BR" smtClean="0"/>
          </a:p>
          <a:p>
            <a:endParaRPr lang="pt-BR"/>
          </a:p>
          <a:p>
            <a:endParaRPr lang="pt-BR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14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ício">
  <a:themeElements>
    <a:clrScheme name="Solstí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í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í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2215</TotalTime>
  <Words>1894</Words>
  <Application>Microsoft Office PowerPoint</Application>
  <PresentationFormat>Apresentação na tela (4:3)</PresentationFormat>
  <Paragraphs>376</Paragraphs>
  <Slides>87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87</vt:i4>
      </vt:variant>
    </vt:vector>
  </HeadingPairs>
  <TitlesOfParts>
    <vt:vector size="88" baseType="lpstr">
      <vt:lpstr>Solstício</vt:lpstr>
      <vt:lpstr>Fisiologia e anatomia  sexual e reprodutiva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A vulva inclui as seguintes estruturas:  Monte de vênus ou monte púbico  Formações labiais: grandes e pequenos lábios  Espaço interlabial ou fenda vulvar: vestíbulo, meato uretral, intróito vaginal e hímen  Órgãos eréteis: clitóris e bulbovestibulares  Glândulas acessórias: parauretrais e vulvaginais (ou de Bartholin)</vt:lpstr>
      <vt:lpstr>Slide 49</vt:lpstr>
      <vt:lpstr>Slide 50</vt:lpstr>
      <vt:lpstr>Slide 51</vt:lpstr>
      <vt:lpstr>Variações anatômicas da vulva e lábios</vt:lpstr>
      <vt:lpstr>Onde está o clitóris?</vt:lpstr>
      <vt:lpstr>O clitóris ocupa toda a vulva</vt:lpstr>
      <vt:lpstr>Slide 55</vt:lpstr>
      <vt:lpstr>Slide 56</vt:lpstr>
      <vt:lpstr>Slide 57</vt:lpstr>
      <vt:lpstr>A genitália interna feminina é composta de:  Vagina, útero e tubas uterinas  Ovários (um par de gônadas)  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Como examinar o colo do útero</vt:lpstr>
      <vt:lpstr>Slide 78</vt:lpstr>
      <vt:lpstr>Modificações do colo no ciclo</vt:lpstr>
      <vt:lpstr>Mudanças da Temperatura Basal</vt:lpstr>
      <vt:lpstr>Slide 81</vt:lpstr>
      <vt:lpstr>Slide 82</vt:lpstr>
      <vt:lpstr>Slide 83</vt:lpstr>
      <vt:lpstr>Slide 84</vt:lpstr>
      <vt:lpstr>Slide 85</vt:lpstr>
      <vt:lpstr>Slide 86</vt:lpstr>
      <vt:lpstr>Perguntas norteadoras</vt:lpstr>
    </vt:vector>
  </TitlesOfParts>
  <Company>DELLNBX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Assistência à mulher durante o parto normal</dc:title>
  <dc:creator>Usuario</dc:creator>
  <cp:lastModifiedBy>Bruna Alonso</cp:lastModifiedBy>
  <cp:revision>135</cp:revision>
  <cp:lastPrinted>2013-07-31T15:03:40Z</cp:lastPrinted>
  <dcterms:created xsi:type="dcterms:W3CDTF">2011-06-17T01:39:16Z</dcterms:created>
  <dcterms:modified xsi:type="dcterms:W3CDTF">2014-06-04T13:03:03Z</dcterms:modified>
</cp:coreProperties>
</file>