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5" r:id="rId8"/>
    <p:sldId id="339" r:id="rId9"/>
    <p:sldId id="331" r:id="rId10"/>
    <p:sldId id="332" r:id="rId11"/>
    <p:sldId id="337" r:id="rId12"/>
    <p:sldId id="336" r:id="rId13"/>
    <p:sldId id="340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3" d="100"/>
          <a:sy n="73" d="100"/>
        </p:scale>
        <p:origin x="64" y="84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92BDE039-1BC8-4F52-9974-1EBB20BE56C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1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2746D27D-C3BE-4F57-BC53-D57F471891D3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69875-7CFA-48B5-94D8-DE2E5D3D17C0}" type="slidenum">
              <a:rPr lang="en-US"/>
              <a:pPr/>
              <a:t>1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4288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315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5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69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6383A-7B40-41D8-9500-DA9609F8AC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6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02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3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1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2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54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6383A-7B40-41D8-9500-DA9609F8AC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8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2AF96-CC59-46A0-896F-5C80B2789F6E}" type="slidenum">
              <a:rPr lang="en-US"/>
              <a:pPr/>
              <a:t>8</a:t>
            </a:fld>
            <a:endParaRPr lang="en-US"/>
          </a:p>
        </p:txBody>
      </p:sp>
      <p:sp>
        <p:nvSpPr>
          <p:cNvPr id="189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26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6D27D-C3BE-4F57-BC53-D57F471891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3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 algn="ctr"/>
            <a:r>
              <a:rPr lang="en-US" sz="1200" i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i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32488" name="Rectangle 8"/>
          <p:cNvSpPr>
            <a:spLocks noChangeArrowheads="1"/>
          </p:cNvSpPr>
          <p:nvPr/>
        </p:nvSpPr>
        <p:spPr bwMode="auto">
          <a:xfrm>
            <a:off x="3457575" y="2060575"/>
            <a:ext cx="4427538" cy="4032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Esalq/USP</a:t>
            </a:r>
            <a:b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Curso de Ciências Econômicas </a:t>
            </a:r>
            <a:b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2400" b="1" i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</a:t>
            </a:r>
            <a: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101 - Introdução à Economia</a:t>
            </a:r>
            <a:br>
              <a:rPr lang="pt-BR" sz="24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t-BR" sz="1600" b="1" i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Teoria da Firma – cap. 7</a:t>
            </a:r>
            <a:r>
              <a:rPr lang="pt-BR" sz="16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pt-BR" sz="1600" b="1" i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t-BR" sz="2400" b="1" i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32489" name="Picture 9" descr="chap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5416"/>
            <a:ext cx="304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42722" name="Picture 2" descr="C:\Users\Pedro\Pictures\2010-03-05\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4634"/>
            <a:ext cx="8929717" cy="65833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Estágios da função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775"/>
            <a:ext cx="9144000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42852"/>
            <a:ext cx="7772400" cy="738206"/>
          </a:xfrm>
        </p:spPr>
        <p:txBody>
          <a:bodyPr/>
          <a:lstStyle/>
          <a:p>
            <a:r>
              <a:rPr lang="pt-BR" dirty="0" smtClean="0"/>
              <a:t>Escala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643602"/>
          </a:xfrm>
        </p:spPr>
        <p:txBody>
          <a:bodyPr/>
          <a:lstStyle/>
          <a:p>
            <a:r>
              <a:rPr lang="pt-BR" sz="2800" dirty="0" smtClean="0"/>
              <a:t>Rendimento de escala, nome dado ao resultado relativo a produtos finais obtidos  por meio das variação da utilização dos fatores de produção</a:t>
            </a:r>
          </a:p>
          <a:p>
            <a:r>
              <a:rPr lang="pt-BR" sz="2800" dirty="0" smtClean="0"/>
              <a:t>Escala de produção, ritmo de variação da produção, respeitada certa proporção de combinação entre os fatores</a:t>
            </a:r>
          </a:p>
          <a:p>
            <a:r>
              <a:rPr lang="pt-BR" sz="2800" dirty="0" smtClean="0"/>
              <a:t>Rendimentos crescentes de escala, ocorre quando a variação na quantidade do produto total é mais do que proporcional à variação da quantidade utilizada dos fatores de produção</a:t>
            </a:r>
          </a:p>
          <a:p>
            <a:r>
              <a:rPr lang="pt-BR" sz="2800" dirty="0" smtClean="0"/>
              <a:t>Rendimentos decrescentes</a:t>
            </a:r>
          </a:p>
          <a:p>
            <a:r>
              <a:rPr lang="pt-BR" sz="2800" dirty="0" smtClean="0"/>
              <a:t>Economia de escala</a:t>
            </a:r>
          </a:p>
          <a:p>
            <a:endParaRPr lang="pt-BR" sz="2800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0"/>
            <a:ext cx="8324880" cy="1000108"/>
          </a:xfrm>
        </p:spPr>
        <p:txBody>
          <a:bodyPr/>
          <a:lstStyle/>
          <a:p>
            <a:r>
              <a:rPr lang="pt-BR" sz="3200" dirty="0" err="1" smtClean="0"/>
              <a:t>Exercicios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Fábrica de biscoitos da Helena</a:t>
            </a:r>
            <a:endParaRPr lang="pt-BR" sz="3200" dirty="0"/>
          </a:p>
        </p:txBody>
      </p:sp>
      <p:graphicFrame>
        <p:nvGraphicFramePr>
          <p:cNvPr id="164" name="Tabela 163"/>
          <p:cNvGraphicFramePr>
            <a:graphicFrameLocks noGrp="1"/>
          </p:cNvGraphicFramePr>
          <p:nvPr/>
        </p:nvGraphicFramePr>
        <p:xfrm>
          <a:off x="0" y="1071544"/>
          <a:ext cx="8929720" cy="346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430"/>
                <a:gridCol w="2232430"/>
                <a:gridCol w="2232430"/>
                <a:gridCol w="2232430"/>
              </a:tblGrid>
              <a:tr h="1009192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 mão obra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 de biscoitos por 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Produto </a:t>
                      </a:r>
                      <a:r>
                        <a:rPr lang="pt-BR" dirty="0" err="1" smtClean="0"/>
                        <a:t>Fisico</a:t>
                      </a:r>
                      <a:r>
                        <a:rPr lang="pt-BR" dirty="0" smtClean="0"/>
                        <a:t>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Produto Físico Marginal</a:t>
                      </a:r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9284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CaixaDeTexto 164"/>
          <p:cNvSpPr txBox="1"/>
          <p:nvPr/>
        </p:nvSpPr>
        <p:spPr>
          <a:xfrm>
            <a:off x="71406" y="4714884"/>
            <a:ext cx="8945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t-BR" dirty="0" smtClean="0"/>
              <a:t>Complete a tabela </a:t>
            </a:r>
          </a:p>
          <a:p>
            <a:pPr marL="457200" indent="-457200">
              <a:buAutoNum type="arabicPeriod"/>
            </a:pPr>
            <a:r>
              <a:rPr lang="pt-BR" dirty="0" smtClean="0"/>
              <a:t>Coloque as informações num </a:t>
            </a:r>
            <a:r>
              <a:rPr lang="pt-BR" dirty="0" err="1" smtClean="0"/>
              <a:t>grafico</a:t>
            </a:r>
            <a:r>
              <a:rPr lang="pt-BR" dirty="0" smtClean="0"/>
              <a:t> e identifique os estágio de produção, mostrando em qual região uma empresa deve operar</a:t>
            </a:r>
          </a:p>
          <a:p>
            <a:pPr marL="457200" indent="-457200">
              <a:buAutoNum type="arabicPeriod"/>
            </a:pPr>
            <a:r>
              <a:rPr lang="pt-BR" dirty="0" smtClean="0"/>
              <a:t>Explique e discuta o produto </a:t>
            </a:r>
            <a:r>
              <a:rPr lang="pt-BR" dirty="0" err="1" smtClean="0"/>
              <a:t>fisico</a:t>
            </a:r>
            <a:r>
              <a:rPr lang="pt-BR" dirty="0" smtClean="0"/>
              <a:t> médio</a:t>
            </a:r>
          </a:p>
          <a:p>
            <a:pPr marL="457200" indent="-457200">
              <a:buAutoNum type="arabicPeriod"/>
            </a:pPr>
            <a:r>
              <a:rPr lang="pt-BR" dirty="0" smtClean="0"/>
              <a:t>Discuta o conceito de Produto </a:t>
            </a:r>
            <a:r>
              <a:rPr lang="pt-BR" dirty="0" err="1" smtClean="0"/>
              <a:t>Fisico</a:t>
            </a:r>
            <a:r>
              <a:rPr lang="pt-BR" dirty="0" smtClean="0"/>
              <a:t> Marginal decrescente e ligue com ganhos de escala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empresa e 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Firma: unidade de produção que atua racionalmente, procurando otimizar seus resultados relativos a produção e lucro.</a:t>
            </a:r>
          </a:p>
          <a:p>
            <a:r>
              <a:rPr lang="pt-BR" dirty="0" smtClean="0"/>
              <a:t>Fator de produção: bens ou serviços transformáveis em produção</a:t>
            </a:r>
          </a:p>
          <a:p>
            <a:r>
              <a:rPr lang="pt-BR" dirty="0" smtClean="0"/>
              <a:t>Produção: transformação, pela empresa, dos fatores adquiridos em produtos para a venda no mercado.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Relação que mostra qual a quantidade obtida do produto, com base na quantidade utilizada dos fatores de produção.</a:t>
            </a:r>
          </a:p>
          <a:p>
            <a:r>
              <a:rPr lang="pt-BR" dirty="0" smtClean="0"/>
              <a:t>Processo de produção: técnica por meio da qual um ou mais produtos serão obtidos pela utilização de determinadas quantidades de fatores de produção.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função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 = f(x1, x2, x3, ... , </a:t>
            </a:r>
            <a:r>
              <a:rPr lang="pt-BR" dirty="0" err="1" smtClean="0"/>
              <a:t>xn</a:t>
            </a:r>
            <a:r>
              <a:rPr lang="pt-BR" dirty="0" smtClean="0"/>
              <a:t>) </a:t>
            </a:r>
          </a:p>
          <a:p>
            <a:r>
              <a:rPr lang="pt-BR" dirty="0" smtClean="0"/>
              <a:t>Simplificando, q = f(x1,x2) </a:t>
            </a:r>
          </a:p>
          <a:p>
            <a:r>
              <a:rPr lang="pt-BR" dirty="0" smtClean="0"/>
              <a:t>Fatores variáveis: aqueles cujas quantidades utilizadas variam com a realização do processo produtivo</a:t>
            </a:r>
          </a:p>
          <a:p>
            <a:r>
              <a:rPr lang="pt-BR" dirty="0" smtClean="0"/>
              <a:t>Fatores fixos: aqueles cujas quantidades utilizadas não variam com a realização do processo produtivo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de produção: fatores fixos e variáveis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 = f(x</a:t>
            </a:r>
            <a:r>
              <a:rPr lang="pt-BR" baseline="-25000" dirty="0" smtClean="0"/>
              <a:t>1</a:t>
            </a:r>
            <a:r>
              <a:rPr lang="pt-BR" dirty="0" smtClean="0"/>
              <a:t>,x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o</a:t>
            </a:r>
            <a:r>
              <a:rPr lang="pt-BR" dirty="0" smtClean="0"/>
              <a:t>) onde</a:t>
            </a:r>
          </a:p>
          <a:p>
            <a:pPr lvl="1"/>
            <a:r>
              <a:rPr lang="pt-BR" dirty="0" smtClean="0"/>
              <a:t>X</a:t>
            </a:r>
            <a:r>
              <a:rPr lang="pt-BR" baseline="-25000" dirty="0" smtClean="0"/>
              <a:t>1  </a:t>
            </a:r>
            <a:r>
              <a:rPr lang="pt-BR" dirty="0" smtClean="0"/>
              <a:t>fator variável</a:t>
            </a:r>
          </a:p>
          <a:p>
            <a:pPr lvl="1"/>
            <a:r>
              <a:rPr lang="pt-BR" dirty="0" smtClean="0"/>
              <a:t>X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o </a:t>
            </a:r>
            <a:r>
              <a:rPr lang="pt-BR" dirty="0" smtClean="0"/>
              <a:t>fator fixo</a:t>
            </a:r>
          </a:p>
          <a:p>
            <a:r>
              <a:rPr lang="pt-BR" dirty="0" smtClean="0"/>
              <a:t>Produto total do fator variável, quantidade do produto que se </a:t>
            </a:r>
            <a:r>
              <a:rPr lang="pt-BR" dirty="0" err="1" smtClean="0"/>
              <a:t>obtem</a:t>
            </a:r>
            <a:r>
              <a:rPr lang="pt-BR" dirty="0" smtClean="0"/>
              <a:t> da utilização do fator variável, mantendo-se fixa a quantidade dos demais fatores.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524000"/>
          </a:xfrm>
        </p:spPr>
        <p:txBody>
          <a:bodyPr/>
          <a:lstStyle/>
          <a:p>
            <a:r>
              <a:rPr lang="pt-BR" dirty="0" smtClean="0"/>
              <a:t>Função de produção: fatores fixos e 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428736"/>
            <a:ext cx="8243918" cy="4667264"/>
          </a:xfrm>
        </p:spPr>
        <p:txBody>
          <a:bodyPr/>
          <a:lstStyle/>
          <a:p>
            <a:r>
              <a:rPr lang="pt-BR" dirty="0" smtClean="0"/>
              <a:t>Produtividade média do fator variável</a:t>
            </a:r>
          </a:p>
          <a:p>
            <a:pPr lvl="1"/>
            <a:r>
              <a:rPr lang="pt-BR" dirty="0" err="1" smtClean="0"/>
              <a:t>Pme</a:t>
            </a:r>
            <a:r>
              <a:rPr lang="pt-BR" dirty="0" smtClean="0"/>
              <a:t> = (q/x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PMg</a:t>
            </a:r>
            <a:r>
              <a:rPr lang="pt-BR" dirty="0" smtClean="0"/>
              <a:t> = (∆q/ ∆x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Também chamado de taxa de crescimento</a:t>
            </a:r>
          </a:p>
          <a:p>
            <a:r>
              <a:rPr lang="pt-BR" dirty="0" smtClean="0"/>
              <a:t>Lei dos rendimentos decrescentes: descreve o comportamento da taxa de variação da produção quando é </a:t>
            </a:r>
            <a:r>
              <a:rPr lang="pt-BR" dirty="0" err="1" smtClean="0"/>
              <a:t>possivel</a:t>
            </a:r>
            <a:r>
              <a:rPr lang="pt-BR" dirty="0" smtClean="0"/>
              <a:t> variar apenas um dos fatores, permanecendo constantes os demais.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dos rendimentos decrescentes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981200"/>
            <a:ext cx="8101042" cy="4448196"/>
          </a:xfrm>
        </p:spPr>
        <p:txBody>
          <a:bodyPr/>
          <a:lstStyle/>
          <a:p>
            <a:r>
              <a:rPr lang="pt-BR" dirty="0" smtClean="0"/>
              <a:t>Aumentando-se a quantidade de um fator variável, permanecendo a quantidade dos demais fatores fixa, a produção, inicialmente, cresce a taxas crescentes; a seguir, depois de certa quantidade utilizada do fator variável, passará a crescer a taxas decrescentes; continuando o incremento da utilização do fator variável, a produção decrescerá.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4000"/>
              <a:t>Produto Marginal Decrescente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70906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382000" cy="4876800"/>
          </a:xfrm>
          <a:noFill/>
          <a:ln/>
        </p:spPr>
        <p:txBody>
          <a:bodyPr/>
          <a:lstStyle/>
          <a:p>
            <a:pPr algn="l"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z="3300" dirty="0">
                <a:solidFill>
                  <a:srgbClr val="A50021"/>
                </a:solidFill>
              </a:rPr>
              <a:t>O </a:t>
            </a:r>
            <a:r>
              <a:rPr lang="en-US" sz="3300" dirty="0" err="1">
                <a:solidFill>
                  <a:srgbClr val="A50021"/>
                </a:solidFill>
              </a:rPr>
              <a:t>produto</a:t>
            </a:r>
            <a:r>
              <a:rPr lang="en-US" sz="3300" dirty="0">
                <a:solidFill>
                  <a:srgbClr val="A50021"/>
                </a:solidFill>
              </a:rPr>
              <a:t> marginal </a:t>
            </a:r>
            <a:r>
              <a:rPr lang="en-US" sz="3300" dirty="0" err="1">
                <a:solidFill>
                  <a:srgbClr val="A50021"/>
                </a:solidFill>
              </a:rPr>
              <a:t>decrescente</a:t>
            </a:r>
            <a:r>
              <a:rPr lang="en-US" sz="3300" dirty="0">
                <a:solidFill>
                  <a:srgbClr val="474A81"/>
                </a:solidFill>
              </a:rPr>
              <a:t> é a </a:t>
            </a:r>
            <a:r>
              <a:rPr lang="en-US" sz="3300" dirty="0" err="1">
                <a:solidFill>
                  <a:srgbClr val="474A81"/>
                </a:solidFill>
              </a:rPr>
              <a:t>propriedade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pela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qual</a:t>
            </a:r>
            <a:r>
              <a:rPr lang="en-US" sz="3300" dirty="0">
                <a:solidFill>
                  <a:srgbClr val="474A81"/>
                </a:solidFill>
              </a:rPr>
              <a:t> o </a:t>
            </a:r>
            <a:r>
              <a:rPr lang="en-US" sz="3300" dirty="0" err="1">
                <a:solidFill>
                  <a:srgbClr val="474A81"/>
                </a:solidFill>
              </a:rPr>
              <a:t>produto</a:t>
            </a:r>
            <a:r>
              <a:rPr lang="en-US" sz="3300" dirty="0">
                <a:solidFill>
                  <a:srgbClr val="474A81"/>
                </a:solidFill>
              </a:rPr>
              <a:t> marginal de um </a:t>
            </a:r>
            <a:r>
              <a:rPr lang="en-US" sz="3300" dirty="0" err="1">
                <a:solidFill>
                  <a:srgbClr val="474A81"/>
                </a:solidFill>
              </a:rPr>
              <a:t>insumo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declina</a:t>
            </a:r>
            <a:r>
              <a:rPr lang="en-US" sz="3300" dirty="0">
                <a:solidFill>
                  <a:srgbClr val="474A81"/>
                </a:solidFill>
              </a:rPr>
              <a:t> à </a:t>
            </a:r>
            <a:r>
              <a:rPr lang="en-US" sz="3300" dirty="0" err="1">
                <a:solidFill>
                  <a:srgbClr val="474A81"/>
                </a:solidFill>
              </a:rPr>
              <a:t>medida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que</a:t>
            </a:r>
            <a:r>
              <a:rPr lang="en-US" sz="3300" dirty="0">
                <a:solidFill>
                  <a:srgbClr val="474A81"/>
                </a:solidFill>
              </a:rPr>
              <a:t> a </a:t>
            </a:r>
            <a:r>
              <a:rPr lang="en-US" sz="3300" dirty="0" err="1">
                <a:solidFill>
                  <a:srgbClr val="474A81"/>
                </a:solidFill>
              </a:rPr>
              <a:t>quantidade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utilizada</a:t>
            </a:r>
            <a:r>
              <a:rPr lang="en-US" sz="3300" dirty="0">
                <a:solidFill>
                  <a:srgbClr val="474A81"/>
                </a:solidFill>
              </a:rPr>
              <a:t> do </a:t>
            </a:r>
            <a:r>
              <a:rPr lang="en-US" sz="3300" dirty="0" err="1">
                <a:solidFill>
                  <a:srgbClr val="474A81"/>
                </a:solidFill>
              </a:rPr>
              <a:t>insumo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aumenta</a:t>
            </a:r>
            <a:r>
              <a:rPr lang="en-US" sz="3300" dirty="0">
                <a:solidFill>
                  <a:srgbClr val="474A81"/>
                </a:solidFill>
              </a:rPr>
              <a:t>. </a:t>
            </a:r>
          </a:p>
          <a:p>
            <a:pPr algn="l">
              <a:buClr>
                <a:schemeClr val="bg2"/>
              </a:buClr>
              <a:buFont typeface="Monotype Sorts" pitchFamily="2" charset="2"/>
              <a:buChar char="u"/>
            </a:pPr>
            <a:r>
              <a:rPr lang="en-US" sz="3300" dirty="0" err="1">
                <a:solidFill>
                  <a:srgbClr val="A50021"/>
                </a:solidFill>
              </a:rPr>
              <a:t>Exemplo</a:t>
            </a:r>
            <a:r>
              <a:rPr lang="en-US" sz="3300" dirty="0">
                <a:solidFill>
                  <a:srgbClr val="A50021"/>
                </a:solidFill>
              </a:rPr>
              <a:t>: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Quando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mais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trabalhadores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são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contratados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pela</a:t>
            </a:r>
            <a:r>
              <a:rPr lang="en-US" sz="3300" dirty="0">
                <a:solidFill>
                  <a:srgbClr val="474A81"/>
                </a:solidFill>
              </a:rPr>
              <a:t> firma, </a:t>
            </a:r>
            <a:r>
              <a:rPr lang="en-US" sz="3300" dirty="0" err="1">
                <a:solidFill>
                  <a:srgbClr val="474A81"/>
                </a:solidFill>
              </a:rPr>
              <a:t>cada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empregado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adicional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contribui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menos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para</a:t>
            </a:r>
            <a:r>
              <a:rPr lang="en-US" sz="3300" dirty="0">
                <a:solidFill>
                  <a:srgbClr val="474A81"/>
                </a:solidFill>
              </a:rPr>
              <a:t> a </a:t>
            </a:r>
            <a:r>
              <a:rPr lang="en-US" sz="3300" dirty="0" err="1">
                <a:solidFill>
                  <a:srgbClr val="474A81"/>
                </a:solidFill>
              </a:rPr>
              <a:t>produção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porque</a:t>
            </a:r>
            <a:r>
              <a:rPr lang="en-US" sz="3300" dirty="0">
                <a:solidFill>
                  <a:srgbClr val="474A81"/>
                </a:solidFill>
              </a:rPr>
              <a:t> a firma tem </a:t>
            </a:r>
            <a:r>
              <a:rPr lang="en-US" sz="3300" dirty="0" err="1">
                <a:solidFill>
                  <a:srgbClr val="474A81"/>
                </a:solidFill>
              </a:rPr>
              <a:t>uma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quantidade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limitada</a:t>
            </a:r>
            <a:r>
              <a:rPr lang="en-US" sz="3300" dirty="0">
                <a:solidFill>
                  <a:srgbClr val="474A81"/>
                </a:solidFill>
              </a:rPr>
              <a:t> de </a:t>
            </a:r>
            <a:r>
              <a:rPr lang="en-US" sz="3300" dirty="0" err="1">
                <a:solidFill>
                  <a:srgbClr val="474A81"/>
                </a:solidFill>
              </a:rPr>
              <a:t>equipamentos</a:t>
            </a:r>
            <a:r>
              <a:rPr lang="en-US" sz="3300" dirty="0">
                <a:solidFill>
                  <a:srgbClr val="474A81"/>
                </a:solidFill>
              </a:rPr>
              <a:t> </a:t>
            </a:r>
            <a:r>
              <a:rPr lang="en-US" sz="3300" dirty="0" err="1">
                <a:solidFill>
                  <a:srgbClr val="474A81"/>
                </a:solidFill>
              </a:rPr>
              <a:t>disponíveis</a:t>
            </a:r>
            <a:r>
              <a:rPr lang="en-US" sz="3300" dirty="0">
                <a:solidFill>
                  <a:srgbClr val="474A81"/>
                </a:solidFill>
              </a:rPr>
              <a:t>.</a:t>
            </a:r>
            <a:endParaRPr lang="en-US" sz="33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9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09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lei dos rendimentos decrescentes</a:t>
            </a:r>
            <a:endParaRPr lang="pt-BR" dirty="0"/>
          </a:p>
        </p:txBody>
      </p:sp>
      <p:pic>
        <p:nvPicPr>
          <p:cNvPr id="541698" name="Picture 2" descr="C:\Users\Pedro\Pictures\2010-03-11\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7" y="1571612"/>
            <a:ext cx="9149518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130</TotalTime>
  <Pages>64</Pages>
  <Words>548</Words>
  <Application>Microsoft Office PowerPoint</Application>
  <PresentationFormat>Apresentação na tela (4:3)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Monotype Sorts</vt:lpstr>
      <vt:lpstr>Tahoma</vt:lpstr>
      <vt:lpstr>Times New Roman</vt:lpstr>
      <vt:lpstr>!mankiw</vt:lpstr>
      <vt:lpstr>Apresentação do PowerPoint</vt:lpstr>
      <vt:lpstr>A empresa e a firma</vt:lpstr>
      <vt:lpstr>A função de produção</vt:lpstr>
      <vt:lpstr>A função de produção</vt:lpstr>
      <vt:lpstr>Função de produção: fatores fixos e variáveis </vt:lpstr>
      <vt:lpstr>Função de produção: fatores fixos e variáveis</vt:lpstr>
      <vt:lpstr>Lei dos rendimentos decrescentes</vt:lpstr>
      <vt:lpstr>Produto Marginal Decrescente</vt:lpstr>
      <vt:lpstr>A lei dos rendimentos decrescentes</vt:lpstr>
      <vt:lpstr>Apresentação do PowerPoint</vt:lpstr>
      <vt:lpstr>Estágios da função de produção</vt:lpstr>
      <vt:lpstr>Escala</vt:lpstr>
      <vt:lpstr>Exercicios Fábrica de biscoitos da Helena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Saving, Investment &amp; the Financial System</dc:subject>
  <dc:creator>Mark P. Karscig</dc:creator>
  <cp:keywords>price elasticity</cp:keywords>
  <cp:lastModifiedBy>Pedro Marques</cp:lastModifiedBy>
  <cp:revision>439</cp:revision>
  <cp:lastPrinted>1997-07-28T16:10:48Z</cp:lastPrinted>
  <dcterms:created xsi:type="dcterms:W3CDTF">1998-06-22T00:04:04Z</dcterms:created>
  <dcterms:modified xsi:type="dcterms:W3CDTF">2014-03-12T11:49:57Z</dcterms:modified>
</cp:coreProperties>
</file>