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7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6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82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207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32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70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173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187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6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62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0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71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1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7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5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8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ipsnoticias/posts/70013174333076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misferioderecho.info/participa/mensaje-en-botella/7023-quot-s-amable-siempre-que-sea-posible-siempre-es-posible-quot.html" TargetMode="External"/><Relationship Id="rId2" Type="http://schemas.openxmlformats.org/officeDocument/2006/relationships/hyperlink" Target="https://www.tripadvisor.es/LocationPhotoDirectLink-g187529-d4052786-i118007169-Comer_Beber_Amar-Valencia_Province_of_Valencia_Valencian_Country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aitgames.com/noticias/ubisoft-los-jugadores-compraran-xbox-one-y-ps4-tan-pronto-como-salga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5486477" cy="3329581"/>
          </a:xfrm>
        </p:spPr>
        <p:txBody>
          <a:bodyPr/>
          <a:lstStyle/>
          <a:p>
            <a:r>
              <a:rPr lang="pt-BR" sz="5400" dirty="0" smtClean="0"/>
              <a:t>El presente de subjuntivo y </a:t>
            </a:r>
            <a:r>
              <a:rPr lang="pt-BR" sz="5400" dirty="0" err="1" smtClean="0"/>
              <a:t>la</a:t>
            </a:r>
            <a:r>
              <a:rPr lang="pt-BR" sz="5400" dirty="0" smtClean="0"/>
              <a:t> </a:t>
            </a:r>
            <a:r>
              <a:rPr lang="pt-BR" sz="5400" dirty="0" err="1" smtClean="0"/>
              <a:t>expresión</a:t>
            </a:r>
            <a:r>
              <a:rPr lang="pt-BR" sz="5400" dirty="0" smtClean="0"/>
              <a:t> de futuro</a:t>
            </a:r>
            <a:endParaRPr lang="pt-BR" sz="5400" dirty="0"/>
          </a:p>
        </p:txBody>
      </p:sp>
      <p:sp>
        <p:nvSpPr>
          <p:cNvPr id="5" name="AutoShape 4" descr="Resultado de imagem para presente de subjuntivo mafalda"/>
          <p:cNvSpPr>
            <a:spLocks noChangeAspect="1" noChangeArrowheads="1"/>
          </p:cNvSpPr>
          <p:nvPr/>
        </p:nvSpPr>
        <p:spPr bwMode="auto">
          <a:xfrm>
            <a:off x="120650" y="106363"/>
            <a:ext cx="16192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Resultado de imagem para presente de subjuntivo mafalda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11030738" y="9109667"/>
            <a:ext cx="6650838" cy="64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4" name="Picture 10" descr="Cuando sea mayor... | La página del español | Mafalda frases, Mafalda,  Viñetas de mafal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469" y="2392363"/>
            <a:ext cx="3201320" cy="366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203155" y="5611528"/>
            <a:ext cx="4701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Profa. Mônica Ferreira Mayrink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0695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45426" cy="1400530"/>
          </a:xfrm>
        </p:spPr>
        <p:txBody>
          <a:bodyPr/>
          <a:lstStyle/>
          <a:p>
            <a:r>
              <a:rPr lang="pt-BR" sz="2800" b="1" dirty="0" smtClean="0"/>
              <a:t>Busca </a:t>
            </a:r>
            <a:r>
              <a:rPr lang="pt-BR" sz="2800" b="1" dirty="0" err="1" smtClean="0"/>
              <a:t>en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los</a:t>
            </a:r>
            <a:r>
              <a:rPr lang="pt-BR" sz="2800" b="1" dirty="0" smtClean="0"/>
              <a:t> textos </a:t>
            </a:r>
            <a:r>
              <a:rPr lang="pt-BR" sz="2800" b="1" dirty="0" err="1" smtClean="0"/>
              <a:t>expresiones</a:t>
            </a:r>
            <a:r>
              <a:rPr lang="pt-BR" sz="2800" b="1" dirty="0" smtClean="0"/>
              <a:t> que </a:t>
            </a:r>
            <a:r>
              <a:rPr lang="pt-BR" sz="2800" b="1" dirty="0" err="1" smtClean="0"/>
              <a:t>permitan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hacer</a:t>
            </a:r>
            <a:r>
              <a:rPr lang="pt-BR" sz="2800" b="1" dirty="0" smtClean="0"/>
              <a:t> referencia al futuro. ¿</a:t>
            </a:r>
            <a:r>
              <a:rPr lang="pt-BR" sz="2800" b="1" dirty="0" err="1" smtClean="0"/>
              <a:t>Qué</a:t>
            </a:r>
            <a:r>
              <a:rPr lang="pt-BR" sz="2800" b="1" dirty="0" smtClean="0"/>
              <a:t> formas </a:t>
            </a:r>
            <a:r>
              <a:rPr lang="pt-BR" sz="2800" b="1" dirty="0" err="1" smtClean="0"/>
              <a:t>verbales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las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acompañan</a:t>
            </a:r>
            <a:r>
              <a:rPr lang="pt-BR" sz="2800" b="1" dirty="0" smtClean="0"/>
              <a:t>?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1953928"/>
            <a:ext cx="11029615" cy="4764505"/>
          </a:xfrm>
        </p:spPr>
        <p:txBody>
          <a:bodyPr>
            <a:normAutofit fontScale="47500" lnSpcReduction="20000"/>
          </a:bodyPr>
          <a:lstStyle/>
          <a:p>
            <a:r>
              <a:rPr lang="es-ES" sz="4200" dirty="0"/>
              <a:t>TEXTO </a:t>
            </a:r>
            <a:r>
              <a:rPr lang="es-ES" sz="4200" dirty="0" smtClean="0"/>
              <a:t>1)</a:t>
            </a:r>
            <a:endParaRPr lang="es-ES" sz="4200" dirty="0"/>
          </a:p>
          <a:p>
            <a:pPr marL="0" indent="0">
              <a:buNone/>
            </a:pPr>
            <a:r>
              <a:rPr lang="es-ES" sz="4200" dirty="0"/>
              <a:t>Llámame </a:t>
            </a:r>
            <a:r>
              <a:rPr lang="es-ES" sz="4200" dirty="0" smtClean="0"/>
              <a:t>en cuanto llegues </a:t>
            </a:r>
            <a:r>
              <a:rPr lang="es-ES" sz="4200" dirty="0"/>
              <a:t>a casa para saber que estás bien, un pedido común que se hace la gente al despedirse en ‪#‎Libia.</a:t>
            </a:r>
          </a:p>
          <a:p>
            <a:pPr marL="0" indent="0">
              <a:buNone/>
            </a:pPr>
            <a:r>
              <a:rPr lang="es-ES" sz="4200" dirty="0" smtClean="0">
                <a:hlinkClick r:id="rId2"/>
              </a:rPr>
              <a:t>https://www.facebook.com/ipsnoticias/posts/700131743330762</a:t>
            </a:r>
            <a:endParaRPr lang="es-ES" sz="4200" dirty="0" smtClean="0"/>
          </a:p>
          <a:p>
            <a:pPr marL="0" indent="0">
              <a:buNone/>
            </a:pPr>
            <a:r>
              <a:rPr lang="es-ES" sz="4200" dirty="0"/>
              <a:t/>
            </a:r>
            <a:br>
              <a:rPr lang="es-ES" sz="4200" dirty="0"/>
            </a:br>
            <a:endParaRPr lang="es-ES" sz="4200" dirty="0"/>
          </a:p>
          <a:p>
            <a:r>
              <a:rPr lang="es-ES" sz="4200" dirty="0"/>
              <a:t>TEXTO </a:t>
            </a:r>
            <a:r>
              <a:rPr lang="es-ES" sz="4200" i="1" dirty="0"/>
              <a:t>2)</a:t>
            </a:r>
            <a:endParaRPr lang="es-ES" sz="4200" dirty="0"/>
          </a:p>
          <a:p>
            <a:pPr marL="0" indent="0">
              <a:buNone/>
            </a:pPr>
            <a:r>
              <a:rPr lang="es-ES" sz="4200" dirty="0"/>
              <a:t>KFC</a:t>
            </a:r>
          </a:p>
          <a:p>
            <a:pPr marL="0" indent="0">
              <a:buNone/>
            </a:pPr>
            <a:r>
              <a:rPr lang="es-ES" sz="4200" dirty="0"/>
              <a:t>29 de </a:t>
            </a:r>
            <a:r>
              <a:rPr lang="es-ES" sz="4200" dirty="0" smtClean="0"/>
              <a:t>octubre </a:t>
            </a:r>
            <a:r>
              <a:rPr lang="es-ES" sz="4200" dirty="0"/>
              <a:t>de 2012 · </a:t>
            </a:r>
          </a:p>
          <a:p>
            <a:pPr marL="0" indent="0">
              <a:buNone/>
            </a:pPr>
            <a:r>
              <a:rPr lang="es-ES" sz="4200" dirty="0"/>
              <a:t>¡¡Vayan contándonos </a:t>
            </a:r>
            <a:r>
              <a:rPr lang="es-ES" sz="4200" dirty="0" smtClean="0"/>
              <a:t>apenas reciban </a:t>
            </a:r>
            <a:r>
              <a:rPr lang="es-ES" sz="4200" dirty="0"/>
              <a:t>sus premios!!</a:t>
            </a:r>
          </a:p>
          <a:p>
            <a:pPr marL="0" indent="0">
              <a:buNone/>
            </a:pPr>
            <a:r>
              <a:rPr lang="es-ES" sz="4200" dirty="0"/>
              <a:t>Y compartan en el muro sus fotos junto a los tickets de </a:t>
            </a:r>
            <a:r>
              <a:rPr lang="es-ES" sz="4200" dirty="0" err="1"/>
              <a:t>Double</a:t>
            </a:r>
            <a:r>
              <a:rPr lang="es-ES" sz="4200" dirty="0"/>
              <a:t> Down o disfrutando de un rico KFC</a:t>
            </a:r>
          </a:p>
          <a:p>
            <a:pPr marL="0" indent="0">
              <a:buNone/>
            </a:pPr>
            <a:r>
              <a:rPr lang="es-ES" sz="3300" dirty="0"/>
              <a:t/>
            </a:r>
            <a:br>
              <a:rPr lang="es-ES" sz="3300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3558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1616364"/>
            <a:ext cx="11029615" cy="4895272"/>
          </a:xfrm>
        </p:spPr>
        <p:txBody>
          <a:bodyPr/>
          <a:lstStyle/>
          <a:p>
            <a:r>
              <a:rPr lang="es-ES" sz="2000" dirty="0" smtClean="0"/>
              <a:t>TEXTO </a:t>
            </a:r>
            <a:r>
              <a:rPr lang="es-ES" sz="2000" dirty="0"/>
              <a:t>3</a:t>
            </a:r>
            <a:r>
              <a:rPr lang="es-ES" sz="2000" i="1" dirty="0"/>
              <a:t>)</a:t>
            </a:r>
            <a:endParaRPr lang="es-ES" sz="2000" dirty="0"/>
          </a:p>
          <a:p>
            <a:pPr marL="0" indent="0">
              <a:buNone/>
            </a:pPr>
            <a:r>
              <a:rPr lang="es-ES" sz="2000" dirty="0"/>
              <a:t>“ </a:t>
            </a:r>
            <a:r>
              <a:rPr lang="es-ES" sz="2000" dirty="0" smtClean="0"/>
              <a:t>Nada más llegar </a:t>
            </a:r>
            <a:r>
              <a:rPr lang="es-ES" sz="2000" dirty="0"/>
              <a:t>te reciben con este regalo.”</a:t>
            </a:r>
          </a:p>
          <a:p>
            <a:pPr marL="0" indent="0">
              <a:buNone/>
            </a:pPr>
            <a:r>
              <a:rPr lang="es-ES" sz="2000" dirty="0">
                <a:hlinkClick r:id="rId2"/>
              </a:rPr>
              <a:t>https://</a:t>
            </a:r>
            <a:r>
              <a:rPr lang="es-ES" sz="2000" dirty="0" smtClean="0">
                <a:hlinkClick r:id="rId2"/>
              </a:rPr>
              <a:t>www.tripadvisor.es/LocationPhotoDirectLink-g187529-d4052786-i118007169-Comer_Beber_Amar-Valencia_Province_of_Valencia_Valencian_Country.html</a:t>
            </a: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r>
              <a:rPr lang="es-ES" sz="2000" dirty="0"/>
              <a:t>TEXTO 4</a:t>
            </a:r>
            <a:r>
              <a:rPr lang="es-ES" sz="2000" i="1" dirty="0"/>
              <a:t>)</a:t>
            </a:r>
            <a:endParaRPr lang="es-ES" sz="2000" dirty="0"/>
          </a:p>
          <a:p>
            <a:pPr marL="0" indent="0">
              <a:buNone/>
            </a:pPr>
            <a:r>
              <a:rPr lang="es-ES" sz="2000" dirty="0"/>
              <a:t>"Sé amable </a:t>
            </a:r>
            <a:r>
              <a:rPr lang="es-ES" sz="2000" dirty="0" smtClean="0"/>
              <a:t>siempre que sea </a:t>
            </a:r>
            <a:r>
              <a:rPr lang="es-ES" sz="2000" dirty="0"/>
              <a:t>posible. Siempre es posible".</a:t>
            </a:r>
          </a:p>
          <a:p>
            <a:pPr marL="0" indent="0">
              <a:buNone/>
            </a:pPr>
            <a:r>
              <a:rPr lang="es-ES" sz="2000" dirty="0" smtClean="0">
                <a:hlinkClick r:id="rId3"/>
              </a:rPr>
              <a:t>http://www.hemisferioderecho.info/participa/mensaje-en-botella/7023-quot-s-amable-siempre-que-sea-posible-siempre-es-posible-quot.html</a:t>
            </a:r>
            <a:endParaRPr lang="es-ES" sz="2000" dirty="0" smtClean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8546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TEXTO </a:t>
            </a:r>
            <a:r>
              <a:rPr lang="es-ES" sz="2000" dirty="0"/>
              <a:t>5</a:t>
            </a:r>
            <a:r>
              <a:rPr lang="es-ES" sz="2000" i="1" dirty="0"/>
              <a:t>)</a:t>
            </a:r>
            <a:endParaRPr lang="es-ES" sz="2000" dirty="0"/>
          </a:p>
          <a:p>
            <a:pPr marL="0" indent="0">
              <a:buNone/>
            </a:pPr>
            <a:r>
              <a:rPr lang="es-ES" sz="2000" dirty="0"/>
              <a:t>Creo que va a ser súper difícil encontrar </a:t>
            </a:r>
            <a:r>
              <a:rPr lang="es-ES" sz="2000" dirty="0" smtClean="0"/>
              <a:t>una consola </a:t>
            </a:r>
            <a:r>
              <a:rPr lang="es-ES" sz="2000" dirty="0"/>
              <a:t>de próxima </a:t>
            </a:r>
            <a:r>
              <a:rPr lang="es-ES" sz="2000" dirty="0" smtClean="0"/>
              <a:t>generación </a:t>
            </a:r>
            <a:r>
              <a:rPr lang="es-ES" sz="2000" dirty="0"/>
              <a:t>porque hemos estado esperando ocho o nueve años por algunas de esas máquinas.</a:t>
            </a:r>
            <a:br>
              <a:rPr lang="es-ES" sz="2000" dirty="0"/>
            </a:br>
            <a:r>
              <a:rPr lang="es-ES" sz="2000" dirty="0"/>
              <a:t>Todos nuestros jugadores y fans dicen que quieren realmente algo nuevo y que irán a por </a:t>
            </a:r>
            <a:r>
              <a:rPr lang="es-ES" sz="2000"/>
              <a:t>las </a:t>
            </a:r>
            <a:r>
              <a:rPr lang="es-ES" sz="2000" smtClean="0"/>
              <a:t>nuevas </a:t>
            </a:r>
            <a:r>
              <a:rPr lang="es-ES" sz="2000" dirty="0"/>
              <a:t>consolas </a:t>
            </a:r>
            <a:r>
              <a:rPr lang="es-ES" sz="2000" dirty="0" smtClean="0"/>
              <a:t>tan </a:t>
            </a:r>
            <a:r>
              <a:rPr lang="es-ES" sz="2000" dirty="0"/>
              <a:t>pronto </a:t>
            </a:r>
            <a:r>
              <a:rPr lang="es-ES" sz="2000" dirty="0" smtClean="0"/>
              <a:t>como salgan. </a:t>
            </a:r>
            <a:r>
              <a:rPr lang="es-ES" sz="2000" dirty="0"/>
              <a:t>También hay muchos juegos hermosos este año, para el lanzamiento, que harán que quieran ir a por esas experiencias.</a:t>
            </a:r>
          </a:p>
          <a:p>
            <a:pPr marL="0" indent="0">
              <a:buNone/>
            </a:pPr>
            <a:r>
              <a:rPr lang="es-ES" sz="2000" dirty="0">
                <a:hlinkClick r:id="rId2"/>
              </a:rPr>
              <a:t>http://</a:t>
            </a:r>
            <a:r>
              <a:rPr lang="es-ES" sz="2000" dirty="0" smtClean="0">
                <a:hlinkClick r:id="rId2"/>
              </a:rPr>
              <a:t>www.anaitgames.com/noticias/ubisoft-los-jugadores-compraran-xbox-one-y-ps4-tan-pronto-como-salgan</a:t>
            </a: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5628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</TotalTime>
  <Words>131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Íon</vt:lpstr>
      <vt:lpstr>El presente de subjuntivo y la expresión de futuro</vt:lpstr>
      <vt:lpstr>Busca en los textos expresiones que permitan hacer referencia al futuro. ¿Qué formas verbales las acompañan?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presente de subjuntivo y la expresión de futuro</dc:title>
  <dc:creator>Centro de Línguas</dc:creator>
  <cp:lastModifiedBy>Centro de Línguas</cp:lastModifiedBy>
  <cp:revision>2</cp:revision>
  <dcterms:created xsi:type="dcterms:W3CDTF">2021-04-25T21:14:35Z</dcterms:created>
  <dcterms:modified xsi:type="dcterms:W3CDTF">2021-04-25T21:31:41Z</dcterms:modified>
</cp:coreProperties>
</file>