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69" r:id="rId2"/>
    <p:sldId id="318" r:id="rId3"/>
    <p:sldId id="320" r:id="rId4"/>
    <p:sldId id="322" r:id="rId5"/>
    <p:sldId id="324" r:id="rId6"/>
    <p:sldId id="327" r:id="rId7"/>
    <p:sldId id="328" r:id="rId8"/>
    <p:sldId id="329" r:id="rId9"/>
    <p:sldId id="355" r:id="rId10"/>
    <p:sldId id="330" r:id="rId11"/>
    <p:sldId id="351" r:id="rId12"/>
    <p:sldId id="354" r:id="rId13"/>
    <p:sldId id="356" r:id="rId14"/>
    <p:sldId id="353" r:id="rId15"/>
    <p:sldId id="352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58" r:id="rId31"/>
    <p:sldId id="359" r:id="rId32"/>
    <p:sldId id="347" r:id="rId33"/>
    <p:sldId id="348" r:id="rId34"/>
    <p:sldId id="349" r:id="rId35"/>
    <p:sldId id="350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EB06-06AE-45EA-8D28-8BB00DA38D5D}" type="datetimeFigureOut">
              <a:rPr lang="pt-BR" smtClean="0"/>
              <a:t>28/11/2019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D86C-5EFB-483F-B103-6450E02E88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3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098B6-4CCB-4D6F-BA8A-FFD3CCCCC156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E63E0-AE4E-4559-A360-E263F90D579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D20A1-8894-4FE3-B0D1-742DB03094F1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D17D6-A0B4-4BB4-8D12-247B52236B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4B741-55C1-4842-A5F1-B771AF307462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13D56-E348-4E32-A16C-3FC92EA1AC5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E25AC-3BE2-4F16-8398-B22217E9820B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16BC-F8CA-40CE-9DE2-36CE6356C4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6391B-13B5-4170-9126-710DB4A936D3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5B0A75B1-3638-48DD-A996-9113FA168B7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BA62C-D5A9-4D70-800E-FA834899EAA1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290D6-3878-42DB-917A-60C725B873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4CD7E-B0D7-47CC-A320-4FFA4FCD9CDB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82CA1-2CA8-404D-9150-5044EFE7A5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BCDDA-81CB-4EF2-9F1B-040128A9B8C4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F2CA5-1FF8-4673-84F2-9871890D48E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F46E77-8575-4F6C-842B-BCCFC9421490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8215C-7E96-4B8E-8D10-DCF4F3BD62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B00B1-CD13-4A55-A3F0-AE426E322909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CAE9C-080B-4875-99BF-016E45A4F6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37F27-D940-466E-8435-57C143A716BC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22215-7E33-4DC4-80B6-6F33F45632E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F54FE58-31BA-4861-9293-2019166C02BD}" type="datetimeFigureOut">
              <a:rPr lang="pt-BR" smtClean="0"/>
              <a:pPr>
                <a:defRPr/>
              </a:pPr>
              <a:t>28/11/2019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640C711-9CDA-4BE2-A841-D1A5A42A1C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effectLst/>
              </a:rPr>
              <a:t>SOCIOLOGIA IV: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PT" b="1" dirty="0"/>
              <a:t>ESTRUTURA SOCIAL, SUJEITO E HISTÓRIA</a:t>
            </a:r>
            <a:endParaRPr lang="pt-BR" dirty="0"/>
          </a:p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51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de Frankfurt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Walter Benjamin (1892-1940);</a:t>
            </a:r>
          </a:p>
          <a:p>
            <a:r>
              <a:rPr lang="pt-BR" dirty="0"/>
              <a:t>Max Horkheimer (1895-1973);</a:t>
            </a:r>
          </a:p>
          <a:p>
            <a:r>
              <a:rPr lang="pt-BR" dirty="0" smtClean="0"/>
              <a:t>Herbert </a:t>
            </a:r>
            <a:r>
              <a:rPr lang="pt-BR" dirty="0" err="1" smtClean="0"/>
              <a:t>Marcuse</a:t>
            </a:r>
            <a:r>
              <a:rPr lang="pt-BR" dirty="0" smtClean="0"/>
              <a:t> (1898-1979);</a:t>
            </a:r>
          </a:p>
          <a:p>
            <a:r>
              <a:rPr lang="pt-BR" dirty="0" smtClean="0"/>
              <a:t>Erich Fromm (1900-1980);</a:t>
            </a:r>
          </a:p>
          <a:p>
            <a:r>
              <a:rPr lang="pt-BR" dirty="0"/>
              <a:t>Theodor Adorno (1903-1969</a:t>
            </a:r>
            <a:r>
              <a:rPr lang="pt-BR" dirty="0" smtClean="0"/>
              <a:t>);</a:t>
            </a:r>
            <a:endParaRPr lang="pt-BR" dirty="0"/>
          </a:p>
          <a:p>
            <a:r>
              <a:rPr lang="pt-BR" dirty="0"/>
              <a:t>Jürgen Habermas (1929 - </a:t>
            </a:r>
            <a:r>
              <a:rPr lang="pt-BR" dirty="0" smtClean="0"/>
              <a:t>);</a:t>
            </a:r>
          </a:p>
          <a:p>
            <a:r>
              <a:rPr lang="pt-BR" dirty="0" smtClean="0"/>
              <a:t>Axel </a:t>
            </a:r>
            <a:r>
              <a:rPr lang="pt-BR" dirty="0" err="1" smtClean="0"/>
              <a:t>Honneth</a:t>
            </a:r>
            <a:r>
              <a:rPr lang="pt-BR" dirty="0" smtClean="0"/>
              <a:t> (1949- );</a:t>
            </a:r>
          </a:p>
          <a:p>
            <a:r>
              <a:rPr lang="pt-BR" dirty="0" smtClean="0"/>
              <a:t>Thomas </a:t>
            </a:r>
            <a:r>
              <a:rPr lang="pt-BR" dirty="0" err="1" smtClean="0"/>
              <a:t>Lemke</a:t>
            </a:r>
            <a:r>
              <a:rPr lang="pt-BR" dirty="0" smtClean="0"/>
              <a:t> (1963 - 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24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– Economia Política;</a:t>
            </a:r>
          </a:p>
          <a:p>
            <a:r>
              <a:rPr lang="pt-BR" dirty="0" smtClean="0"/>
              <a:t>Weber – Racionalização;</a:t>
            </a:r>
          </a:p>
          <a:p>
            <a:r>
              <a:rPr lang="pt-BR" dirty="0" smtClean="0"/>
              <a:t>Freud – Inconsciente, Repressão;</a:t>
            </a:r>
          </a:p>
          <a:p>
            <a:r>
              <a:rPr lang="pt-BR" dirty="0" smtClean="0"/>
              <a:t>Ideologia – Alienação – </a:t>
            </a:r>
            <a:r>
              <a:rPr lang="pt-BR" dirty="0" err="1" smtClean="0"/>
              <a:t>Reificação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Capitalismo Tardio – Capitalismo Avançado – Sociedade Industrial Avançada;</a:t>
            </a:r>
          </a:p>
          <a:p>
            <a:r>
              <a:rPr lang="pt-BR" dirty="0" smtClean="0"/>
              <a:t>Integração e Cultura;</a:t>
            </a:r>
          </a:p>
          <a:p>
            <a:r>
              <a:rPr lang="pt-BR" dirty="0" smtClean="0"/>
              <a:t>Busca de uma sociedade futura de homens livres e emancipados;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89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Crítica racional da razão;</a:t>
            </a:r>
          </a:p>
          <a:p>
            <a:r>
              <a:rPr lang="pt-BR" dirty="0" smtClean="0"/>
              <a:t>Dialética das luzes e do ofuscamento;</a:t>
            </a:r>
          </a:p>
          <a:p>
            <a:r>
              <a:rPr lang="pt-BR" dirty="0" smtClean="0"/>
              <a:t>Introduzir no pensamento social crítico a face sombria da história;</a:t>
            </a:r>
          </a:p>
          <a:p>
            <a:r>
              <a:rPr lang="pt-BR" dirty="0" smtClean="0"/>
              <a:t>História e possibilidade de regressão;</a:t>
            </a:r>
          </a:p>
          <a:p>
            <a:r>
              <a:rPr lang="pt-BR" dirty="0" smtClean="0"/>
              <a:t>Pensamento não pode deter-se diante do dado;</a:t>
            </a:r>
          </a:p>
          <a:p>
            <a:r>
              <a:rPr lang="pt-BR" dirty="0" smtClean="0"/>
              <a:t>Cultura e indistinção das massas;</a:t>
            </a:r>
          </a:p>
          <a:p>
            <a:r>
              <a:rPr lang="pt-BR" dirty="0" smtClean="0"/>
              <a:t>Indústria cultural x cultura de massas;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20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Experiência nos </a:t>
            </a:r>
            <a:r>
              <a:rPr lang="pt-BR" dirty="0" smtClean="0"/>
              <a:t>Estados </a:t>
            </a:r>
            <a:r>
              <a:rPr lang="pt-BR" dirty="0" smtClean="0"/>
              <a:t>Unidos e instrumentalização da razão;</a:t>
            </a:r>
          </a:p>
          <a:p>
            <a:pPr algn="just"/>
            <a:r>
              <a:rPr lang="pt-BR" dirty="0" smtClean="0"/>
              <a:t>Razão assume controle técnico da natureza e dos homens e se transforma em racionalidade instrumental;</a:t>
            </a:r>
          </a:p>
          <a:p>
            <a:pPr algn="just"/>
            <a:r>
              <a:rPr lang="pt-BR" dirty="0" smtClean="0"/>
              <a:t>Dialética negativa;</a:t>
            </a:r>
          </a:p>
          <a:p>
            <a:pPr algn="just"/>
            <a:r>
              <a:rPr lang="pt-BR" dirty="0" smtClean="0"/>
              <a:t>Democracia x indústria cultural;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865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Desafios da Sociedade Industrial Avançada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Confronto com a crítica de Marx:</a:t>
            </a:r>
          </a:p>
          <a:p>
            <a:r>
              <a:rPr lang="pt-BR" dirty="0" smtClean="0"/>
              <a:t>Pauperização x melhoria no padrão de vida;</a:t>
            </a:r>
          </a:p>
          <a:p>
            <a:r>
              <a:rPr lang="pt-BR" dirty="0" smtClean="0"/>
              <a:t>Acentuação do conflito x colaboração;</a:t>
            </a:r>
          </a:p>
          <a:p>
            <a:r>
              <a:rPr lang="pt-BR" dirty="0" smtClean="0"/>
              <a:t>Consciência revolucionária x conformismo;</a:t>
            </a:r>
          </a:p>
          <a:p>
            <a:r>
              <a:rPr lang="pt-BR" dirty="0" smtClean="0"/>
              <a:t>Solidariedade internacional x nacionalismo;</a:t>
            </a:r>
          </a:p>
          <a:p>
            <a:r>
              <a:rPr lang="pt-BR" dirty="0" smtClean="0"/>
              <a:t>Estagnação e crise x estabilização e crescimento;</a:t>
            </a:r>
          </a:p>
          <a:p>
            <a:r>
              <a:rPr lang="pt-BR" dirty="0" smtClean="0"/>
              <a:t>Bipolarização x novas classes médias;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39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Guerras Mundiais;</a:t>
            </a:r>
          </a:p>
          <a:p>
            <a:r>
              <a:rPr lang="pt-BR" dirty="0" smtClean="0"/>
              <a:t>Socialismo, Nazismo, Fascismo;</a:t>
            </a:r>
          </a:p>
          <a:p>
            <a:r>
              <a:rPr lang="pt-BR" dirty="0" smtClean="0"/>
              <a:t>Holocausto;</a:t>
            </a:r>
          </a:p>
          <a:p>
            <a:r>
              <a:rPr lang="pt-BR" dirty="0" smtClean="0"/>
              <a:t>Hiroshima e Nagasaki;</a:t>
            </a:r>
          </a:p>
          <a:p>
            <a:r>
              <a:rPr lang="pt-BR" dirty="0" err="1" smtClean="0"/>
              <a:t>Socidade</a:t>
            </a:r>
            <a:r>
              <a:rPr lang="pt-BR" dirty="0" smtClean="0"/>
              <a:t> Industrial Avançada;</a:t>
            </a:r>
          </a:p>
          <a:p>
            <a:r>
              <a:rPr lang="pt-BR" dirty="0" smtClean="0"/>
              <a:t>Maio de 1968;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2300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Introdução: Os Pensadores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Suicido de Benjamin em 1940 na fronteira com a Espanha, perseguido pelos nazistas;</a:t>
            </a:r>
          </a:p>
          <a:p>
            <a:r>
              <a:rPr lang="pt-BR" dirty="0"/>
              <a:t>Situação limite na metade do século;</a:t>
            </a:r>
          </a:p>
          <a:p>
            <a:r>
              <a:rPr lang="pt-BR" dirty="0"/>
              <a:t>Corrente de pensamento em torno da Revista de Pesquisa Social;</a:t>
            </a:r>
          </a:p>
          <a:p>
            <a:r>
              <a:rPr lang="pt-BR" dirty="0"/>
              <a:t>Autores na linha de frente da reflexão crítica sobre os principais aspectos da economia, da sociedade e da cultura do século XX;</a:t>
            </a:r>
          </a:p>
        </p:txBody>
      </p:sp>
    </p:spTree>
    <p:extLst>
      <p:ext uri="{BB962C8B-B14F-4D97-AF65-F5344CB8AC3E}">
        <p14:creationId xmlns:p14="http://schemas.microsoft.com/office/powerpoint/2010/main" val="3038645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Fundação do Instituto de Pesquisa Social de Frankfurt em 1924;</a:t>
            </a:r>
          </a:p>
          <a:p>
            <a:pPr algn="just"/>
            <a:r>
              <a:rPr lang="pt-BR" dirty="0"/>
              <a:t>Com ascensão do nazismo em 1933, transferência para Genebra, Paris e depois Nova York;</a:t>
            </a:r>
          </a:p>
          <a:p>
            <a:pPr algn="just"/>
            <a:r>
              <a:rPr lang="pt-BR" dirty="0"/>
              <a:t>Reorganização do instituto na Alemanha em 1950;</a:t>
            </a:r>
          </a:p>
        </p:txBody>
      </p:sp>
    </p:spTree>
    <p:extLst>
      <p:ext uri="{BB962C8B-B14F-4D97-AF65-F5344CB8AC3E}">
        <p14:creationId xmlns:p14="http://schemas.microsoft.com/office/powerpoint/2010/main" val="63948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Característica do pensamento dos autores: autonomia intelectual, análise crítica e protesto humanístico;</a:t>
            </a:r>
          </a:p>
          <a:p>
            <a:pPr algn="just"/>
            <a:r>
              <a:rPr lang="pt-BR" dirty="0"/>
              <a:t>Oposição aos periódicos e instituições de caráter acadêmico;</a:t>
            </a:r>
          </a:p>
          <a:p>
            <a:pPr algn="just"/>
            <a:r>
              <a:rPr lang="pt-BR" dirty="0"/>
              <a:t>Vinculação à tradição da esquerda alemã: continuidade em relação ao marxismo e à ciência social anticapitalista;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7884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Experiências negativas da República de Weimar, do nazismo, do estalinismo e da guerra fria;</a:t>
            </a:r>
          </a:p>
          <a:p>
            <a:pPr algn="just"/>
            <a:r>
              <a:rPr lang="pt-BR" dirty="0"/>
              <a:t>Teoria crítica como expressão da crise teórica e política do século XX;</a:t>
            </a:r>
          </a:p>
          <a:p>
            <a:pPr algn="just"/>
            <a:r>
              <a:rPr lang="pt-BR" dirty="0"/>
              <a:t>Outros colaboradores: Herbert </a:t>
            </a:r>
            <a:r>
              <a:rPr lang="pt-BR" dirty="0" err="1"/>
              <a:t>Marcuse</a:t>
            </a:r>
            <a:r>
              <a:rPr lang="pt-BR" dirty="0"/>
              <a:t>, </a:t>
            </a:r>
            <a:r>
              <a:rPr lang="pt-BR" dirty="0" err="1"/>
              <a:t>Siegfried</a:t>
            </a:r>
            <a:r>
              <a:rPr lang="pt-BR" dirty="0"/>
              <a:t> </a:t>
            </a:r>
            <a:r>
              <a:rPr lang="pt-BR" dirty="0" err="1"/>
              <a:t>Kracauer</a:t>
            </a:r>
            <a:r>
              <a:rPr lang="pt-BR" dirty="0"/>
              <a:t>, Leo </a:t>
            </a:r>
            <a:r>
              <a:rPr lang="pt-BR" dirty="0" err="1"/>
              <a:t>Löwenthal</a:t>
            </a:r>
            <a:r>
              <a:rPr lang="pt-BR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691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u="sng" dirty="0"/>
              <a:t>Primeira Unidade: Razão, História e Comunicação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Benjamin, Adorno, Horkheimer e Habermas como um grupo mais coeso; possível identificar um pensamento dotado de maior unidade teórica;</a:t>
            </a:r>
          </a:p>
          <a:p>
            <a:pPr algn="just"/>
            <a:r>
              <a:rPr lang="pt-BR" dirty="0"/>
              <a:t>Benjamin como a personalidade mais enigmática do grupo, com interesses contraditórios;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117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Carreira universitária truncada em 1928; dedica-se à crítica jornalística e traduções;</a:t>
            </a:r>
          </a:p>
          <a:p>
            <a:pPr algn="just"/>
            <a:r>
              <a:rPr lang="pt-BR" dirty="0"/>
              <a:t>Refugiado em Paris em 1935;</a:t>
            </a:r>
          </a:p>
          <a:p>
            <a:pPr algn="just"/>
            <a:r>
              <a:rPr lang="pt-BR" dirty="0"/>
              <a:t>Adorno: estudo composição musical com </a:t>
            </a:r>
            <a:r>
              <a:rPr lang="pt-BR" dirty="0" err="1"/>
              <a:t>Alban</a:t>
            </a:r>
            <a:r>
              <a:rPr lang="pt-BR" dirty="0"/>
              <a:t> Berg;</a:t>
            </a:r>
          </a:p>
          <a:p>
            <a:pPr algn="just"/>
            <a:r>
              <a:rPr lang="pt-BR" dirty="0"/>
              <a:t>Refugiado em Oxford em 1937;</a:t>
            </a:r>
          </a:p>
          <a:p>
            <a:pPr algn="just"/>
            <a:r>
              <a:rPr lang="pt-BR" dirty="0"/>
              <a:t>Horkheimer: professor em Frankfurt em 1930;</a:t>
            </a:r>
          </a:p>
          <a:p>
            <a:pPr algn="just"/>
            <a:r>
              <a:rPr lang="pt-BR" dirty="0"/>
              <a:t>Lecionou em Columbia a partir de 1934;</a:t>
            </a:r>
          </a:p>
        </p:txBody>
      </p:sp>
    </p:spTree>
    <p:extLst>
      <p:ext uri="{BB962C8B-B14F-4D97-AF65-F5344CB8AC3E}">
        <p14:creationId xmlns:p14="http://schemas.microsoft.com/office/powerpoint/2010/main" val="1441618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Habermas é considerado herdeiro da escola;</a:t>
            </a:r>
          </a:p>
          <a:p>
            <a:r>
              <a:rPr lang="pt-BR" dirty="0"/>
              <a:t>Trabalhou no instituto entre 1956 a 1959;</a:t>
            </a:r>
          </a:p>
          <a:p>
            <a:r>
              <a:rPr lang="pt-BR" dirty="0"/>
              <a:t>Transferiu-se para Nova York em 1968;</a:t>
            </a:r>
          </a:p>
        </p:txBody>
      </p:sp>
    </p:spTree>
    <p:extLst>
      <p:ext uri="{BB962C8B-B14F-4D97-AF65-F5344CB8AC3E}">
        <p14:creationId xmlns:p14="http://schemas.microsoft.com/office/powerpoint/2010/main" val="3449022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Muitos interesses dos autores da escola;</a:t>
            </a:r>
          </a:p>
          <a:p>
            <a:pPr algn="just"/>
            <a:r>
              <a:rPr lang="pt-BR" dirty="0"/>
              <a:t>Não se constitui numa “escola” no sentido tradicional;</a:t>
            </a:r>
          </a:p>
          <a:p>
            <a:pPr algn="just"/>
            <a:r>
              <a:rPr lang="pt-BR" dirty="0"/>
              <a:t>Muito mais uma postura de análise crítica e uma perspectiva aberta para os problemas da cultura do século XX;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341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Benjamin: as técnicas de reprodução da obra de arte, sobretudo do cinema;</a:t>
            </a:r>
          </a:p>
          <a:p>
            <a:pPr algn="just"/>
            <a:r>
              <a:rPr lang="pt-BR" dirty="0"/>
              <a:t>Adorno e a indústria cultural;</a:t>
            </a:r>
          </a:p>
          <a:p>
            <a:pPr algn="just"/>
            <a:r>
              <a:rPr lang="pt-BR" dirty="0"/>
              <a:t>Horkheimer e a teoria crítica;</a:t>
            </a:r>
          </a:p>
          <a:p>
            <a:pPr algn="just"/>
            <a:r>
              <a:rPr lang="pt-BR" dirty="0"/>
              <a:t>Habermas, ciência e técnica como ideologia;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443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Benjamin, A Obra de Arte na Época de sua Reprodutibilidade Técnica; </a:t>
            </a:r>
          </a:p>
          <a:p>
            <a:pPr algn="just"/>
            <a:r>
              <a:rPr lang="pt-BR" dirty="0"/>
              <a:t>Teoria materialista da arte;</a:t>
            </a:r>
          </a:p>
          <a:p>
            <a:pPr algn="just"/>
            <a:r>
              <a:rPr lang="pt-BR" dirty="0"/>
              <a:t>Causas e consequências da destruição da “aura” que envolve as obras de arte;</a:t>
            </a:r>
          </a:p>
          <a:p>
            <a:pPr algn="just"/>
            <a:r>
              <a:rPr lang="pt-BR" dirty="0"/>
              <a:t>Estreita relação entre as transformações técnicas da sociedade e as modificações da percepção estética;</a:t>
            </a:r>
          </a:p>
          <a:p>
            <a:pPr algn="just"/>
            <a:r>
              <a:rPr lang="pt-BR" dirty="0"/>
              <a:t>Outro relacionamento possível das massas com a arte;</a:t>
            </a:r>
          </a:p>
        </p:txBody>
      </p:sp>
    </p:spTree>
    <p:extLst>
      <p:ext uri="{BB962C8B-B14F-4D97-AF65-F5344CB8AC3E}">
        <p14:creationId xmlns:p14="http://schemas.microsoft.com/office/powerpoint/2010/main" val="4256852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Adorno: racionalidade da técnica identifica-se com a racionalidade da própria dominação;</a:t>
            </a:r>
          </a:p>
          <a:p>
            <a:r>
              <a:rPr lang="pt-BR" dirty="0"/>
              <a:t>Cinema e rádio não devem ser tomados como arte;</a:t>
            </a:r>
          </a:p>
          <a:p>
            <a:r>
              <a:rPr lang="pt-BR" dirty="0"/>
              <a:t>“Indústria cultural” em oposição a “cultura de massa”;</a:t>
            </a:r>
          </a:p>
          <a:p>
            <a:r>
              <a:rPr lang="pt-BR" dirty="0"/>
              <a:t>Portadora da ideologia dominante;</a:t>
            </a:r>
          </a:p>
          <a:p>
            <a:r>
              <a:rPr lang="pt-BR" dirty="0"/>
              <a:t>Novo engodo: progresso da dominação técnica;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7595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Indústria cultural impede a formação de indivíduos autônomos;</a:t>
            </a:r>
          </a:p>
          <a:p>
            <a:r>
              <a:rPr lang="pt-BR" dirty="0"/>
              <a:t>Indústria cultural administra o mundo social;</a:t>
            </a:r>
          </a:p>
          <a:p>
            <a:r>
              <a:rPr lang="pt-BR" dirty="0"/>
              <a:t>Refúgio na criação artística;</a:t>
            </a:r>
          </a:p>
        </p:txBody>
      </p:sp>
    </p:spTree>
    <p:extLst>
      <p:ext uri="{BB962C8B-B14F-4D97-AF65-F5344CB8AC3E}">
        <p14:creationId xmlns:p14="http://schemas.microsoft.com/office/powerpoint/2010/main" val="263027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Controle técnico da natureza;</a:t>
            </a:r>
          </a:p>
          <a:p>
            <a:pPr algn="just"/>
            <a:r>
              <a:rPr lang="pt-BR" dirty="0"/>
              <a:t>Teoria tradicional não se ocupa da gênese social dos problemas;</a:t>
            </a:r>
          </a:p>
          <a:p>
            <a:pPr algn="just"/>
            <a:r>
              <a:rPr lang="pt-BR" dirty="0"/>
              <a:t>Caráter histórico do objeto percebido e do órgão que percebe;</a:t>
            </a:r>
          </a:p>
          <a:p>
            <a:pPr algn="just"/>
            <a:r>
              <a:rPr lang="pt-BR" dirty="0"/>
              <a:t>Teoria tradicional: único critério de verdade é o valor operativo, seu papel de dominação do homem e da natureza;</a:t>
            </a:r>
          </a:p>
        </p:txBody>
      </p:sp>
    </p:spTree>
    <p:extLst>
      <p:ext uri="{BB962C8B-B14F-4D97-AF65-F5344CB8AC3E}">
        <p14:creationId xmlns:p14="http://schemas.microsoft.com/office/powerpoint/2010/main" val="667735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Razão se desembaraça da reflexão sobre os fins e torna-se incapaz </a:t>
            </a:r>
            <a:r>
              <a:rPr lang="pt-BR" dirty="0" err="1"/>
              <a:t>dee</a:t>
            </a:r>
            <a:r>
              <a:rPr lang="pt-BR" dirty="0"/>
              <a:t> dizer que um sistema econômico ou político é irracional;</a:t>
            </a:r>
          </a:p>
          <a:p>
            <a:pPr algn="just"/>
            <a:r>
              <a:rPr lang="pt-BR" dirty="0"/>
              <a:t>Habermas: </a:t>
            </a:r>
            <a:r>
              <a:rPr lang="pt-BR" dirty="0" err="1"/>
              <a:t>imbricamento</a:t>
            </a:r>
            <a:r>
              <a:rPr lang="pt-BR" dirty="0"/>
              <a:t> entre ciência e técnica;</a:t>
            </a:r>
          </a:p>
          <a:p>
            <a:pPr algn="just"/>
            <a:r>
              <a:rPr lang="pt-BR" dirty="0"/>
              <a:t>Complexo ciência-técnica-indústria-exército-administração;</a:t>
            </a:r>
          </a:p>
          <a:p>
            <a:pPr algn="just"/>
            <a:r>
              <a:rPr lang="pt-BR" dirty="0"/>
              <a:t>Ciência e técnica torna-se a primeira força produtiva, subordinando todas as demais;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05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/>
              <a:t>Sociologia e Modernidade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1800" b="1"/>
              <a:t>Ianni – A Sociologia e Mundo Moderno: </a:t>
            </a:r>
            <a:endParaRPr lang="pt-BR" sz="180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1800"/>
              <a:t>“A Sociologia nasce e desenvolve-se com o Mundo Moderno. Reflete as suas principais épocas e transformações. Em certos casos, parece apenas a sua crônica, mas em outros desvenda alguns dos seus dilemas fundamentais. Volta-se principalmente sobre o presente, procurando reminiscências do passado, anunciando ilusões do futuro. Os impasses e as perspectivas desse Mundo tanto percorrem a Sociologia como ela percorre o mundo. Se nos debruçamos sobre os temas clássicos da Sociologia, bem como sobre suas contribuições teóricas, logo nos deparamos com as mais diversas expressões desse Mundo. Sob diversos aspectos, ela nasce e desenvolve-se com ele. Mais que isso, o Mundo Moderno depende da Sociologia para ser explicado, para compreender-se. Talvez se possa dizer que sem ela esse Mundo seria mais confuso, incógnito. (...) a Sociologia é uma espécie de fruto muito peculiar desse Mundo. No que ela tem de original e criativa, bem como insólita e estranha, em todas as suas principais características, como forma de pensamento, é um singular produto e ingrediente desse Mundo.” (Ianni, 1989, p.7-8)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98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Tradicional e Teoria Crítica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crítica: ponto de partida o marxismo;</a:t>
            </a:r>
          </a:p>
          <a:p>
            <a:r>
              <a:rPr lang="pt-BR" dirty="0" smtClean="0"/>
              <a:t>Oposta à “teoria tradicional”;</a:t>
            </a:r>
          </a:p>
          <a:p>
            <a:r>
              <a:rPr lang="pt-BR" dirty="0" smtClean="0"/>
              <a:t>Não pretende qualquer visão concludente da totalidade;</a:t>
            </a:r>
          </a:p>
          <a:p>
            <a:r>
              <a:rPr lang="pt-BR" dirty="0" smtClean="0"/>
              <a:t>Preocupa-se com o desenvolvimento concreto do pensamento;</a:t>
            </a:r>
          </a:p>
          <a:p>
            <a:r>
              <a:rPr lang="pt-BR" dirty="0" smtClean="0"/>
              <a:t>Teoria tradicional remonta ao Discurso do Método de Descartes (1596-1650)</a:t>
            </a:r>
          </a:p>
          <a:p>
            <a:r>
              <a:rPr lang="pt-BR" dirty="0" smtClean="0"/>
              <a:t>Ciência como sistema dedutivo;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263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Controle técnico da natureza;</a:t>
            </a:r>
          </a:p>
          <a:p>
            <a:pPr algn="just"/>
            <a:r>
              <a:rPr lang="pt-BR" dirty="0" smtClean="0"/>
              <a:t>Força produtiva imediata;</a:t>
            </a:r>
          </a:p>
          <a:p>
            <a:pPr algn="just"/>
            <a:r>
              <a:rPr lang="pt-BR" dirty="0" smtClean="0"/>
              <a:t>Teoria tradicional não se preocupa com a gênese social dos problemas;</a:t>
            </a:r>
          </a:p>
          <a:p>
            <a:pPr algn="just"/>
            <a:r>
              <a:rPr lang="pt-BR" dirty="0" smtClean="0"/>
              <a:t>Razão subjetiva, formal e instrumental;</a:t>
            </a:r>
          </a:p>
          <a:p>
            <a:pPr algn="just"/>
            <a:r>
              <a:rPr lang="pt-BR" dirty="0" smtClean="0"/>
              <a:t>Único critério de verdade é o valor operativo;</a:t>
            </a:r>
          </a:p>
          <a:p>
            <a:pPr algn="just"/>
            <a:r>
              <a:rPr lang="pt-BR" dirty="0" smtClean="0"/>
              <a:t>Teoria crítica: protesto contra a aceitação resignada da ordem totalitária;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461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Tradicional e Teoria </a:t>
            </a:r>
            <a:r>
              <a:rPr lang="pt-BR" dirty="0" smtClean="0"/>
              <a:t>Crítica </a:t>
            </a:r>
            <a:r>
              <a:rPr lang="pt-BR" smtClean="0"/>
              <a:t>(texto)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Teoria </a:t>
            </a:r>
            <a:r>
              <a:rPr lang="pt-BR" dirty="0"/>
              <a:t>tradicional: sinopse de proposições de um campo especializado; hipotética e dedutiva;</a:t>
            </a:r>
          </a:p>
          <a:p>
            <a:pPr algn="just"/>
            <a:r>
              <a:rPr lang="pt-BR" dirty="0"/>
              <a:t>Ciências do homem têm seguido o modelo das ciências naturais;</a:t>
            </a:r>
          </a:p>
          <a:p>
            <a:pPr algn="just"/>
            <a:r>
              <a:rPr lang="pt-BR" dirty="0"/>
              <a:t>Progressos técnicos da idade burguesa são inseparáveis deste tipo de funcionamento da ciência;</a:t>
            </a:r>
          </a:p>
          <a:p>
            <a:pPr algn="just"/>
            <a:r>
              <a:rPr lang="pt-BR" dirty="0"/>
              <a:t> Conexão com os processos sociais reais;</a:t>
            </a:r>
          </a:p>
        </p:txBody>
      </p:sp>
    </p:spTree>
    <p:extLst>
      <p:ext uri="{BB962C8B-B14F-4D97-AF65-F5344CB8AC3E}">
        <p14:creationId xmlns:p14="http://schemas.microsoft.com/office/powerpoint/2010/main" val="854923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Mudança da estrutura científica depende da situação social;</a:t>
            </a:r>
          </a:p>
          <a:p>
            <a:pPr algn="just"/>
            <a:r>
              <a:rPr lang="pt-BR" dirty="0"/>
              <a:t>Representação tradicional da teoria é abstraída do funcionamento da ciência de acordo com a divisão do trabalho;</a:t>
            </a:r>
          </a:p>
          <a:p>
            <a:pPr algn="just"/>
            <a:r>
              <a:rPr lang="pt-BR" dirty="0"/>
              <a:t>Ciência é parte da práxis social geral;</a:t>
            </a:r>
          </a:p>
          <a:p>
            <a:pPr algn="just"/>
            <a:r>
              <a:rPr lang="pt-BR" dirty="0"/>
              <a:t>Mundo que existe  deve ser aceito;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096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Situação do proletariado não constitui garantia para a gnose correta;</a:t>
            </a:r>
          </a:p>
          <a:p>
            <a:pPr algn="just"/>
            <a:r>
              <a:rPr lang="pt-BR" dirty="0"/>
              <a:t>Tensão entre o teórico e a classe;</a:t>
            </a:r>
          </a:p>
          <a:p>
            <a:pPr algn="just"/>
            <a:r>
              <a:rPr lang="pt-BR" dirty="0"/>
              <a:t>Pensamento crítico questiona o existente, tal como admitido pela teoria tradicional;</a:t>
            </a:r>
          </a:p>
          <a:p>
            <a:pPr algn="just"/>
            <a:r>
              <a:rPr lang="pt-BR" dirty="0"/>
              <a:t>A teoria que impulsiona a transformação do todo social tem como consequência a intensificação da luta;</a:t>
            </a:r>
          </a:p>
        </p:txBody>
      </p:sp>
    </p:spTree>
    <p:extLst>
      <p:ext uri="{BB962C8B-B14F-4D97-AF65-F5344CB8AC3E}">
        <p14:creationId xmlns:p14="http://schemas.microsoft.com/office/powerpoint/2010/main" val="2036166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Nem enraizada como a propaganda totalitária, nem livre flutuante como a intelligentsia liberal;</a:t>
            </a:r>
          </a:p>
          <a:p>
            <a:pPr algn="just"/>
            <a:r>
              <a:rPr lang="pt-BR" dirty="0"/>
              <a:t>Antes da transformação geral da história, a verdade pode refugiar-se nas minorias;</a:t>
            </a:r>
          </a:p>
          <a:p>
            <a:pPr algn="just"/>
            <a:r>
              <a:rPr lang="pt-BR" dirty="0"/>
              <a:t>Não existem critérios gerais para a teoria crítica como um todo;</a:t>
            </a:r>
          </a:p>
        </p:txBody>
      </p:sp>
    </p:spTree>
    <p:extLst>
      <p:ext uri="{BB962C8B-B14F-4D97-AF65-F5344CB8AC3E}">
        <p14:creationId xmlns:p14="http://schemas.microsoft.com/office/powerpoint/2010/main" val="84331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300" b="1" dirty="0">
                <a:sym typeface="Symbol"/>
              </a:rPr>
              <a:t>Giddens – Caracterização da Modernidade: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300" dirty="0">
                <a:sym typeface="Symbol"/>
              </a:rPr>
              <a:t></a:t>
            </a:r>
            <a:r>
              <a:rPr lang="pt-BR" sz="3300" dirty="0"/>
              <a:t>(...)  O  que  é  modernidade?  Como  uma  primeira aproximação, digamos simplesmente o seguinte: "modernidade"  refere-se a  estilo,  costume  de vida ou organização social  que  emergiram  na Europa a partir do século XVII e que ulteriormente se tornaram mais ou menos  mundiais  em sua influência. Isto associa a  modernidade  a  um período  de  tempo  e a uma localização geográfica  inicial,  mas  por enquanto deixa suas características principais guardadas em  segurança numa caixa preta.(...)"(Giddens, 1991, p.11)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253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>
                <a:sym typeface="Symbol"/>
              </a:rPr>
              <a:t>Löwy - </a:t>
            </a:r>
            <a:r>
              <a:rPr lang="pt-BR" b="1" dirty="0"/>
              <a:t>Modernidade como progresso, industrialização e suas conseqüências:</a:t>
            </a:r>
            <a:endParaRPr lang="pt-BR" dirty="0">
              <a:sym typeface="Symbol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>
                <a:sym typeface="Symbol"/>
              </a:rPr>
              <a:t></a:t>
            </a:r>
            <a:r>
              <a:rPr lang="pt-BR" dirty="0"/>
              <a:t> (...) palavra vem do latim modo, que significa recentemente. O moderno seria portanto tudo aquilo que é 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de uma época relativamente recente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 ou então 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atual, contemporâneo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. (...) Entretanto, o dicionário nos dá outra indicação mais interessante: moderno é o que se beneficia dos progressos recentes da técnica e da ciência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. O conceito de modernidade estaria portanto estreitamente ligado ao de progresso, isto é, à valorização positiva da modernidade. Desde o século XVIII, o progresso pôr excelência é aquele que se manifesta na novidade industrial, técnica e científica – assim como nas transformações sociais, políticas e culturais correspondentes: urbanização, racionalização, democratização, secularização etc</a:t>
            </a:r>
            <a:r>
              <a:rPr lang="pt-BR" dirty="0">
                <a:sym typeface="Symbol"/>
              </a:rPr>
              <a:t></a:t>
            </a:r>
            <a:r>
              <a:rPr lang="pt-BR" dirty="0"/>
              <a:t>. (Löwy, 1992, p.119)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30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pt-BR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/>
              <a:t>Berman - Modernidade como um tipo de experiência</a:t>
            </a:r>
            <a:r>
              <a:rPr lang="pt-BR" dirty="0"/>
              <a:t>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"Existe  um tipo de experiência vital – experiência  de tempo e espaço, de si mesmo e dos outros, das possibilidades e perigos da  vida – que é compartilhada por homens e mulheres em todo  o  mundo hoje. Designarei esse conjunto de experiências como "modernidade". Ser moderno é  encontrar-se em um ambiente que promete  aventura,  poder, alegria, crescimento, autotransformação e transformação das coisas  em redor - mas ao mesmo tempo ameaça destruir tudo o que temos, tudo o que sabemos, tudo o que somos. A experiência ambiental da modernidade anula todas as fronteiras geográficas e raciais, de classe e nacionalidade, de religião e ideologia: nesse  sentido, pode-se  dizer que  a modernidade une a espécie humana. Porém, é um  unidade paradoxal, uma unidade  de desunidade:  ela nos despeja a  todos  num  turbilhão  de permanente desintegração  e  mudança,  de  luta  e  contradição,   de ambigüidade  e angústia. Ser moderno é fazer parte de um  universo  no qual, como disse Marx, "tudo que é sólido desmancha no ar"."  (Berman, 1986,p.15).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79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Século XX:</a:t>
            </a:r>
          </a:p>
          <a:p>
            <a:r>
              <a:rPr lang="pt-BR" dirty="0"/>
              <a:t>Progresso e barbárie;</a:t>
            </a:r>
          </a:p>
          <a:p>
            <a:r>
              <a:rPr lang="pt-BR" dirty="0"/>
              <a:t>Ciência e técnica como poder e dominação;</a:t>
            </a:r>
          </a:p>
          <a:p>
            <a:r>
              <a:rPr lang="pt-BR" dirty="0"/>
              <a:t>Cultura como Ideologia;</a:t>
            </a:r>
          </a:p>
          <a:p>
            <a:r>
              <a:rPr lang="pt-BR" dirty="0"/>
              <a:t>Violência em escala inédita;</a:t>
            </a:r>
          </a:p>
          <a:p>
            <a:r>
              <a:rPr lang="pt-BR" dirty="0"/>
              <a:t>Aprofundamento do Capitalismo;</a:t>
            </a:r>
          </a:p>
          <a:p>
            <a:r>
              <a:rPr lang="pt-BR" dirty="0"/>
              <a:t>Crise da alternativa socialista;</a:t>
            </a:r>
          </a:p>
          <a:p>
            <a:r>
              <a:rPr lang="pt-BR" dirty="0"/>
              <a:t>Proletariado e mistificação das massas;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57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Diferentes caminhos da crítica no interior da imaginação sociológica;</a:t>
            </a:r>
          </a:p>
          <a:p>
            <a:r>
              <a:rPr lang="pt-BR" dirty="0"/>
              <a:t>Escola de Frankfurt;</a:t>
            </a:r>
          </a:p>
          <a:p>
            <a:r>
              <a:rPr lang="pt-BR" dirty="0"/>
              <a:t>Michel Foucault;</a:t>
            </a:r>
          </a:p>
          <a:p>
            <a:r>
              <a:rPr lang="pt-BR" dirty="0"/>
              <a:t>Pierre </a:t>
            </a:r>
            <a:r>
              <a:rPr lang="pt-BR" dirty="0" err="1"/>
              <a:t>Bourdieu</a:t>
            </a:r>
            <a:r>
              <a:rPr lang="pt-BR" dirty="0" smtClean="0"/>
              <a:t>;</a:t>
            </a:r>
          </a:p>
          <a:p>
            <a:r>
              <a:rPr lang="pt-BR" dirty="0" smtClean="0"/>
              <a:t>Debate contemporâneo: Sociologia da crítica ou Teoria Crítica?</a:t>
            </a:r>
          </a:p>
          <a:p>
            <a:r>
              <a:rPr lang="pt-BR" dirty="0" err="1" smtClean="0"/>
              <a:t>Boltanski</a:t>
            </a:r>
            <a:r>
              <a:rPr lang="pt-BR" dirty="0" smtClean="0"/>
              <a:t> x  </a:t>
            </a:r>
            <a:r>
              <a:rPr lang="pt-BR" dirty="0" err="1" smtClean="0"/>
              <a:t>Honneth</a:t>
            </a:r>
            <a:r>
              <a:rPr lang="pt-BR" dirty="0" smtClean="0"/>
              <a:t>, paradigmas em disputa;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7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de Frankfurt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Ao mesmo tempo indica um grupo de intelectuais e uma teoria social;</a:t>
            </a:r>
          </a:p>
          <a:p>
            <a:pPr algn="just"/>
            <a:r>
              <a:rPr lang="pt-BR" dirty="0" smtClean="0"/>
              <a:t>Instituto de Pesquisa Social sediado em Frankfurt;</a:t>
            </a:r>
          </a:p>
          <a:p>
            <a:pPr algn="just"/>
            <a:r>
              <a:rPr lang="pt-BR" dirty="0" smtClean="0"/>
              <a:t>Centro de pesquisas marxistas, teóricas e empíricas;</a:t>
            </a:r>
          </a:p>
          <a:p>
            <a:pPr algn="just"/>
            <a:r>
              <a:rPr lang="pt-BR" dirty="0" smtClean="0"/>
              <a:t>Revista de Pesquisa Social;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627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1696</TotalTime>
  <Words>1629</Words>
  <Application>Microsoft Office PowerPoint</Application>
  <PresentationFormat>Apresentação na tela (4:3)</PresentationFormat>
  <Paragraphs>156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Arial</vt:lpstr>
      <vt:lpstr>Book Antiqua</vt:lpstr>
      <vt:lpstr>Calibri</vt:lpstr>
      <vt:lpstr>Lucida Sans</vt:lpstr>
      <vt:lpstr>Symbol</vt:lpstr>
      <vt:lpstr>Wingdings</vt:lpstr>
      <vt:lpstr>Wingdings 2</vt:lpstr>
      <vt:lpstr>Wingdings 3</vt:lpstr>
      <vt:lpstr>Apex</vt:lpstr>
      <vt:lpstr>SOCIOLOGIA IV:</vt:lpstr>
      <vt:lpstr>Apresentação do PowerPoint</vt:lpstr>
      <vt:lpstr>Sociologia e Modernidade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Escola de Frankfurt</vt:lpstr>
      <vt:lpstr>Escola de Frankfurt</vt:lpstr>
      <vt:lpstr>Apresentação do PowerPoint</vt:lpstr>
      <vt:lpstr>Apresentação do PowerPoint</vt:lpstr>
      <vt:lpstr>Apresentação do PowerPoint</vt:lpstr>
      <vt:lpstr>Desafios da Sociedade Industrial Avançada</vt:lpstr>
      <vt:lpstr>Apresentação do PowerPoint</vt:lpstr>
      <vt:lpstr>Introdução: Os Pensadores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Tradicional e Teoria Crítica</vt:lpstr>
      <vt:lpstr>Apresentação do PowerPoint</vt:lpstr>
      <vt:lpstr>Teoria Tradicional e Teoria Crítica (texto)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reconstrução histórica</dc:title>
  <dc:creator>Marcos César Alvarez</dc:creator>
  <cp:lastModifiedBy>fcs</cp:lastModifiedBy>
  <cp:revision>80</cp:revision>
  <dcterms:created xsi:type="dcterms:W3CDTF">2009-11-03T21:04:48Z</dcterms:created>
  <dcterms:modified xsi:type="dcterms:W3CDTF">2019-11-28T22:30:15Z</dcterms:modified>
</cp:coreProperties>
</file>