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1" r:id="rId3"/>
    <p:sldId id="490" r:id="rId4"/>
    <p:sldId id="327" r:id="rId5"/>
    <p:sldId id="489" r:id="rId6"/>
    <p:sldId id="491" r:id="rId7"/>
    <p:sldId id="492" r:id="rId8"/>
    <p:sldId id="495" r:id="rId9"/>
    <p:sldId id="493" r:id="rId10"/>
    <p:sldId id="494" r:id="rId11"/>
    <p:sldId id="496" r:id="rId12"/>
    <p:sldId id="497" r:id="rId13"/>
    <p:sldId id="498" r:id="rId14"/>
    <p:sldId id="499" r:id="rId15"/>
    <p:sldId id="500" r:id="rId16"/>
    <p:sldId id="472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10" r:id="rId26"/>
    <p:sldId id="511" r:id="rId27"/>
    <p:sldId id="509" r:id="rId28"/>
    <p:sldId id="512" r:id="rId29"/>
    <p:sldId id="513" r:id="rId30"/>
    <p:sldId id="514" r:id="rId31"/>
    <p:sldId id="515" r:id="rId32"/>
    <p:sldId id="516" r:id="rId33"/>
    <p:sldId id="517" r:id="rId34"/>
    <p:sldId id="40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D18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EB83-F236-4595-A1EA-E30868A05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05EC4A-577F-496F-8A91-C1726C7E1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59128-A48E-4039-A552-C05CBC4B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08740-DA03-4F6A-8AA3-AADC4F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300145-6E3C-49EE-9E71-059BE254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60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1029C-4453-4CF9-9479-8A376AE2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7E6744-DE36-4331-AD87-6DC78F036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1EFBCF-BA1A-45FF-ABF4-A7C06611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44DAF8-6D77-4002-9D91-BB1BDE751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AF93CB-038A-4BFD-AC37-78632AD4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3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85D9B2-1FEC-4B11-8131-A61E5199B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28BA4C-1116-485D-98EB-BC0E6B255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545D76-9495-4ECD-8D80-238CB2F2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5031AC-7FE6-4CA9-B4A3-61E294B2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DACE02-E61D-41D9-A392-21AB9299C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DEEA0-9100-4485-9A01-DEF01271A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06BDF8-0FA3-4934-A6B0-74B75DDF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1F49A7-0728-4AB9-A842-A29606F5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0A0B68-FDB6-4C2A-B1B0-2366C40C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D6D7B9-DDC2-4526-B4CE-BB838F2B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7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07D907-7AE7-4FD6-9AD3-8A81FFF8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89D44C-166E-4DBB-97AA-C3F22ED99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5E4EE0-DFCE-4332-9F29-61F1A14A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BB0CF5-892E-4FE7-B27D-64A6D9668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EBC5AD-CB41-4363-966A-37349FBB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3AB21-8DC4-4D11-A5F1-4B725BEB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3FF77D-A9C1-41A0-A028-5BBD0193C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053180-2DAF-4C21-918D-045C9E3D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286A17-3DA7-45EB-9D6B-5F1132D3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841C17-E745-4752-8B2F-00171E43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33E168-DED5-4FE3-9FCF-DAA36DB2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61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64A79-B46F-4C22-9AED-89053455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E4542C-D530-4BD7-A254-8E71B59E9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96B44C-11C5-4247-985D-214C022C8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795AAC-1AC8-423D-A385-F6F8505ED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C4B79D9-1060-4B0B-8CE6-10C11074A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EC3689A-F42E-403A-89EA-D6A07436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84260A-F7BA-4337-AA40-21A24B6C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D366085-3D18-4B60-AA09-6AB71652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0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77CCC-366D-4BEE-A62D-C092AE165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AB34E0-BE18-42A3-B89D-AF5ADCDBB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9BF1F6-D6F9-4ED6-AFFD-8F009955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66A6CA-AF76-4908-BFB3-F5F8284D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2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3008EC3-6CAF-4626-A053-78D01884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C658018-CDBB-4AB9-97E5-C7C69020D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F6315DD-CD36-48A3-9E65-5A2CE0EE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96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CC001-0DE1-44E2-AA07-47683C3E7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EDACFA-1C70-43F5-B553-A2D5C568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59EBA9-EF94-4B37-B16C-9BBAEE425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0B35B0-0C79-4B9A-893C-AD17EA6F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3D6545-13DA-4418-AD84-63B8131D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AF7046-55CC-47D1-A9FE-01BAA056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0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D4347A-558D-419B-97A7-588349B5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A78824-8287-41FF-AA76-E9CF479DA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E894B37-4EFA-4FC2-903D-090279F3B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13A9E7-30D2-403F-8B82-44519294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E3BD-E4DC-43BE-814A-73673F274275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7CA85C-8B82-4D40-900E-97BA53FC0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2D34F5-70E0-45E5-8353-CC92FBDC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7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D8CDB3C-7A5A-4179-A382-245E9E41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0D4CFC-BBA4-4073-AB4E-B4599B095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99971C-AF7F-4EE6-9A6D-5FE1A3250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E3BD-E4DC-43BE-814A-73673F274275}" type="datetimeFigureOut">
              <a:rPr lang="en-US" smtClean="0"/>
              <a:t>11/26/2021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AD7CC7-916F-4602-9854-67F677859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3AC101-864E-490E-BC1B-6AECC36F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89F3-BB74-4F34-94FE-0591E3A24C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0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pn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.png"/><Relationship Id="rId7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.png"/><Relationship Id="rId7" Type="http://schemas.openxmlformats.org/officeDocument/2006/relationships/image" Target="../media/image7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6.png"/><Relationship Id="rId7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.png"/><Relationship Id="rId7" Type="http://schemas.openxmlformats.org/officeDocument/2006/relationships/image" Target="../media/image8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6.png"/><Relationship Id="rId7" Type="http://schemas.openxmlformats.org/officeDocument/2006/relationships/image" Target="../media/image9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.png"/><Relationship Id="rId7" Type="http://schemas.openxmlformats.org/officeDocument/2006/relationships/image" Target="../media/image10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99.png"/><Relationship Id="rId9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.png"/><Relationship Id="rId7" Type="http://schemas.openxmlformats.org/officeDocument/2006/relationships/image" Target="../media/image10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9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59CE1-2D95-455B-9E1E-7689DD86D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495" y="5063478"/>
            <a:ext cx="7496461" cy="1092435"/>
          </a:xfrm>
        </p:spPr>
        <p:txBody>
          <a:bodyPr anchor="t">
            <a:noAutofit/>
          </a:bodyPr>
          <a:lstStyle/>
          <a:p>
            <a:pPr algn="l"/>
            <a:r>
              <a:rPr lang="pt-BR" sz="4000" b="1" dirty="0"/>
              <a:t>LOM3101 – Mecânica dos Materiais</a:t>
            </a:r>
            <a:endParaRPr lang="en-US" sz="4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11B165-B084-4C2C-87E1-43862EC5B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495" y="3839734"/>
            <a:ext cx="6541467" cy="1010767"/>
          </a:xfrm>
        </p:spPr>
        <p:txBody>
          <a:bodyPr anchor="b">
            <a:no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sp>
        <p:nvSpPr>
          <p:cNvPr id="46" name="Freeform: Shape 14">
            <a:extLst>
              <a:ext uri="{FF2B5EF4-FFF2-40B4-BE49-F238E27FC236}">
                <a16:creationId xmlns:a16="http://schemas.microsoft.com/office/drawing/2014/main" id="{20CB0AEA-B839-46AC-B480-2175561F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156092" cy="3442494"/>
          </a:xfrm>
          <a:custGeom>
            <a:avLst/>
            <a:gdLst>
              <a:gd name="connsiteX0" fmla="*/ 0 w 3156092"/>
              <a:gd name="connsiteY0" fmla="*/ 0 h 3442494"/>
              <a:gd name="connsiteX1" fmla="*/ 2765641 w 3156092"/>
              <a:gd name="connsiteY1" fmla="*/ 0 h 3442494"/>
              <a:gd name="connsiteX2" fmla="*/ 2781296 w 3156092"/>
              <a:gd name="connsiteY2" fmla="*/ 20935 h 3442494"/>
              <a:gd name="connsiteX3" fmla="*/ 3156092 w 3156092"/>
              <a:gd name="connsiteY3" fmla="*/ 1247934 h 3442494"/>
              <a:gd name="connsiteX4" fmla="*/ 961532 w 3156092"/>
              <a:gd name="connsiteY4" fmla="*/ 3442494 h 3442494"/>
              <a:gd name="connsiteX5" fmla="*/ 107310 w 3156092"/>
              <a:gd name="connsiteY5" fmla="*/ 3270035 h 3442494"/>
              <a:gd name="connsiteX6" fmla="*/ 0 w 3156092"/>
              <a:gd name="connsiteY6" fmla="*/ 3218341 h 344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6092" h="3442494">
                <a:moveTo>
                  <a:pt x="0" y="0"/>
                </a:moveTo>
                <a:lnTo>
                  <a:pt x="2765641" y="0"/>
                </a:lnTo>
                <a:lnTo>
                  <a:pt x="2781296" y="20935"/>
                </a:lnTo>
                <a:cubicBezTo>
                  <a:pt x="3017923" y="371189"/>
                  <a:pt x="3156092" y="793426"/>
                  <a:pt x="3156092" y="1247934"/>
                </a:cubicBezTo>
                <a:cubicBezTo>
                  <a:pt x="3156092" y="2459956"/>
                  <a:pt x="2173554" y="3442494"/>
                  <a:pt x="961532" y="3442494"/>
                </a:cubicBezTo>
                <a:cubicBezTo>
                  <a:pt x="658527" y="3442494"/>
                  <a:pt x="369864" y="3381086"/>
                  <a:pt x="107310" y="3270035"/>
                </a:cubicBezTo>
                <a:lnTo>
                  <a:pt x="0" y="321834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3318E7-A970-4403-9682-E7D429976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" y="-1"/>
            <a:ext cx="3005349" cy="3291750"/>
          </a:xfrm>
          <a:custGeom>
            <a:avLst/>
            <a:gdLst>
              <a:gd name="connsiteX0" fmla="*/ 0 w 3005349"/>
              <a:gd name="connsiteY0" fmla="*/ 0 h 3291750"/>
              <a:gd name="connsiteX1" fmla="*/ 2577617 w 3005349"/>
              <a:gd name="connsiteY1" fmla="*/ 0 h 3291750"/>
              <a:gd name="connsiteX2" fmla="*/ 2656297 w 3005349"/>
              <a:gd name="connsiteY2" fmla="*/ 105217 h 3291750"/>
              <a:gd name="connsiteX3" fmla="*/ 3005349 w 3005349"/>
              <a:gd name="connsiteY3" fmla="*/ 1247934 h 3291750"/>
              <a:gd name="connsiteX4" fmla="*/ 961533 w 3005349"/>
              <a:gd name="connsiteY4" fmla="*/ 3291750 h 3291750"/>
              <a:gd name="connsiteX5" fmla="*/ 165988 w 3005349"/>
              <a:gd name="connsiteY5" fmla="*/ 3131137 h 3291750"/>
              <a:gd name="connsiteX6" fmla="*/ 0 w 3005349"/>
              <a:gd name="connsiteY6" fmla="*/ 3051176 h 329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5349" h="3291750">
                <a:moveTo>
                  <a:pt x="0" y="0"/>
                </a:moveTo>
                <a:lnTo>
                  <a:pt x="2577617" y="0"/>
                </a:lnTo>
                <a:lnTo>
                  <a:pt x="2656297" y="105217"/>
                </a:lnTo>
                <a:cubicBezTo>
                  <a:pt x="2876670" y="431412"/>
                  <a:pt x="3005349" y="824646"/>
                  <a:pt x="3005349" y="1247934"/>
                </a:cubicBezTo>
                <a:cubicBezTo>
                  <a:pt x="3005349" y="2376702"/>
                  <a:pt x="2090301" y="3291750"/>
                  <a:pt x="961533" y="3291750"/>
                </a:cubicBezTo>
                <a:cubicBezTo>
                  <a:pt x="679341" y="3291750"/>
                  <a:pt x="410507" y="3234560"/>
                  <a:pt x="165988" y="3131137"/>
                </a:cubicBezTo>
                <a:lnTo>
                  <a:pt x="0" y="30511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 descr="Forma&#10;&#10;Descrição gerada automaticamente">
            <a:extLst>
              <a:ext uri="{FF2B5EF4-FFF2-40B4-BE49-F238E27FC236}">
                <a16:creationId xmlns:a16="http://schemas.microsoft.com/office/drawing/2014/main" id="{A3EE8DE2-904A-4CB6-81F7-EB71AE8BC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7" y="312385"/>
            <a:ext cx="1735111" cy="2216694"/>
          </a:xfrm>
          <a:prstGeom prst="rect">
            <a:avLst/>
          </a:prstGeom>
        </p:spPr>
      </p:pic>
      <p:sp>
        <p:nvSpPr>
          <p:cNvPr id="47" name="Oval 18">
            <a:extLst>
              <a:ext uri="{FF2B5EF4-FFF2-40B4-BE49-F238E27FC236}">
                <a16:creationId xmlns:a16="http://schemas.microsoft.com/office/drawing/2014/main" id="{3B50BB8F-1CF3-4420-A246-F2AE47F17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141" y="459337"/>
            <a:ext cx="3163824" cy="3163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20">
            <a:extLst>
              <a:ext uri="{FF2B5EF4-FFF2-40B4-BE49-F238E27FC236}">
                <a16:creationId xmlns:a16="http://schemas.microsoft.com/office/drawing/2014/main" id="{7F871D6D-54EF-4FAA-A4E3-1F4D4F8D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2733" y="623929"/>
            <a:ext cx="2834640" cy="2834640"/>
          </a:xfrm>
          <a:custGeom>
            <a:avLst/>
            <a:gdLst>
              <a:gd name="connsiteX0" fmla="*/ 1417320 w 2834640"/>
              <a:gd name="connsiteY0" fmla="*/ 0 h 2834640"/>
              <a:gd name="connsiteX1" fmla="*/ 2834640 w 2834640"/>
              <a:gd name="connsiteY1" fmla="*/ 1417320 h 2834640"/>
              <a:gd name="connsiteX2" fmla="*/ 1417320 w 2834640"/>
              <a:gd name="connsiteY2" fmla="*/ 2834640 h 2834640"/>
              <a:gd name="connsiteX3" fmla="*/ 0 w 2834640"/>
              <a:gd name="connsiteY3" fmla="*/ 1417320 h 2834640"/>
              <a:gd name="connsiteX4" fmla="*/ 1417320 w 2834640"/>
              <a:gd name="connsiteY4" fmla="*/ 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E1E486B-3E92-41F5-AD63-4764F1E118F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319587" y="1171915"/>
            <a:ext cx="1828800" cy="1828800"/>
          </a:xfrm>
          <a:prstGeom prst="rect">
            <a:avLst/>
          </a:prstGeom>
        </p:spPr>
      </p:pic>
      <p:sp>
        <p:nvSpPr>
          <p:cNvPr id="49" name="Freeform: Shape 22">
            <a:extLst>
              <a:ext uri="{FF2B5EF4-FFF2-40B4-BE49-F238E27FC236}">
                <a16:creationId xmlns:a16="http://schemas.microsoft.com/office/drawing/2014/main" id="{6E6E2C1E-E9BB-473F-9B15-9231E36D8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6150" y="2364552"/>
            <a:ext cx="3835850" cy="4493449"/>
          </a:xfrm>
          <a:custGeom>
            <a:avLst/>
            <a:gdLst>
              <a:gd name="connsiteX0" fmla="*/ 2839212 w 3835850"/>
              <a:gd name="connsiteY0" fmla="*/ 0 h 4493449"/>
              <a:gd name="connsiteX1" fmla="*/ 3683507 w 3835850"/>
              <a:gd name="connsiteY1" fmla="*/ 127646 h 4493449"/>
              <a:gd name="connsiteX2" fmla="*/ 3835850 w 3835850"/>
              <a:gd name="connsiteY2" fmla="*/ 183404 h 4493449"/>
              <a:gd name="connsiteX3" fmla="*/ 3835850 w 3835850"/>
              <a:gd name="connsiteY3" fmla="*/ 4493449 h 4493449"/>
              <a:gd name="connsiteX4" fmla="*/ 534850 w 3835850"/>
              <a:gd name="connsiteY4" fmla="*/ 4493449 h 4493449"/>
              <a:gd name="connsiteX5" fmla="*/ 484893 w 3835850"/>
              <a:gd name="connsiteY5" fmla="*/ 4426642 h 4493449"/>
              <a:gd name="connsiteX6" fmla="*/ 0 w 3835850"/>
              <a:gd name="connsiteY6" fmla="*/ 2839212 h 4493449"/>
              <a:gd name="connsiteX7" fmla="*/ 2839212 w 3835850"/>
              <a:gd name="connsiteY7" fmla="*/ 0 h 449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50" h="4493449">
                <a:moveTo>
                  <a:pt x="2839212" y="0"/>
                </a:moveTo>
                <a:cubicBezTo>
                  <a:pt x="3133222" y="0"/>
                  <a:pt x="3416794" y="44689"/>
                  <a:pt x="3683507" y="127646"/>
                </a:cubicBezTo>
                <a:lnTo>
                  <a:pt x="3835850" y="183404"/>
                </a:lnTo>
                <a:lnTo>
                  <a:pt x="3835850" y="4493449"/>
                </a:lnTo>
                <a:lnTo>
                  <a:pt x="534850" y="4493449"/>
                </a:lnTo>
                <a:lnTo>
                  <a:pt x="484893" y="4426642"/>
                </a:lnTo>
                <a:cubicBezTo>
                  <a:pt x="178757" y="3973501"/>
                  <a:pt x="0" y="3427232"/>
                  <a:pt x="0" y="2839212"/>
                </a:cubicBezTo>
                <a:cubicBezTo>
                  <a:pt x="0" y="1271159"/>
                  <a:pt x="1271159" y="0"/>
                  <a:pt x="28392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64C5F7-9C3C-44B2-B562-3C9187F97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7371" y="1"/>
            <a:ext cx="3986784" cy="2427765"/>
          </a:xfrm>
          <a:custGeom>
            <a:avLst/>
            <a:gdLst>
              <a:gd name="connsiteX0" fmla="*/ 48890 w 3986784"/>
              <a:gd name="connsiteY0" fmla="*/ 0 h 2427765"/>
              <a:gd name="connsiteX1" fmla="*/ 3937894 w 3986784"/>
              <a:gd name="connsiteY1" fmla="*/ 0 h 2427765"/>
              <a:gd name="connsiteX2" fmla="*/ 3946285 w 3986784"/>
              <a:gd name="connsiteY2" fmla="*/ 32635 h 2427765"/>
              <a:gd name="connsiteX3" fmla="*/ 3986784 w 3986784"/>
              <a:gd name="connsiteY3" fmla="*/ 434373 h 2427765"/>
              <a:gd name="connsiteX4" fmla="*/ 1993392 w 3986784"/>
              <a:gd name="connsiteY4" fmla="*/ 2427765 h 2427765"/>
              <a:gd name="connsiteX5" fmla="*/ 0 w 3986784"/>
              <a:gd name="connsiteY5" fmla="*/ 434373 h 2427765"/>
              <a:gd name="connsiteX6" fmla="*/ 40499 w 3986784"/>
              <a:gd name="connsiteY6" fmla="*/ 32635 h 242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6784" h="2427765">
                <a:moveTo>
                  <a:pt x="48890" y="0"/>
                </a:moveTo>
                <a:lnTo>
                  <a:pt x="3937894" y="0"/>
                </a:lnTo>
                <a:lnTo>
                  <a:pt x="3946285" y="32635"/>
                </a:lnTo>
                <a:cubicBezTo>
                  <a:pt x="3972839" y="162400"/>
                  <a:pt x="3986784" y="296758"/>
                  <a:pt x="3986784" y="434373"/>
                </a:cubicBezTo>
                <a:cubicBezTo>
                  <a:pt x="3986784" y="1535293"/>
                  <a:pt x="3094312" y="2427765"/>
                  <a:pt x="1993392" y="2427765"/>
                </a:cubicBezTo>
                <a:cubicBezTo>
                  <a:pt x="892472" y="2427765"/>
                  <a:pt x="0" y="1535293"/>
                  <a:pt x="0" y="434373"/>
                </a:cubicBezTo>
                <a:cubicBezTo>
                  <a:pt x="0" y="296758"/>
                  <a:pt x="13945" y="162400"/>
                  <a:pt x="40499" y="32635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C633F89-CD86-4B32-ACC7-76B3DFFBF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71962" y="3"/>
            <a:ext cx="3657600" cy="2263173"/>
          </a:xfrm>
          <a:custGeom>
            <a:avLst/>
            <a:gdLst>
              <a:gd name="connsiteX0" fmla="*/ 54075 w 3657600"/>
              <a:gd name="connsiteY0" fmla="*/ 0 h 2263173"/>
              <a:gd name="connsiteX1" fmla="*/ 3603525 w 3657600"/>
              <a:gd name="connsiteY1" fmla="*/ 0 h 2263173"/>
              <a:gd name="connsiteX2" fmla="*/ 3620445 w 3657600"/>
              <a:gd name="connsiteY2" fmla="*/ 65806 h 2263173"/>
              <a:gd name="connsiteX3" fmla="*/ 3657600 w 3657600"/>
              <a:gd name="connsiteY3" fmla="*/ 434373 h 2263173"/>
              <a:gd name="connsiteX4" fmla="*/ 1828800 w 3657600"/>
              <a:gd name="connsiteY4" fmla="*/ 2263173 h 2263173"/>
              <a:gd name="connsiteX5" fmla="*/ 0 w 3657600"/>
              <a:gd name="connsiteY5" fmla="*/ 434373 h 2263173"/>
              <a:gd name="connsiteX6" fmla="*/ 37155 w 3657600"/>
              <a:gd name="connsiteY6" fmla="*/ 65806 h 226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7600" h="2263173">
                <a:moveTo>
                  <a:pt x="54075" y="0"/>
                </a:moveTo>
                <a:lnTo>
                  <a:pt x="3603525" y="0"/>
                </a:lnTo>
                <a:lnTo>
                  <a:pt x="3620445" y="65806"/>
                </a:lnTo>
                <a:cubicBezTo>
                  <a:pt x="3644807" y="184856"/>
                  <a:pt x="3657600" y="308121"/>
                  <a:pt x="3657600" y="434373"/>
                </a:cubicBezTo>
                <a:cubicBezTo>
                  <a:pt x="3657600" y="1444391"/>
                  <a:pt x="2838818" y="2263173"/>
                  <a:pt x="1828800" y="2263173"/>
                </a:cubicBezTo>
                <a:cubicBezTo>
                  <a:pt x="818782" y="2263173"/>
                  <a:pt x="0" y="1444391"/>
                  <a:pt x="0" y="434373"/>
                </a:cubicBezTo>
                <a:cubicBezTo>
                  <a:pt x="0" y="308121"/>
                  <a:pt x="12794" y="184856"/>
                  <a:pt x="37155" y="658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Motor de veículo&#10;&#10;Descrição gerada automaticamente com confiança média">
            <a:extLst>
              <a:ext uri="{FF2B5EF4-FFF2-40B4-BE49-F238E27FC236}">
                <a16:creationId xmlns:a16="http://schemas.microsoft.com/office/drawing/2014/main" id="{A5060A6A-4237-48A9-B918-EB59B8C2F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642" y="202945"/>
            <a:ext cx="2234564" cy="1480399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684BB5A-9B2C-40C0-A8F4-C812CDB9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0674" y="2529078"/>
            <a:ext cx="3671324" cy="4328922"/>
          </a:xfrm>
          <a:custGeom>
            <a:avLst/>
            <a:gdLst>
              <a:gd name="connsiteX0" fmla="*/ 2674686 w 3671324"/>
              <a:gd name="connsiteY0" fmla="*/ 0 h 4328922"/>
              <a:gd name="connsiteX1" fmla="*/ 3470056 w 3671324"/>
              <a:gd name="connsiteY1" fmla="*/ 120249 h 4328922"/>
              <a:gd name="connsiteX2" fmla="*/ 3671324 w 3671324"/>
              <a:gd name="connsiteY2" fmla="*/ 193914 h 4328922"/>
              <a:gd name="connsiteX3" fmla="*/ 3671324 w 3671324"/>
              <a:gd name="connsiteY3" fmla="*/ 4328922 h 4328922"/>
              <a:gd name="connsiteX4" fmla="*/ 575538 w 3671324"/>
              <a:gd name="connsiteY4" fmla="*/ 4328922 h 4328922"/>
              <a:gd name="connsiteX5" fmla="*/ 456795 w 3671324"/>
              <a:gd name="connsiteY5" fmla="*/ 4170129 h 4328922"/>
              <a:gd name="connsiteX6" fmla="*/ 0 w 3671324"/>
              <a:gd name="connsiteY6" fmla="*/ 2674686 h 4328922"/>
              <a:gd name="connsiteX7" fmla="*/ 2674686 w 3671324"/>
              <a:gd name="connsiteY7" fmla="*/ 0 h 43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1324" h="4328922">
                <a:moveTo>
                  <a:pt x="2674686" y="0"/>
                </a:moveTo>
                <a:cubicBezTo>
                  <a:pt x="2951659" y="0"/>
                  <a:pt x="3218799" y="42100"/>
                  <a:pt x="3470056" y="120249"/>
                </a:cubicBezTo>
                <a:lnTo>
                  <a:pt x="3671324" y="193914"/>
                </a:lnTo>
                <a:lnTo>
                  <a:pt x="3671324" y="4328922"/>
                </a:lnTo>
                <a:lnTo>
                  <a:pt x="575538" y="4328922"/>
                </a:lnTo>
                <a:lnTo>
                  <a:pt x="456795" y="4170129"/>
                </a:lnTo>
                <a:cubicBezTo>
                  <a:pt x="168398" y="3743246"/>
                  <a:pt x="0" y="3228632"/>
                  <a:pt x="0" y="2674686"/>
                </a:cubicBezTo>
                <a:cubicBezTo>
                  <a:pt x="0" y="1197498"/>
                  <a:pt x="1197498" y="0"/>
                  <a:pt x="26746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 descr="Cerca de metal&#10;&#10;Descrição gerada automaticamente com confiança média">
            <a:extLst>
              <a:ext uri="{FF2B5EF4-FFF2-40B4-BE49-F238E27FC236}">
                <a16:creationId xmlns:a16="http://schemas.microsoft.com/office/drawing/2014/main" id="{A8DE0637-C6F3-47C6-9EB8-7C9E22B31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104" y="3623161"/>
            <a:ext cx="2222176" cy="29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63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5546"/>
            <a:ext cx="10515600" cy="440538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Módulo de resiliência e módulo de tenacidade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81644AF-AB88-437C-B009-D3908E2B4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0" y="2121847"/>
            <a:ext cx="3631021" cy="2634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9ACF204-625D-4142-8582-D22664362666}"/>
                  </a:ext>
                </a:extLst>
              </p:cNvPr>
              <p:cNvSpPr txBox="1"/>
              <p:nvPr/>
            </p:nvSpPr>
            <p:spPr>
              <a:xfrm>
                <a:off x="2879990" y="4958456"/>
                <a:ext cx="120904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000" b="0" i="0" smtClean="0"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B9ACF204-625D-4142-8582-D22664362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90" y="4958456"/>
                <a:ext cx="120904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18D4E3FB-081F-4B5D-93B1-B455D0D85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80" y="2121847"/>
            <a:ext cx="3572373" cy="2634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B6A6040-1D1D-44F3-889F-40F953924472}"/>
                  </a:ext>
                </a:extLst>
              </p:cNvPr>
              <p:cNvSpPr txBox="1"/>
              <p:nvPr/>
            </p:nvSpPr>
            <p:spPr>
              <a:xfrm>
                <a:off x="7873579" y="5112344"/>
                <a:ext cx="992574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6B6A6040-1D1D-44F3-889F-40F953924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579" y="5112344"/>
                <a:ext cx="992574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ítulo 1">
            <a:extLst>
              <a:ext uri="{FF2B5EF4-FFF2-40B4-BE49-F238E27FC236}">
                <a16:creationId xmlns:a16="http://schemas.microsoft.com/office/drawing/2014/main" id="{B84896E4-4856-4E68-9B6E-B5FDCEFF1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4000" b="1" dirty="0"/>
              <a:t>6.1. Densidade de energia de deformação</a:t>
            </a:r>
          </a:p>
        </p:txBody>
      </p:sp>
    </p:spTree>
    <p:extLst>
      <p:ext uri="{BB962C8B-B14F-4D97-AF65-F5344CB8AC3E}">
        <p14:creationId xmlns:p14="http://schemas.microsoft.com/office/powerpoint/2010/main" val="18122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1922"/>
            <a:ext cx="10515600" cy="43590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Unidade (SI)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16F5177-1DFF-463D-AF1F-F5383152ECE2}"/>
                  </a:ext>
                </a:extLst>
              </p:cNvPr>
              <p:cNvSpPr txBox="1"/>
              <p:nvPr/>
            </p:nvSpPr>
            <p:spPr>
              <a:xfrm>
                <a:off x="1669001" y="2354711"/>
                <a:ext cx="117856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𝑒𝑠𝑝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16F5177-1DFF-463D-AF1F-F5383152E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54711"/>
                <a:ext cx="1178560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C648A56-5552-4DBF-A835-5C22FA292C99}"/>
                  </a:ext>
                </a:extLst>
              </p:cNvPr>
              <p:cNvSpPr txBox="1"/>
              <p:nvPr/>
            </p:nvSpPr>
            <p:spPr>
              <a:xfrm>
                <a:off x="3183726" y="2354711"/>
                <a:ext cx="525560" cy="67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𝐽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³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C648A56-5552-4DBF-A835-5C22FA292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726" y="2354711"/>
                <a:ext cx="525560" cy="6765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ADBEF83-7042-441E-9D28-86167292E9D6}"/>
                  </a:ext>
                </a:extLst>
              </p:cNvPr>
              <p:cNvSpPr txBox="1"/>
              <p:nvPr/>
            </p:nvSpPr>
            <p:spPr>
              <a:xfrm>
                <a:off x="3599296" y="2307262"/>
                <a:ext cx="3604144" cy="715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𝑘𝑔</m:t>
                          </m:r>
                          <m:sSup>
                            <m:sSupPr>
                              <m:ctrlP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/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³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ADBEF83-7042-441E-9D28-86167292E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296" y="2307262"/>
                <a:ext cx="3604144" cy="7159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ítulo 1">
            <a:extLst>
              <a:ext uri="{FF2B5EF4-FFF2-40B4-BE49-F238E27FC236}">
                <a16:creationId xmlns:a16="http://schemas.microsoft.com/office/drawing/2014/main" id="{4D6DC8D7-0AE3-4F0B-B6B9-E87F50437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4000" b="1" dirty="0"/>
              <a:t>6.1. Densidade de energia de deformação</a:t>
            </a:r>
          </a:p>
        </p:txBody>
      </p:sp>
    </p:spTree>
    <p:extLst>
      <p:ext uri="{BB962C8B-B14F-4D97-AF65-F5344CB8AC3E}">
        <p14:creationId xmlns:p14="http://schemas.microsoft.com/office/powerpoint/2010/main" val="178327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1922"/>
            <a:ext cx="10515600" cy="43590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Tensão de escoamento e módulo de resiliência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4082AD05-26F3-4194-8D17-F4C3110302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827" y="2154928"/>
            <a:ext cx="8915400" cy="3514725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9F23A1B7-20EE-4470-8F5D-26F0DC81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4000" b="1" dirty="0"/>
              <a:t>6.1. Densidade de energia de deformação</a:t>
            </a:r>
          </a:p>
        </p:txBody>
      </p:sp>
    </p:spTree>
    <p:extLst>
      <p:ext uri="{BB962C8B-B14F-4D97-AF65-F5344CB8AC3E}">
        <p14:creationId xmlns:p14="http://schemas.microsoft.com/office/powerpoint/2010/main" val="280170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3400" b="1" dirty="0"/>
              <a:t>6.2. Energia de deformação elástica para tensões normais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1922"/>
            <a:ext cx="10515600" cy="43590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Tensão e deformação não uniformes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EE8F849-ACD3-4938-85A5-0A361E94083D}"/>
                  </a:ext>
                </a:extLst>
              </p:cNvPr>
              <p:cNvSpPr txBox="1"/>
              <p:nvPr/>
            </p:nvSpPr>
            <p:spPr>
              <a:xfrm>
                <a:off x="1669001" y="2242951"/>
                <a:ext cx="117856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𝑒𝑠𝑝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EE8F849-ACD3-4938-85A5-0A361E940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242951"/>
                <a:ext cx="1178560" cy="668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61A48F0-4291-4B98-80B6-2B63DA1CEDE8}"/>
                  </a:ext>
                </a:extLst>
              </p:cNvPr>
              <p:cNvSpPr txBox="1"/>
              <p:nvPr/>
            </p:nvSpPr>
            <p:spPr>
              <a:xfrm>
                <a:off x="3302000" y="2234807"/>
                <a:ext cx="3444240" cy="676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𝑒𝑠𝑝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𝑒𝑠𝑝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𝑑𝑈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𝑑𝑉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61A48F0-4291-4B98-80B6-2B63DA1CE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2234807"/>
                <a:ext cx="3444240" cy="676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420DA84-2C78-4F3F-AC7D-8C436E451F79}"/>
                  </a:ext>
                </a:extLst>
              </p:cNvPr>
              <p:cNvSpPr txBox="1"/>
              <p:nvPr/>
            </p:nvSpPr>
            <p:spPr>
              <a:xfrm>
                <a:off x="3302000" y="3275472"/>
                <a:ext cx="3190240" cy="723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𝑑𝑈</m:t>
                          </m:r>
                        </m:e>
                      </m:nary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pt-BR" sz="20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𝒆𝒔𝒑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𝒅𝑽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420DA84-2C78-4F3F-AC7D-8C436E451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3275472"/>
                <a:ext cx="3190240" cy="7234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3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3400" b="1" dirty="0"/>
              <a:t>6.2. Energia de deformação elástica para tensões normais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1922"/>
            <a:ext cx="10515600" cy="43590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Teoria geral de carga axial com material elástico-linear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420DA84-2C78-4F3F-AC7D-8C436E451F79}"/>
                  </a:ext>
                </a:extLst>
              </p:cNvPr>
              <p:cNvSpPr txBox="1"/>
              <p:nvPr/>
            </p:nvSpPr>
            <p:spPr>
              <a:xfrm>
                <a:off x="1669001" y="2418830"/>
                <a:ext cx="1727200" cy="723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𝑒𝑠𝑝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420DA84-2C78-4F3F-AC7D-8C436E451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18830"/>
                <a:ext cx="1727200" cy="7234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DAD196C-C093-4E0D-896F-5E7A434DB0A8}"/>
                  </a:ext>
                </a:extLst>
              </p:cNvPr>
              <p:cNvSpPr txBox="1"/>
              <p:nvPr/>
            </p:nvSpPr>
            <p:spPr>
              <a:xfrm>
                <a:off x="3758790" y="2418830"/>
                <a:ext cx="217212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𝑒𝑠𝑝</m:t>
                          </m:r>
                        </m:sub>
                      </m:sSub>
                      <m:d>
                        <m:dPr>
                          <m:ctrlPr>
                            <a:rPr lang="pt-B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𝑒𝑙𝑎𝑠𝑡</m:t>
                          </m:r>
                        </m:e>
                      </m:d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DAD196C-C093-4E0D-896F-5E7A434DB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790" y="2418830"/>
                <a:ext cx="217212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1E6CEC5-0A55-49E9-B332-64E4357756C8}"/>
                  </a:ext>
                </a:extLst>
              </p:cNvPr>
              <p:cNvSpPr txBox="1"/>
              <p:nvPr/>
            </p:nvSpPr>
            <p:spPr>
              <a:xfrm>
                <a:off x="1669001" y="3571427"/>
                <a:ext cx="2049560" cy="995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𝑥𝑑𝐴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1E6CEC5-0A55-49E9-B332-64E435775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571427"/>
                <a:ext cx="2049560" cy="9959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49EE53B9-2DF7-41B7-8B53-D660A8E667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5623" y="1438638"/>
            <a:ext cx="2888176" cy="2760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DC6485E-F47E-4795-968A-8E7DBDB9495E}"/>
                  </a:ext>
                </a:extLst>
              </p:cNvPr>
              <p:cNvSpPr txBox="1"/>
              <p:nvPr/>
            </p:nvSpPr>
            <p:spPr>
              <a:xfrm>
                <a:off x="3630020" y="3576694"/>
                <a:ext cx="1533928" cy="995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pt-BR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pt-BR" sz="200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DC6485E-F47E-4795-968A-8E7DBDB94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020" y="3576694"/>
                <a:ext cx="1533928" cy="9958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B217CA8-6A7F-40A7-892E-B8304B6D0BFA}"/>
                  </a:ext>
                </a:extLst>
              </p:cNvPr>
              <p:cNvSpPr txBox="1"/>
              <p:nvPr/>
            </p:nvSpPr>
            <p:spPr>
              <a:xfrm>
                <a:off x="3971323" y="4857399"/>
                <a:ext cx="1007077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B217CA8-6A7F-40A7-892E-B8304B6D0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23" y="4857399"/>
                <a:ext cx="1007077" cy="6665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2174C9-91A6-48A9-B200-7C14389F8908}"/>
                  </a:ext>
                </a:extLst>
              </p:cNvPr>
              <p:cNvSpPr txBox="1"/>
              <p:nvPr/>
            </p:nvSpPr>
            <p:spPr>
              <a:xfrm>
                <a:off x="5485602" y="3576694"/>
                <a:ext cx="2172122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  <m:r>
                                <a:rPr lang="pt-BR" sz="20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den>
                          </m:f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2174C9-91A6-48A9-B200-7C14389F8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602" y="3576694"/>
                <a:ext cx="2172122" cy="99572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9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3400" b="1" dirty="0"/>
              <a:t>6.2. Energia de deformação elástica para tensões normais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1922"/>
            <a:ext cx="10515600" cy="43590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Caso particular elementar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2174C9-91A6-48A9-B200-7C14389F8908}"/>
                  </a:ext>
                </a:extLst>
              </p:cNvPr>
              <p:cNvSpPr txBox="1"/>
              <p:nvPr/>
            </p:nvSpPr>
            <p:spPr>
              <a:xfrm>
                <a:off x="1669001" y="2327014"/>
                <a:ext cx="1785244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m:rPr>
                                  <m:sty m:val="p"/>
                                </m:rP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592174C9-91A6-48A9-B200-7C14389F8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27014"/>
                <a:ext cx="1785244" cy="9957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0A7B2F9D-FFD2-4886-B855-8D1D714AF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591" y="1736468"/>
            <a:ext cx="3421662" cy="19246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0EFD981-C152-4AFA-8E64-1EC08FDFA5F6}"/>
                  </a:ext>
                </a:extLst>
              </p:cNvPr>
              <p:cNvSpPr txBox="1"/>
              <p:nvPr/>
            </p:nvSpPr>
            <p:spPr>
              <a:xfrm>
                <a:off x="6511602" y="3999570"/>
                <a:ext cx="1225640" cy="715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𝑬𝑨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0EFD981-C152-4AFA-8E64-1EC08FDFA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02" y="3999570"/>
                <a:ext cx="1225640" cy="715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925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6.1. Energia de deformação em carga axial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10515600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Determinar a energia de deformação (elástica) para a barra sob carga axial da figura, em função de </a:t>
            </a:r>
            <a:r>
              <a:rPr lang="pt-BR" sz="2200" i="1" dirty="0"/>
              <a:t>P</a:t>
            </a:r>
            <a:r>
              <a:rPr lang="pt-BR" sz="2200" dirty="0"/>
              <a:t>, </a:t>
            </a:r>
            <a:r>
              <a:rPr lang="pt-BR" sz="2200" i="1" dirty="0"/>
              <a:t>L</a:t>
            </a:r>
            <a:r>
              <a:rPr lang="pt-BR" sz="2200" dirty="0"/>
              <a:t>, </a:t>
            </a:r>
            <a:r>
              <a:rPr lang="pt-BR" sz="2200" i="1" dirty="0"/>
              <a:t>E</a:t>
            </a:r>
            <a:r>
              <a:rPr lang="pt-BR" sz="2200" dirty="0"/>
              <a:t>, </a:t>
            </a:r>
            <a:r>
              <a:rPr lang="pt-BR" sz="2200" i="1" dirty="0"/>
              <a:t>A</a:t>
            </a:r>
            <a:r>
              <a:rPr lang="pt-BR" sz="2200" dirty="0"/>
              <a:t> e </a:t>
            </a:r>
            <a:r>
              <a:rPr lang="pt-BR" sz="2200" i="1" dirty="0"/>
              <a:t>n</a:t>
            </a:r>
            <a:r>
              <a:rPr lang="pt-BR" sz="2200" dirty="0"/>
              <a:t>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3582FA7-DE64-42F4-93DF-56A3C03B8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7570" y="2513385"/>
            <a:ext cx="3601162" cy="261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94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6.1. Energia de deformação em carga axial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10515600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Energia de deformação (elástica)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3582FA7-DE64-42F4-93DF-56A3C03B8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432105"/>
            <a:ext cx="3601162" cy="2618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7729FDB-45A4-4A94-9B7D-7A8461C12865}"/>
                  </a:ext>
                </a:extLst>
              </p:cNvPr>
              <p:cNvSpPr txBox="1"/>
              <p:nvPr/>
            </p:nvSpPr>
            <p:spPr>
              <a:xfrm>
                <a:off x="5483179" y="1966265"/>
                <a:ext cx="1225640" cy="715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7729FDB-45A4-4A94-9B7D-7A8461C12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79" y="1966265"/>
                <a:ext cx="1225640" cy="715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8CAFB38-E06F-4F9D-931B-6DAD69381F89}"/>
                  </a:ext>
                </a:extLst>
              </p:cNvPr>
              <p:cNvSpPr txBox="1"/>
              <p:nvPr/>
            </p:nvSpPr>
            <p:spPr>
              <a:xfrm>
                <a:off x="5483179" y="3114284"/>
                <a:ext cx="3955409" cy="715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8CAFB38-E06F-4F9D-931B-6DAD69381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79" y="3114284"/>
                <a:ext cx="3955409" cy="715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63DBBB7-D104-4C3D-B611-7D48F9AEF2B2}"/>
                  </a:ext>
                </a:extLst>
              </p:cNvPr>
              <p:cNvSpPr txBox="1"/>
              <p:nvPr/>
            </p:nvSpPr>
            <p:spPr>
              <a:xfrm>
                <a:off x="5483179" y="4257009"/>
                <a:ext cx="4337355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63DBBB7-D104-4C3D-B611-7D48F9AEF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179" y="4257009"/>
                <a:ext cx="4337355" cy="7900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3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6.2. Energia de deformação em carga axial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645668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Determinar a energia de deformação (elástica) para a treliça plana da figura, considerando o mesmo material e a mesma área de seção transversal.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5B0CFE2-0CE7-40A3-9B5B-E13FE08C5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324" y="1487224"/>
            <a:ext cx="2669730" cy="39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78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6.2. Energia de deformação em carga axial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645668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Geometria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5B0CFE2-0CE7-40A3-9B5B-E13FE08C5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122" y="1487224"/>
            <a:ext cx="2662932" cy="3978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A5E85AE-E84F-41DF-8D6C-772481576FAB}"/>
                  </a:ext>
                </a:extLst>
              </p:cNvPr>
              <p:cNvSpPr txBox="1"/>
              <p:nvPr/>
            </p:nvSpPr>
            <p:spPr>
              <a:xfrm>
                <a:off x="1669001" y="2281225"/>
                <a:ext cx="1744760" cy="667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A5E85AE-E84F-41DF-8D6C-772481576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281225"/>
                <a:ext cx="1744760" cy="6674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F64EE4B-72E7-4378-8C68-C663A0DACD12}"/>
                  </a:ext>
                </a:extLst>
              </p:cNvPr>
              <p:cNvSpPr txBox="1"/>
              <p:nvPr/>
            </p:nvSpPr>
            <p:spPr>
              <a:xfrm>
                <a:off x="1669001" y="3187521"/>
                <a:ext cx="2222280" cy="667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F64EE4B-72E7-4378-8C68-C663A0DAC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187521"/>
                <a:ext cx="2222280" cy="6674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C036582-D2DD-4616-999F-6AEACA97EBAB}"/>
                  </a:ext>
                </a:extLst>
              </p:cNvPr>
              <p:cNvSpPr txBox="1"/>
              <p:nvPr/>
            </p:nvSpPr>
            <p:spPr>
              <a:xfrm>
                <a:off x="4643810" y="2409379"/>
                <a:ext cx="15537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𝑪𝑩</m:t>
                          </m:r>
                        </m:sub>
                      </m:s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C036582-D2DD-4616-999F-6AEACA97E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10" y="2409379"/>
                <a:ext cx="1553790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4ACB24F-24B6-4F56-92C1-C1F3069A8F46}"/>
                  </a:ext>
                </a:extLst>
              </p:cNvPr>
              <p:cNvSpPr txBox="1"/>
              <p:nvPr/>
            </p:nvSpPr>
            <p:spPr>
              <a:xfrm>
                <a:off x="4643810" y="3331533"/>
                <a:ext cx="15537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𝑩𝑫</m:t>
                          </m:r>
                        </m:sub>
                      </m:sSub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pt-BR" sz="2000" b="1" i="1" smtClean="0">
                          <a:latin typeface="Cambria Math" panose="02040503050406030204" pitchFamily="18" charset="0"/>
                        </a:rPr>
                        <m:t>𝑳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4ACB24F-24B6-4F56-92C1-C1F3069A8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810" y="3331533"/>
                <a:ext cx="155379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92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12)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Flambagem de colunas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5.1. Raio de giração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5.2. Carga crítica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5.3. Fórmula de Euler para colunas biarticuladas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5.4. Fatores de correção para outras condições de contorno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5.5. Projeto de colunas de aço e de alumínio</a:t>
            </a:r>
            <a:endParaRPr lang="pt-BR" sz="24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165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6.2. Energia de deformação em carga axial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645668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Esforço normal interno (P)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5B0CFE2-0CE7-40A3-9B5B-E13FE08C5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240" y="1489357"/>
            <a:ext cx="2662932" cy="39788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A5E85AE-E84F-41DF-8D6C-772481576FAB}"/>
                  </a:ext>
                </a:extLst>
              </p:cNvPr>
              <p:cNvSpPr txBox="1"/>
              <p:nvPr/>
            </p:nvSpPr>
            <p:spPr>
              <a:xfrm>
                <a:off x="1089238" y="2291729"/>
                <a:ext cx="2222279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𝐵𝐷</m:t>
                          </m:r>
                        </m:sub>
                      </m:sSub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2A5E85AE-E84F-41DF-8D6C-772481576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291729"/>
                <a:ext cx="2222279" cy="670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F64EE4B-72E7-4378-8C68-C663A0DACD12}"/>
                  </a:ext>
                </a:extLst>
              </p:cNvPr>
              <p:cNvSpPr txBox="1"/>
              <p:nvPr/>
            </p:nvSpPr>
            <p:spPr>
              <a:xfrm>
                <a:off x="1089238" y="3198025"/>
                <a:ext cx="2598199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𝐶𝐵</m:t>
                          </m:r>
                        </m:sub>
                      </m:sSub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𝐵𝐷</m:t>
                          </m:r>
                        </m:sub>
                      </m:sSub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F64EE4B-72E7-4378-8C68-C663A0DAC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198025"/>
                <a:ext cx="2598199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C036582-D2DD-4616-999F-6AEACA97EBAB}"/>
                  </a:ext>
                </a:extLst>
              </p:cNvPr>
              <p:cNvSpPr txBox="1"/>
              <p:nvPr/>
            </p:nvSpPr>
            <p:spPr>
              <a:xfrm>
                <a:off x="1489866" y="4456875"/>
                <a:ext cx="158861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𝑪𝑩</m:t>
                          </m:r>
                        </m:sub>
                      </m:sSub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𝟔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C036582-D2DD-4616-999F-6AEACA97E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866" y="4456875"/>
                <a:ext cx="1588613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4ACB24F-24B6-4F56-92C1-C1F3069A8F46}"/>
                  </a:ext>
                </a:extLst>
              </p:cNvPr>
              <p:cNvSpPr txBox="1"/>
              <p:nvPr/>
            </p:nvSpPr>
            <p:spPr>
              <a:xfrm>
                <a:off x="1332042" y="4995116"/>
                <a:ext cx="194149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𝑩𝑫</m:t>
                          </m:r>
                        </m:sub>
                      </m:sSub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𝑷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4ACB24F-24B6-4F56-92C1-C1F3069A8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42" y="4995116"/>
                <a:ext cx="1941490" cy="400110"/>
              </a:xfrm>
              <a:prstGeom prst="rect">
                <a:avLst/>
              </a:prstGeom>
              <a:blipFill>
                <a:blip r:embed="rId8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FAA00347-C14A-442B-8B04-556373E69C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241" y="2238989"/>
            <a:ext cx="2024987" cy="258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9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6.2. Energia de deformação em carga axial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6822441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Energia de deformação (elástica)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5B0CFE2-0CE7-40A3-9B5B-E13FE08C5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442" y="1509428"/>
            <a:ext cx="2669730" cy="3989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A977B4F-ECAD-4821-AA0F-ACFE68CA0ED2}"/>
                  </a:ext>
                </a:extLst>
              </p:cNvPr>
              <p:cNvSpPr txBox="1"/>
              <p:nvPr/>
            </p:nvSpPr>
            <p:spPr>
              <a:xfrm>
                <a:off x="1669001" y="2250745"/>
                <a:ext cx="1225640" cy="715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A977B4F-ECAD-4821-AA0F-ACFE68CA0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250745"/>
                <a:ext cx="1225640" cy="7157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F48F339-FD3C-46EF-A26A-DD1F62F0AA4A}"/>
                  </a:ext>
                </a:extLst>
              </p:cNvPr>
              <p:cNvSpPr txBox="1"/>
              <p:nvPr/>
            </p:nvSpPr>
            <p:spPr>
              <a:xfrm>
                <a:off x="1669000" y="3311543"/>
                <a:ext cx="576812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sub>
                      </m:sSub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0,6</m:t>
                                  </m:r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(0,6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pt-BR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(0,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F48F339-FD3C-46EF-A26A-DD1F62F0A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3311543"/>
                <a:ext cx="576812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7913000-A9AD-4781-8079-D1E0109ED991}"/>
                  </a:ext>
                </a:extLst>
              </p:cNvPr>
              <p:cNvSpPr txBox="1"/>
              <p:nvPr/>
            </p:nvSpPr>
            <p:spPr>
              <a:xfrm>
                <a:off x="2975921" y="4399587"/>
                <a:ext cx="4461199" cy="715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d>
                        <m:dPr>
                          <m:ctrlP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0,6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0,8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BR" sz="2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𝟑𝟔𝟒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𝑬𝑨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7913000-A9AD-4781-8079-D1E0109ED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921" y="4399587"/>
                <a:ext cx="4461199" cy="7157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8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3400" b="1" dirty="0"/>
              <a:t>6.2. Energia de deformação elástica para tensões normais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1922"/>
            <a:ext cx="10515600" cy="43590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Flexão de vigas com material elástico-linear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1E6CEC5-0A55-49E9-B332-64E4357756C8}"/>
                  </a:ext>
                </a:extLst>
              </p:cNvPr>
              <p:cNvSpPr txBox="1"/>
              <p:nvPr/>
            </p:nvSpPr>
            <p:spPr>
              <a:xfrm>
                <a:off x="838199" y="2245136"/>
                <a:ext cx="2049560" cy="995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kumimoji="0" lang="pt-BR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𝑥𝑑𝐴</m:t>
                          </m:r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1E6CEC5-0A55-49E9-B332-64E435775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245136"/>
                <a:ext cx="2049560" cy="995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DC6485E-F47E-4795-968A-8E7DBDB9495E}"/>
                  </a:ext>
                </a:extLst>
              </p:cNvPr>
              <p:cNvSpPr txBox="1"/>
              <p:nvPr/>
            </p:nvSpPr>
            <p:spPr>
              <a:xfrm>
                <a:off x="2877598" y="2244121"/>
                <a:ext cx="1948401" cy="995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²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²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𝑥𝑑𝐴</m:t>
                          </m:r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DC6485E-F47E-4795-968A-8E7DBDB94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598" y="2244121"/>
                <a:ext cx="1948401" cy="995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B217CA8-6A7F-40A7-892E-B8304B6D0BFA}"/>
                  </a:ext>
                </a:extLst>
              </p:cNvPr>
              <p:cNvSpPr txBox="1"/>
              <p:nvPr/>
            </p:nvSpPr>
            <p:spPr>
              <a:xfrm>
                <a:off x="1242218" y="3604917"/>
                <a:ext cx="124152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𝑀𝑦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B217CA8-6A7F-40A7-892E-B8304B6D0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18" y="3604917"/>
                <a:ext cx="1241520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F3402B8B-A5D6-4E6E-BE4E-5E416648BD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6719" y="3384546"/>
            <a:ext cx="3369259" cy="20815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7B44D49-144A-4C09-8BAF-368D21B40D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8900" y="1592863"/>
            <a:ext cx="3624899" cy="1513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14F5CE9-A69F-425C-8CAB-73DABB37A23B}"/>
                  </a:ext>
                </a:extLst>
              </p:cNvPr>
              <p:cNvSpPr txBox="1"/>
              <p:nvPr/>
            </p:nvSpPr>
            <p:spPr>
              <a:xfrm>
                <a:off x="4744011" y="2244121"/>
                <a:ext cx="2337031" cy="995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²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14F5CE9-A69F-425C-8CAB-73DABB37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011" y="2244121"/>
                <a:ext cx="2337031" cy="9958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B0A33BA-3ECE-4924-8229-3471ED6BEF86}"/>
                  </a:ext>
                </a:extLst>
              </p:cNvPr>
              <p:cNvSpPr txBox="1"/>
              <p:nvPr/>
            </p:nvSpPr>
            <p:spPr>
              <a:xfrm>
                <a:off x="3129069" y="3577345"/>
                <a:ext cx="1445456" cy="721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pt-B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B0A33BA-3ECE-4924-8229-3471ED6BE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069" y="3577345"/>
                <a:ext cx="1445456" cy="7216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5DB578F-D029-4EA0-A5E0-6E3A017884FA}"/>
                  </a:ext>
                </a:extLst>
              </p:cNvPr>
              <p:cNvSpPr txBox="1"/>
              <p:nvPr/>
            </p:nvSpPr>
            <p:spPr>
              <a:xfrm>
                <a:off x="4990225" y="3440256"/>
                <a:ext cx="2090817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𝑼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𝑴</m:t>
                                  </m:r>
                                </m:e>
                                <m:sup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pt-BR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𝑬</m:t>
                              </m:r>
                              <m:r>
                                <a:rPr kumimoji="0" lang="pt-B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𝑰</m:t>
                              </m:r>
                            </m:den>
                          </m:f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𝒅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5DB578F-D029-4EA0-A5E0-6E3A01788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225" y="3440256"/>
                <a:ext cx="2090817" cy="9957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7D90A82-4E7F-4B3E-B70F-6A3BC060559D}"/>
                  </a:ext>
                </a:extLst>
              </p:cNvPr>
              <p:cNvSpPr txBox="1"/>
              <p:nvPr/>
            </p:nvSpPr>
            <p:spPr>
              <a:xfrm>
                <a:off x="5212808" y="4712910"/>
                <a:ext cx="1766381" cy="995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m:rPr>
                                  <m:sty m:val="p"/>
                                </m:rP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7D90A82-4E7F-4B3E-B70F-6A3BC0605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808" y="4712910"/>
                <a:ext cx="1766381" cy="9958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2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6.3. Energia de deformação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10515600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Determinar a energia de deformação (elástica) para a viga em balanço da figura.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047FF8E-4F52-436B-BF63-6BF5BCA9E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860" y="2581965"/>
            <a:ext cx="4282277" cy="2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51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6.3. Energia de deformação na flexão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10515600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Determinar a energia de deformação (elástica)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6047FF8E-4F52-436B-BF63-6BF5BCA9E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378765"/>
            <a:ext cx="3482260" cy="1686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5533CC7-306D-4481-B292-254241420C6C}"/>
                  </a:ext>
                </a:extLst>
              </p:cNvPr>
              <p:cNvSpPr txBox="1"/>
              <p:nvPr/>
            </p:nvSpPr>
            <p:spPr>
              <a:xfrm>
                <a:off x="5111556" y="2470205"/>
                <a:ext cx="1878527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C5533CC7-306D-4481-B292-25424142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556" y="2470205"/>
                <a:ext cx="1878527" cy="995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4A45891C-A27D-48FA-B8B1-0D74DCE24D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608" y="4343307"/>
            <a:ext cx="1857520" cy="12274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D99A6D2-6191-484C-91BD-E1257DE99DAE}"/>
                  </a:ext>
                </a:extLst>
              </p:cNvPr>
              <p:cNvSpPr txBox="1"/>
              <p:nvPr/>
            </p:nvSpPr>
            <p:spPr>
              <a:xfrm>
                <a:off x="6819680" y="2470205"/>
                <a:ext cx="1878527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(−</m:t>
                                  </m:r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𝑃𝑥</m:t>
                                  </m:r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𝐸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D99A6D2-6191-484C-91BD-E1257DE99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680" y="2470205"/>
                <a:ext cx="1878527" cy="9957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4F3989-0FFA-4AA7-8B56-62529629A9CE}"/>
                  </a:ext>
                </a:extLst>
              </p:cNvPr>
              <p:cNvSpPr txBox="1"/>
              <p:nvPr/>
            </p:nvSpPr>
            <p:spPr>
              <a:xfrm>
                <a:off x="8606767" y="2570229"/>
                <a:ext cx="1549286" cy="717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pt-BR" sz="20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1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𝑬𝑰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4F3989-0FFA-4AA7-8B56-62529629A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6767" y="2570229"/>
                <a:ext cx="1549286" cy="717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59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915"/>
            <a:ext cx="10515600" cy="42500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Tensão normal</a:t>
            </a:r>
          </a:p>
          <a:p>
            <a:pPr algn="just">
              <a:lnSpc>
                <a:spcPct val="150000"/>
              </a:lnSpc>
            </a:pPr>
            <a:endParaRPr lang="pt-BR" sz="2200" dirty="0"/>
          </a:p>
          <a:p>
            <a:pPr algn="just">
              <a:lnSpc>
                <a:spcPct val="150000"/>
              </a:lnSpc>
            </a:pPr>
            <a:r>
              <a:rPr lang="pt-BR" sz="2200" dirty="0"/>
              <a:t>Cisalhamento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2E1143FE-AB20-4FF3-80EE-0E569728851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6.3. Energia de deformação elástica para tensões de cisalhamento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1D12D3-1DAF-4379-9E0D-F42BD346E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103" y="1447352"/>
            <a:ext cx="3409950" cy="4248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7B66949-98A9-4135-99E2-C43BD8180C77}"/>
                  </a:ext>
                </a:extLst>
              </p:cNvPr>
              <p:cNvSpPr txBox="1"/>
              <p:nvPr/>
            </p:nvSpPr>
            <p:spPr>
              <a:xfrm>
                <a:off x="3698128" y="1445484"/>
                <a:ext cx="210610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𝑒𝑠𝑝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7B66949-98A9-4135-99E2-C43BD8180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128" y="1445484"/>
                <a:ext cx="2106104" cy="759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75D19CC-3F9B-46B2-9768-FB4BE357658E}"/>
                  </a:ext>
                </a:extLst>
              </p:cNvPr>
              <p:cNvSpPr txBox="1"/>
              <p:nvPr/>
            </p:nvSpPr>
            <p:spPr>
              <a:xfrm>
                <a:off x="3507960" y="2671292"/>
                <a:ext cx="2486439" cy="757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𝒖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𝒆𝒔𝒑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pt-B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𝒅</m:t>
                              </m:r>
                              <m:r>
                                <a:rPr kumimoji="0" lang="el-G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𝜸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pt-B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75D19CC-3F9B-46B2-9768-FB4BE3576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60" y="2671292"/>
                <a:ext cx="2486439" cy="7577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0915"/>
            <a:ext cx="10515600" cy="42500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Material em regime elástico-linear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ítulo 1">
            <a:extLst>
              <a:ext uri="{FF2B5EF4-FFF2-40B4-BE49-F238E27FC236}">
                <a16:creationId xmlns:a16="http://schemas.microsoft.com/office/drawing/2014/main" id="{2E1143FE-AB20-4FF3-80EE-0E569728851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6.3. Energia de deformação elástica para tensões de cisalhamento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75D19CC-3F9B-46B2-9768-FB4BE357658E}"/>
                  </a:ext>
                </a:extLst>
              </p:cNvPr>
              <p:cNvSpPr txBox="1"/>
              <p:nvPr/>
            </p:nvSpPr>
            <p:spPr>
              <a:xfrm>
                <a:off x="839606" y="2367372"/>
                <a:ext cx="2392681" cy="757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𝑒𝑠𝑝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  <m:r>
                                <a:rPr kumimoji="0" lang="el-G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675D19CC-3F9B-46B2-9768-FB4BE3576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606" y="2367372"/>
                <a:ext cx="2392681" cy="757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9BAFA79-9575-4FF1-9EB9-2F5D8F438F8A}"/>
                  </a:ext>
                </a:extLst>
              </p:cNvPr>
              <p:cNvSpPr txBox="1"/>
              <p:nvPr/>
            </p:nvSpPr>
            <p:spPr>
              <a:xfrm>
                <a:off x="3111077" y="2388083"/>
                <a:ext cx="2984922" cy="716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9BAFA79-9575-4FF1-9EB9-2F5D8F438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077" y="2388083"/>
                <a:ext cx="2984922" cy="7162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A80B342C-349F-4413-8A76-16227E723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0858" y="1865891"/>
            <a:ext cx="2025195" cy="25183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829F3C-D4EB-41C1-A066-242F21AD0542}"/>
                  </a:ext>
                </a:extLst>
              </p:cNvPr>
              <p:cNvSpPr txBox="1"/>
              <p:nvPr/>
            </p:nvSpPr>
            <p:spPr>
              <a:xfrm>
                <a:off x="8406855" y="4643317"/>
                <a:ext cx="1473199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F5829F3C-D4EB-41C1-A066-242F21AD0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855" y="4643317"/>
                <a:ext cx="1473199" cy="424283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4922900-69C6-45B9-9EB0-D4DEF9B28BA9}"/>
                  </a:ext>
                </a:extLst>
              </p:cNvPr>
              <p:cNvSpPr txBox="1"/>
              <p:nvPr/>
            </p:nvSpPr>
            <p:spPr>
              <a:xfrm>
                <a:off x="4587187" y="3498217"/>
                <a:ext cx="1508812" cy="730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𝒆𝒔𝒑</m:t>
                          </m:r>
                        </m:sub>
                      </m:sSub>
                      <m:r>
                        <a:rPr lang="pt-BR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sz="20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4922900-69C6-45B9-9EB0-D4DEF9B28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187" y="3498217"/>
                <a:ext cx="1508812" cy="7302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1922"/>
            <a:ext cx="10515600" cy="435901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Torção de eixos com material elástico-linear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1E6CEC5-0A55-49E9-B332-64E4357756C8}"/>
                  </a:ext>
                </a:extLst>
              </p:cNvPr>
              <p:cNvSpPr txBox="1"/>
              <p:nvPr/>
            </p:nvSpPr>
            <p:spPr>
              <a:xfrm>
                <a:off x="838199" y="2245136"/>
                <a:ext cx="2067562" cy="995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𝑥𝑑𝐴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1E6CEC5-0A55-49E9-B332-64E435775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245136"/>
                <a:ext cx="2067562" cy="9959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DC6485E-F47E-4795-968A-8E7DBDB9495E}"/>
                  </a:ext>
                </a:extLst>
              </p:cNvPr>
              <p:cNvSpPr txBox="1"/>
              <p:nvPr/>
            </p:nvSpPr>
            <p:spPr>
              <a:xfrm>
                <a:off x="2761507" y="2245136"/>
                <a:ext cx="1948401" cy="995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²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²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𝑥𝑑𝐴</m:t>
                          </m:r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DC6485E-F47E-4795-968A-8E7DBDB94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07" y="2245136"/>
                <a:ext cx="1948401" cy="9958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B217CA8-6A7F-40A7-892E-B8304B6D0BFA}"/>
                  </a:ext>
                </a:extLst>
              </p:cNvPr>
              <p:cNvSpPr txBox="1"/>
              <p:nvPr/>
            </p:nvSpPr>
            <p:spPr>
              <a:xfrm>
                <a:off x="1242218" y="3604917"/>
                <a:ext cx="1241520" cy="718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0" lang="pt-B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B217CA8-6A7F-40A7-892E-B8304B6D0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18" y="3604917"/>
                <a:ext cx="1241520" cy="7188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14F5CE9-A69F-425C-8CAB-73DABB37A23B}"/>
                  </a:ext>
                </a:extLst>
              </p:cNvPr>
              <p:cNvSpPr txBox="1"/>
              <p:nvPr/>
            </p:nvSpPr>
            <p:spPr>
              <a:xfrm>
                <a:off x="4677430" y="2245008"/>
                <a:ext cx="2439762" cy="995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²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nary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²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14F5CE9-A69F-425C-8CAB-73DABB37A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430" y="2245008"/>
                <a:ext cx="2439762" cy="9958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B0A33BA-3ECE-4924-8229-3471ED6BEF86}"/>
                  </a:ext>
                </a:extLst>
              </p:cNvPr>
              <p:cNvSpPr txBox="1"/>
              <p:nvPr/>
            </p:nvSpPr>
            <p:spPr>
              <a:xfrm>
                <a:off x="2905761" y="3610373"/>
                <a:ext cx="1660781" cy="721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pt-BR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l-G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²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𝑑𝐴</m:t>
                          </m:r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B0A33BA-3ECE-4924-8229-3471ED6BE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761" y="3610373"/>
                <a:ext cx="1660781" cy="721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5DB578F-D029-4EA0-A5E0-6E3A017884FA}"/>
                  </a:ext>
                </a:extLst>
              </p:cNvPr>
              <p:cNvSpPr txBox="1"/>
              <p:nvPr/>
            </p:nvSpPr>
            <p:spPr>
              <a:xfrm>
                <a:off x="4829102" y="3473348"/>
                <a:ext cx="2248185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kumimoji="0" lang="en-US" sz="2000" b="1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kumimoji="0" lang="pt-B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pt-BR" sz="20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nary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35DB578F-D029-4EA0-A5E0-6E3A01788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102" y="3473348"/>
                <a:ext cx="2248185" cy="9957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ítulo 1">
            <a:extLst>
              <a:ext uri="{FF2B5EF4-FFF2-40B4-BE49-F238E27FC236}">
                <a16:creationId xmlns:a16="http://schemas.microsoft.com/office/drawing/2014/main" id="{2E1143FE-AB20-4FF3-80EE-0E569728851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000" b="1" dirty="0"/>
              <a:t>6.3. Energia de deformação elástica para tensões de cisalhamento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92B1100-BE8A-4661-9251-589316168E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2457" y="1301693"/>
            <a:ext cx="2397715" cy="230322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6258B87-9135-4E0F-8EA1-0A63A62F72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39847" y="3762648"/>
            <a:ext cx="3520325" cy="189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6.4. Energia de deformação na torção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10515600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Determinar a energia de deformação (elástica) para o eixo sob torção da figura abaixo.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82E82D-13F1-4A9F-9F35-E6B2335DD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1" y="2406332"/>
            <a:ext cx="37623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053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6.4. Energia de deformação na torção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10515600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Energia de deformação (elástica)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082E82D-13F1-4A9F-9F35-E6B2335DD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355532"/>
            <a:ext cx="3762375" cy="2695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D51DFB8-F2E8-48EC-8E72-2370945F606C}"/>
                  </a:ext>
                </a:extLst>
              </p:cNvPr>
              <p:cNvSpPr txBox="1"/>
              <p:nvPr/>
            </p:nvSpPr>
            <p:spPr>
              <a:xfrm>
                <a:off x="5515255" y="1747801"/>
                <a:ext cx="1825134" cy="995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pt-B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pt-BR" sz="2000" b="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ED51DFB8-F2E8-48EC-8E72-2370945F6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55" y="1747801"/>
                <a:ext cx="1825134" cy="9957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FA07724-84A1-4725-8FBC-77CA21570DF8}"/>
                  </a:ext>
                </a:extLst>
              </p:cNvPr>
              <p:cNvSpPr txBox="1"/>
              <p:nvPr/>
            </p:nvSpPr>
            <p:spPr>
              <a:xfrm>
                <a:off x="7340389" y="1865558"/>
                <a:ext cx="1576426" cy="768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2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t-BR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pt-BR" sz="20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FA07724-84A1-4725-8FBC-77CA21570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389" y="1865558"/>
                <a:ext cx="1576426" cy="7680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DFDFA04F-8E00-429E-9FE3-93C6FD405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255" y="3005137"/>
            <a:ext cx="4600575" cy="84772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3B63EB6-ED29-4B53-B55F-D48153FE88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2291" y="4114476"/>
            <a:ext cx="2346502" cy="92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543"/>
            <a:ext cx="10515600" cy="42633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6. Energia de deformação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6.1. Densidade de energia de deformação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6.2. Energia de deformação elástica para tensões normais</a:t>
            </a:r>
          </a:p>
          <a:p>
            <a:pPr lvl="1">
              <a:lnSpc>
                <a:spcPct val="150000"/>
              </a:lnSpc>
            </a:pPr>
            <a:r>
              <a:rPr lang="pt-BR" sz="2000" b="1" dirty="0"/>
              <a:t>6.3. Energia de deformação elástica para tensões de cisalhamento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6.4. Projeto para carregamento por impacto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6.5. Métodos de energia para carga única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* 6.6. Teorema de </a:t>
            </a:r>
            <a:r>
              <a:rPr lang="pt-BR" sz="2000" dirty="0" err="1"/>
              <a:t>Castigliano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3405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6.5. Energia de deformação na flexão simples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10515600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Determinar a energia de deformação (elástica) para a viga em balanço abaixo.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F0B8360-B3FE-4119-9EBC-9BD29C0F1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770" y="2472690"/>
            <a:ext cx="3175076" cy="2749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F288858-6AC7-46C3-A0CF-6F6E4B4967B1}"/>
                  </a:ext>
                </a:extLst>
              </p:cNvPr>
              <p:cNvSpPr txBox="1"/>
              <p:nvPr/>
            </p:nvSpPr>
            <p:spPr>
              <a:xfrm>
                <a:off x="2895599" y="3492496"/>
                <a:ext cx="1377813" cy="709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pt-BR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𝐸𝐼</m:t>
                          </m:r>
                        </m:den>
                      </m:f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F288858-6AC7-46C3-A0CF-6F6E4B496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599" y="3492496"/>
                <a:ext cx="1377813" cy="709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3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6.5. Energia de deformação na flexão simples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7225"/>
            <a:ext cx="10515600" cy="42637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Cisalhamento na flexão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F0B8360-B3FE-4119-9EBC-9BD29C0F1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723" y="1445484"/>
            <a:ext cx="3175076" cy="2749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F288858-6AC7-46C3-A0CF-6F6E4B4967B1}"/>
                  </a:ext>
                </a:extLst>
              </p:cNvPr>
              <p:cNvSpPr txBox="1"/>
              <p:nvPr/>
            </p:nvSpPr>
            <p:spPr>
              <a:xfrm>
                <a:off x="1669000" y="2209806"/>
                <a:ext cx="1013239" cy="668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𝜏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lang="pt-B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F288858-6AC7-46C3-A0CF-6F6E4B496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2209806"/>
                <a:ext cx="1013239" cy="6685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C916F3E3-1902-4A36-8C23-1CD979475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0315" y="1445484"/>
            <a:ext cx="3018591" cy="2750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F683BA6-85B4-4BBC-B582-58E4254FF1B5}"/>
                  </a:ext>
                </a:extLst>
              </p:cNvPr>
              <p:cNvSpPr txBox="1"/>
              <p:nvPr/>
            </p:nvSpPr>
            <p:spPr>
              <a:xfrm>
                <a:off x="1668999" y="3055772"/>
                <a:ext cx="1987321" cy="674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F683BA6-85B4-4BBC-B582-58E4254FF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999" y="3055772"/>
                <a:ext cx="1987321" cy="6746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B7F32D6-97CE-41F2-A095-6C695FCF8435}"/>
                  </a:ext>
                </a:extLst>
              </p:cNvPr>
              <p:cNvSpPr txBox="1"/>
              <p:nvPr/>
            </p:nvSpPr>
            <p:spPr>
              <a:xfrm>
                <a:off x="1668999" y="3904484"/>
                <a:ext cx="1897162" cy="705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</m:t>
                      </m:r>
                      <m:r>
                        <a:rPr lang="en-US" sz="2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³</m:t>
                          </m:r>
                        </m:num>
                        <m:den>
                          <m:r>
                            <a:rPr lang="pt-BR" sz="20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³</m:t>
                          </m:r>
                        </m:num>
                        <m:den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B7F32D6-97CE-41F2-A095-6C695FCF84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999" y="3904484"/>
                <a:ext cx="1897162" cy="7055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5159F480-9B11-47ED-A092-4CFF2285B4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8999" y="4789775"/>
            <a:ext cx="2137420" cy="75357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9EDF695-E8FA-4C0B-A269-700806B65F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6420" y="4784276"/>
            <a:ext cx="1897404" cy="7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7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6.5. Energia de deformação na flexão simples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7289"/>
            <a:ext cx="10515600" cy="43536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Cisalhamento na flexão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F0B8360-B3FE-4119-9EBC-9BD29C0F1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723" y="1397289"/>
            <a:ext cx="3175076" cy="27495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C762A08-3E1A-4B84-AF99-4B5D8A5FD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3126262"/>
            <a:ext cx="3556697" cy="75636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C0F31C9-66C5-4E23-BD6A-EDFC80F3E7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1" y="4002940"/>
            <a:ext cx="4421110" cy="8103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528B695-F02F-4546-A23B-5260970106BF}"/>
                  </a:ext>
                </a:extLst>
              </p:cNvPr>
              <p:cNvSpPr txBox="1"/>
              <p:nvPr/>
            </p:nvSpPr>
            <p:spPr>
              <a:xfrm>
                <a:off x="1669001" y="2009967"/>
                <a:ext cx="1940561" cy="9959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supHide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000" b="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sz="2000" b="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𝑥𝑑𝐴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528B695-F02F-4546-A23B-526097010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009967"/>
                <a:ext cx="1940561" cy="9959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9A26CB13-911C-4F69-8C22-1DFCB6542F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9001" y="4933644"/>
            <a:ext cx="57054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rgbClr val="00B050"/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Exemplo 6.5. Energia de deformação na flexão simples</a:t>
            </a:r>
            <a:endParaRPr lang="en-US" sz="36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7289"/>
            <a:ext cx="10515600" cy="43536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Comparação entre as energias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F0B8360-B3FE-4119-9EBC-9BD29C0F1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723" y="1397289"/>
            <a:ext cx="3175076" cy="27495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DAE68E5-610C-4AF9-BB69-684F005F3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952" y="2251113"/>
            <a:ext cx="3438525" cy="762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7EF2474-E5CD-4A08-B8F1-BE7EE28D0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550" y="3264567"/>
            <a:ext cx="1457325" cy="42862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0505A53-8378-48BC-B466-D1E3AC0C1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238" y="4007802"/>
            <a:ext cx="49339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6.4. Projeto para carregamento por impacto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6.5. Métodos de energia para carga única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7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13 – Energia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Definir o conceito de energia de 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000" dirty="0"/>
              <a:t> Aplicar a fórmula da energia em problemas mecânicos envolvendo materiais em regime elástico-linear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6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4000" b="1" dirty="0"/>
              <a:t>6.1. Densidade de energia de deformação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2367"/>
            <a:ext cx="10515600" cy="43085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Energia armazenada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train Energy - Definition, Formulas &amp;amp; Solved Examples | ProtonsTalk">
            <a:extLst>
              <a:ext uri="{FF2B5EF4-FFF2-40B4-BE49-F238E27FC236}">
                <a16:creationId xmlns:a16="http://schemas.microsoft.com/office/drawing/2014/main" id="{E72AEEA7-A288-48F5-8229-8C432D9B6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336080"/>
            <a:ext cx="3221236" cy="218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AA86D0A-9099-43CF-A086-32435137B0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070" y="2336080"/>
            <a:ext cx="4825088" cy="218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5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2367"/>
            <a:ext cx="10515600" cy="43085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Energia de deformação (carga axial)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68888CC-5CB7-4EFE-B562-1B58D6C92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61309"/>
            <a:ext cx="3171755" cy="34023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C932024-A1AA-47D0-8890-915D7CACBFD9}"/>
                  </a:ext>
                </a:extLst>
              </p:cNvPr>
              <p:cNvSpPr txBox="1"/>
              <p:nvPr/>
            </p:nvSpPr>
            <p:spPr>
              <a:xfrm>
                <a:off x="5574783" y="2161309"/>
                <a:ext cx="11277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C932024-A1AA-47D0-8890-915D7CACB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83" y="2161309"/>
                <a:ext cx="1127736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FB54754-159A-460C-9559-FB6F47E7E5BA}"/>
                  </a:ext>
                </a:extLst>
              </p:cNvPr>
              <p:cNvSpPr txBox="1"/>
              <p:nvPr/>
            </p:nvSpPr>
            <p:spPr>
              <a:xfrm>
                <a:off x="6577573" y="2161309"/>
                <a:ext cx="67887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𝑃𝑥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FB54754-159A-460C-9559-FB6F47E7E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573" y="2161309"/>
                <a:ext cx="678873" cy="400110"/>
              </a:xfrm>
              <a:prstGeom prst="rect">
                <a:avLst/>
              </a:prstGeom>
              <a:blipFill>
                <a:blip r:embed="rId6"/>
                <a:stretch>
                  <a:fillRect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0BD02409-5942-47CE-BBD9-1337CC63A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4783" y="2931437"/>
            <a:ext cx="2452833" cy="23604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DCFD9B9-0199-4A18-957A-1E5DAE22B7B1}"/>
                  </a:ext>
                </a:extLst>
              </p:cNvPr>
              <p:cNvSpPr txBox="1"/>
              <p:nvPr/>
            </p:nvSpPr>
            <p:spPr>
              <a:xfrm>
                <a:off x="8398477" y="2931437"/>
                <a:ext cx="12922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𝑃𝑑𝑥</m:t>
                      </m:r>
                    </m:oMath>
                  </m:oMathPara>
                </a14:m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DCFD9B9-0199-4A18-957A-1E5DAE22B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77" y="2931437"/>
                <a:ext cx="129223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A50C2771-5E6D-4FF5-A496-C8D6312EF2EC}"/>
              </a:ext>
            </a:extLst>
          </p:cNvPr>
          <p:cNvCxnSpPr/>
          <p:nvPr/>
        </p:nvCxnSpPr>
        <p:spPr>
          <a:xfrm flipV="1">
            <a:off x="6917009" y="2022764"/>
            <a:ext cx="339437" cy="6650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7A15004-7C98-4455-869C-C2A6DAC4D372}"/>
                  </a:ext>
                </a:extLst>
              </p:cNvPr>
              <p:cNvSpPr txBox="1"/>
              <p:nvPr/>
            </p:nvSpPr>
            <p:spPr>
              <a:xfrm>
                <a:off x="8398477" y="3731965"/>
                <a:ext cx="162941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𝑼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sup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𝑷𝒅𝒙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7A15004-7C98-4455-869C-C2A6DAC4D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8477" y="3731965"/>
                <a:ext cx="1629410" cy="7593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ítulo 1">
            <a:extLst>
              <a:ext uri="{FF2B5EF4-FFF2-40B4-BE49-F238E27FC236}">
                <a16:creationId xmlns:a16="http://schemas.microsoft.com/office/drawing/2014/main" id="{71F0E8A5-13C0-453B-B2DC-FAF8A8A6603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/>
              <a:t>6.1. Densidade de energia de deformação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49737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2367"/>
            <a:ext cx="10515600" cy="43085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Energia de deformação elástica (carga axial)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D68888CC-5CB7-4EFE-B562-1B58D6C92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83582"/>
            <a:ext cx="2919818" cy="31320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7A15004-7C98-4455-869C-C2A6DAC4D372}"/>
                  </a:ext>
                </a:extLst>
              </p:cNvPr>
              <p:cNvSpPr txBox="1"/>
              <p:nvPr/>
            </p:nvSpPr>
            <p:spPr>
              <a:xfrm>
                <a:off x="4500880" y="2283582"/>
                <a:ext cx="162941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𝑃𝑑𝑥</m:t>
                          </m:r>
                        </m:e>
                      </m:nary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7A15004-7C98-4455-869C-C2A6DAC4D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880" y="2283582"/>
                <a:ext cx="1629410" cy="759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B0BD0890-A9FA-4193-AB95-1AFD6EFE3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880" y="3323962"/>
            <a:ext cx="2972933" cy="2091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83DD1A5-20BD-4FA1-900A-793DB0331A03}"/>
                  </a:ext>
                </a:extLst>
              </p:cNvPr>
              <p:cNvSpPr txBox="1"/>
              <p:nvPr/>
            </p:nvSpPr>
            <p:spPr>
              <a:xfrm>
                <a:off x="6664092" y="2283582"/>
                <a:ext cx="419608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𝑘𝑥𝑑𝑥</m:t>
                          </m:r>
                        </m:e>
                      </m:nary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83DD1A5-20BD-4FA1-900A-793DB0331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092" y="2283582"/>
                <a:ext cx="4196080" cy="7593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ítulo 1">
            <a:extLst>
              <a:ext uri="{FF2B5EF4-FFF2-40B4-BE49-F238E27FC236}">
                <a16:creationId xmlns:a16="http://schemas.microsoft.com/office/drawing/2014/main" id="{F2BC5B52-8E1A-44E0-B9BA-82C30C00B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4000" b="1" dirty="0"/>
              <a:t>6.1. Densidade de energia de deformação</a:t>
            </a:r>
          </a:p>
        </p:txBody>
      </p:sp>
    </p:spTree>
    <p:extLst>
      <p:ext uri="{BB962C8B-B14F-4D97-AF65-F5344CB8AC3E}">
        <p14:creationId xmlns:p14="http://schemas.microsoft.com/office/powerpoint/2010/main" val="26575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2367"/>
            <a:ext cx="10515600" cy="43085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Densidade de energia de 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7A15004-7C98-4455-869C-C2A6DAC4D372}"/>
                  </a:ext>
                </a:extLst>
              </p:cNvPr>
              <p:cNvSpPr txBox="1"/>
              <p:nvPr/>
            </p:nvSpPr>
            <p:spPr>
              <a:xfrm>
                <a:off x="1669001" y="2364872"/>
                <a:ext cx="162941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𝑃𝑑𝑥</m:t>
                          </m:r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27A15004-7C98-4455-869C-C2A6DAC4D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64872"/>
                <a:ext cx="1629410" cy="759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F1C328C-FA1D-42A6-889C-5B0585BC977E}"/>
                  </a:ext>
                </a:extLst>
              </p:cNvPr>
              <p:cNvSpPr txBox="1"/>
              <p:nvPr/>
            </p:nvSpPr>
            <p:spPr>
              <a:xfrm>
                <a:off x="3921760" y="2364871"/>
                <a:ext cx="2529840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𝑒𝑠𝑝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den>
                          </m:f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EF1C328C-FA1D-42A6-889C-5B0585BC9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760" y="2364871"/>
                <a:ext cx="2529840" cy="7593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6D1994-DBAF-4C60-8CF8-2D183E54B72E}"/>
                  </a:ext>
                </a:extLst>
              </p:cNvPr>
              <p:cNvSpPr txBox="1"/>
              <p:nvPr/>
            </p:nvSpPr>
            <p:spPr>
              <a:xfrm>
                <a:off x="6381972" y="2364871"/>
                <a:ext cx="2348452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𝑢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𝑒𝑠𝑝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6D1994-DBAF-4C60-8CF8-2D183E54B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972" y="2364871"/>
                <a:ext cx="2348452" cy="7593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24A1C792-FDEC-4797-8E51-2E0E757C0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5114" y="3324531"/>
            <a:ext cx="3271520" cy="2414693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BE04AA45-1EA0-40D9-B2C2-EAAA6DCB212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/>
              <a:t>6.1. Densidade de energia de deformação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236724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2367"/>
            <a:ext cx="10515600" cy="430856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/>
              <a:t>Densidade de energia de deformação para materiais em regime elástico-linear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LOM3101 – Mecânica dos Materiais – Prof. Dr. João Paulo Pascon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6D1994-DBAF-4C60-8CF8-2D183E54B72E}"/>
                  </a:ext>
                </a:extLst>
              </p:cNvPr>
              <p:cNvSpPr txBox="1"/>
              <p:nvPr/>
            </p:nvSpPr>
            <p:spPr>
              <a:xfrm>
                <a:off x="1089238" y="2466471"/>
                <a:ext cx="2034984" cy="759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𝑒𝑠𝑝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06D1994-DBAF-4C60-8CF8-2D183E54B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466471"/>
                <a:ext cx="2034984" cy="759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EA01950-3690-4244-9C35-A6C78E5D0F88}"/>
                  </a:ext>
                </a:extLst>
              </p:cNvPr>
              <p:cNvSpPr txBox="1"/>
              <p:nvPr/>
            </p:nvSpPr>
            <p:spPr>
              <a:xfrm>
                <a:off x="1089238" y="3588606"/>
                <a:ext cx="3271520" cy="780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𝑒𝑠𝑝</m:t>
                          </m:r>
                        </m:sub>
                      </m:sSub>
                      <m:d>
                        <m:dPr>
                          <m:ctrlP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𝑒𝑙𝑎𝑠𝑡</m:t>
                          </m:r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  <m:e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EA01950-3690-4244-9C35-A6C78E5D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588606"/>
                <a:ext cx="3271520" cy="7808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FD36DE5-E9FE-4F69-AEB0-8F02778701C9}"/>
                  </a:ext>
                </a:extLst>
              </p:cNvPr>
              <p:cNvSpPr txBox="1"/>
              <p:nvPr/>
            </p:nvSpPr>
            <p:spPr>
              <a:xfrm>
                <a:off x="4198198" y="3588606"/>
                <a:ext cx="251968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FD36DE5-E9FE-4F69-AEB0-8F0277870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198" y="3588606"/>
                <a:ext cx="251968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m 20">
            <a:extLst>
              <a:ext uri="{FF2B5EF4-FFF2-40B4-BE49-F238E27FC236}">
                <a16:creationId xmlns:a16="http://schemas.microsoft.com/office/drawing/2014/main" id="{4AC56F11-C79A-41D5-9497-DE0DB8340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3547" y="2154142"/>
            <a:ext cx="3476625" cy="3381375"/>
          </a:xfrm>
          <a:prstGeom prst="rect">
            <a:avLst/>
          </a:prstGeom>
        </p:spPr>
      </p:pic>
      <p:sp>
        <p:nvSpPr>
          <p:cNvPr id="25" name="Título 1">
            <a:extLst>
              <a:ext uri="{FF2B5EF4-FFF2-40B4-BE49-F238E27FC236}">
                <a16:creationId xmlns:a16="http://schemas.microsoft.com/office/drawing/2014/main" id="{4E344647-7BE4-44E8-A9A3-4BA1AFCA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19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sz="4000" b="1" dirty="0"/>
              <a:t>6.1. Densidade de energia de deformação</a:t>
            </a:r>
          </a:p>
        </p:txBody>
      </p:sp>
    </p:spTree>
    <p:extLst>
      <p:ext uri="{BB962C8B-B14F-4D97-AF65-F5344CB8AC3E}">
        <p14:creationId xmlns:p14="http://schemas.microsoft.com/office/powerpoint/2010/main" val="385493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4856</TotalTime>
  <Words>1378</Words>
  <Application>Microsoft Office PowerPoint</Application>
  <PresentationFormat>Widescreen</PresentationFormat>
  <Paragraphs>189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Wingdings</vt:lpstr>
      <vt:lpstr>Tema do Office</vt:lpstr>
      <vt:lpstr>LOM3101 – Mecânica dos Materiais</vt:lpstr>
      <vt:lpstr>Semana passada (Aula 12)</vt:lpstr>
      <vt:lpstr>Aula de hoje</vt:lpstr>
      <vt:lpstr>Aula 13 – Energia de deformação</vt:lpstr>
      <vt:lpstr>6.1. Densidade de energia de deformação</vt:lpstr>
      <vt:lpstr>Apresentação do PowerPoint</vt:lpstr>
      <vt:lpstr>6.1. Densidade de energia de deformação</vt:lpstr>
      <vt:lpstr>Apresentação do PowerPoint</vt:lpstr>
      <vt:lpstr>6.1. Densidade de energia de deformação</vt:lpstr>
      <vt:lpstr>6.1. Densidade de energia de deformação</vt:lpstr>
      <vt:lpstr>6.1. Densidade de energia de deformação</vt:lpstr>
      <vt:lpstr>6.1. Densidade de energia de deformação</vt:lpstr>
      <vt:lpstr>6.2. Energia de deformação elástica para tensões normais</vt:lpstr>
      <vt:lpstr>6.2. Energia de deformação elástica para tensões normais</vt:lpstr>
      <vt:lpstr>6.2. Energia de deformação elástica para tensões normais</vt:lpstr>
      <vt:lpstr>Exemplo 6.1. Energia de deformação em carga axial</vt:lpstr>
      <vt:lpstr>Exemplo 6.1. Energia de deformação em carga axial</vt:lpstr>
      <vt:lpstr>Exemplo 6.2. Energia de deformação em carga axial</vt:lpstr>
      <vt:lpstr>Exemplo 6.2. Energia de deformação em carga axial</vt:lpstr>
      <vt:lpstr>Exemplo 6.2. Energia de deformação em carga axial</vt:lpstr>
      <vt:lpstr>Exemplo 6.2. Energia de deformação em carga axial</vt:lpstr>
      <vt:lpstr>6.2. Energia de deformação elástica para tensões normais</vt:lpstr>
      <vt:lpstr>Exemplo 6.3. Energia de deformação na flexão</vt:lpstr>
      <vt:lpstr>Exemplo 6.3. Energia de deformação na flexão</vt:lpstr>
      <vt:lpstr>Apresentação do PowerPoint</vt:lpstr>
      <vt:lpstr>Apresentação do PowerPoint</vt:lpstr>
      <vt:lpstr>Apresentação do PowerPoint</vt:lpstr>
      <vt:lpstr>Exemplo 6.4. Energia de deformação na torção</vt:lpstr>
      <vt:lpstr>Exemplo 6.4. Energia de deformação na torção</vt:lpstr>
      <vt:lpstr>Exemplo 6.5. Energia de deformação na flexão simples</vt:lpstr>
      <vt:lpstr>Exemplo 6.5. Energia de deformação na flexão simples</vt:lpstr>
      <vt:lpstr>Exemplo 6.5. Energia de deformação na flexão simples</vt:lpstr>
      <vt:lpstr>Exemplo 6.5. Energia de deformação na flexão simples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LOM3101 – Mecânica dos Materiais</dc:title>
  <dc:creator>João Pascon</dc:creator>
  <cp:lastModifiedBy>João Pascon</cp:lastModifiedBy>
  <cp:revision>1245</cp:revision>
  <dcterms:created xsi:type="dcterms:W3CDTF">2021-08-16T17:16:02Z</dcterms:created>
  <dcterms:modified xsi:type="dcterms:W3CDTF">2021-11-26T15:41:02Z</dcterms:modified>
</cp:coreProperties>
</file>