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57" r:id="rId4"/>
    <p:sldId id="258" r:id="rId5"/>
    <p:sldId id="263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C20-CE23-F546-89ED-6A812418EE36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2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C20-CE23-F546-89ED-6A812418EE36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1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C20-CE23-F546-89ED-6A812418EE36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4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C20-CE23-F546-89ED-6A812418EE36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02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C20-CE23-F546-89ED-6A812418EE36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7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C20-CE23-F546-89ED-6A812418EE36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1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C20-CE23-F546-89ED-6A812418EE36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7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C20-CE23-F546-89ED-6A812418EE36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3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C20-CE23-F546-89ED-6A812418EE36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C20-CE23-F546-89ED-6A812418EE36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75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C20-CE23-F546-89ED-6A812418EE36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1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92C20-CE23-F546-89ED-6A812418EE36}" type="datetimeFigureOut">
              <a:rPr lang="en-US" smtClean="0"/>
              <a:t>04/05/17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94FB9-9064-F54F-8BB1-26F4ECF60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9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err="1" smtClean="0"/>
              <a:t>Capa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8581"/>
            <a:ext cx="6400800" cy="17526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Título</a:t>
            </a:r>
            <a:r>
              <a:rPr lang="en-US" dirty="0" smtClean="0"/>
              <a:t> do </a:t>
            </a:r>
            <a:r>
              <a:rPr lang="en-US" dirty="0" err="1" smtClean="0"/>
              <a:t>projeto</a:t>
            </a:r>
            <a:endParaRPr lang="en-US" dirty="0" smtClean="0"/>
          </a:p>
          <a:p>
            <a:r>
              <a:rPr lang="en-US" dirty="0" err="1" smtClean="0"/>
              <a:t>Nomes</a:t>
            </a:r>
            <a:r>
              <a:rPr lang="en-US" dirty="0" smtClean="0"/>
              <a:t> dos </a:t>
            </a:r>
            <a:r>
              <a:rPr lang="en-US" dirty="0" err="1" smtClean="0"/>
              <a:t>autores</a:t>
            </a:r>
            <a:endParaRPr lang="en-US" dirty="0" smtClean="0"/>
          </a:p>
          <a:p>
            <a:r>
              <a:rPr lang="en-US" dirty="0" smtClean="0"/>
              <a:t>Local 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012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580743"/>
          </a:xfrm>
        </p:spPr>
        <p:txBody>
          <a:bodyPr>
            <a:normAutofit/>
          </a:bodyPr>
          <a:lstStyle/>
          <a:p>
            <a:r>
              <a:rPr lang="en-US" dirty="0" smtClean="0"/>
              <a:t>5. </a:t>
            </a:r>
            <a:r>
              <a:rPr lang="en-US" dirty="0" err="1" smtClean="0"/>
              <a:t>Diagnóstico</a:t>
            </a:r>
            <a:r>
              <a:rPr lang="en-US" dirty="0" smtClean="0"/>
              <a:t> do </a:t>
            </a:r>
            <a:r>
              <a:rPr lang="en-US" dirty="0" err="1" smtClean="0"/>
              <a:t>Pr</a:t>
            </a:r>
            <a:r>
              <a:rPr lang="en-US" dirty="0" err="1" smtClean="0"/>
              <a:t>édio</a:t>
            </a:r>
            <a:r>
              <a:rPr lang="en-US" dirty="0" smtClean="0"/>
              <a:t> </a:t>
            </a:r>
            <a:r>
              <a:rPr lang="en-US" dirty="0" err="1" smtClean="0"/>
              <a:t>Bloco</a:t>
            </a:r>
            <a:r>
              <a:rPr lang="en-US" dirty="0" smtClean="0"/>
              <a:t> 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>
                <a:latin typeface="Apple Chancery"/>
                <a:cs typeface="Apple Chancery"/>
              </a:rPr>
              <a:t>Descrever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smtClean="0">
                <a:latin typeface="Apple Chancery"/>
                <a:cs typeface="Apple Chancery"/>
              </a:rPr>
              <a:t>o  </a:t>
            </a:r>
            <a:r>
              <a:rPr lang="en-US" sz="3600" dirty="0" err="1" smtClean="0">
                <a:latin typeface="Apple Chancery"/>
                <a:cs typeface="Apple Chancery"/>
              </a:rPr>
              <a:t>cas</a:t>
            </a:r>
            <a:r>
              <a:rPr lang="en-US" sz="3600" dirty="0" err="1" smtClean="0">
                <a:latin typeface="Apple Chancery"/>
                <a:cs typeface="Apple Chancery"/>
              </a:rPr>
              <a:t>o</a:t>
            </a:r>
            <a:r>
              <a:rPr lang="en-US" sz="3600" dirty="0" smtClean="0">
                <a:latin typeface="Apple Chancery"/>
                <a:cs typeface="Apple Chancery"/>
              </a:rPr>
              <a:t> do </a:t>
            </a:r>
            <a:r>
              <a:rPr lang="en-US" sz="3600" dirty="0" err="1" smtClean="0">
                <a:latin typeface="Apple Chancery"/>
                <a:cs typeface="Apple Chancery"/>
              </a:rPr>
              <a:t>projeto</a:t>
            </a:r>
            <a:r>
              <a:rPr lang="en-US" sz="3600" dirty="0" smtClean="0">
                <a:latin typeface="Apple Chancery"/>
                <a:cs typeface="Apple Chancery"/>
              </a:rPr>
              <a:t> de </a:t>
            </a:r>
            <a:r>
              <a:rPr lang="en-US" sz="3600" dirty="0" err="1" smtClean="0">
                <a:latin typeface="Apple Chancery"/>
                <a:cs typeface="Apple Chancery"/>
              </a:rPr>
              <a:t>vcs</a:t>
            </a:r>
            <a:r>
              <a:rPr lang="en-US" sz="3600" dirty="0" smtClean="0">
                <a:latin typeface="Apple Chancery"/>
                <a:cs typeface="Apple Chancery"/>
              </a:rPr>
              <a:t>.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Destacar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os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pontos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que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precisam</a:t>
            </a:r>
            <a:r>
              <a:rPr lang="en-US" sz="3600" dirty="0" smtClean="0">
                <a:latin typeface="Apple Chancery"/>
                <a:cs typeface="Apple Chancery"/>
              </a:rPr>
              <a:t> de </a:t>
            </a:r>
            <a:r>
              <a:rPr lang="en-US" sz="3600" dirty="0" err="1" smtClean="0">
                <a:latin typeface="Apple Chancery"/>
                <a:cs typeface="Apple Chancery"/>
              </a:rPr>
              <a:t>melhoria</a:t>
            </a:r>
            <a:r>
              <a:rPr lang="en-US" sz="3600" dirty="0" smtClean="0">
                <a:latin typeface="Apple Chancery"/>
                <a:cs typeface="Apple Chancery"/>
              </a:rPr>
              <a:t>. </a:t>
            </a:r>
            <a:r>
              <a:rPr lang="en-US" sz="3600" dirty="0" err="1" smtClean="0">
                <a:latin typeface="Apple Chancery"/>
                <a:cs typeface="Apple Chancery"/>
              </a:rPr>
              <a:t>Mostrar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isto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por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meio</a:t>
            </a:r>
            <a:r>
              <a:rPr lang="en-US" sz="3600" dirty="0" smtClean="0">
                <a:latin typeface="Apple Chancery"/>
                <a:cs typeface="Apple Chancery"/>
              </a:rPr>
              <a:t> de </a:t>
            </a:r>
            <a:r>
              <a:rPr lang="en-US" sz="3600" dirty="0" err="1" smtClean="0">
                <a:latin typeface="Apple Chancery"/>
                <a:cs typeface="Apple Chancery"/>
              </a:rPr>
              <a:t>números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quantitativos</a:t>
            </a:r>
            <a:r>
              <a:rPr lang="en-US" sz="3600" dirty="0" smtClean="0">
                <a:latin typeface="Apple Chancery"/>
                <a:cs typeface="Apple Chancery"/>
              </a:rPr>
              <a:t>, </a:t>
            </a:r>
            <a:r>
              <a:rPr lang="en-US" sz="3600" dirty="0" err="1" smtClean="0">
                <a:latin typeface="Apple Chancery"/>
                <a:cs typeface="Apple Chancery"/>
              </a:rPr>
              <a:t>por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exemplo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consumo</a:t>
            </a:r>
            <a:r>
              <a:rPr lang="en-US" sz="3600" dirty="0" smtClean="0">
                <a:latin typeface="Apple Chancery"/>
                <a:cs typeface="Apple Chancery"/>
              </a:rPr>
              <a:t> e </a:t>
            </a:r>
            <a:r>
              <a:rPr lang="en-US" sz="3600" dirty="0" err="1" smtClean="0">
                <a:latin typeface="Apple Chancery"/>
                <a:cs typeface="Apple Chancery"/>
              </a:rPr>
              <a:t>gastos</a:t>
            </a:r>
            <a:r>
              <a:rPr lang="en-US" sz="3600" dirty="0" smtClean="0">
                <a:latin typeface="Apple Chancery"/>
                <a:cs typeface="Apple Chancery"/>
              </a:rPr>
              <a:t> com </a:t>
            </a:r>
            <a:r>
              <a:rPr lang="en-US" sz="3600" dirty="0" err="1" smtClean="0">
                <a:latin typeface="Apple Chancery"/>
                <a:cs typeface="Apple Chancery"/>
              </a:rPr>
              <a:t>energia</a:t>
            </a:r>
            <a:r>
              <a:rPr lang="en-US" sz="3600" dirty="0" smtClean="0">
                <a:latin typeface="Apple Chancery"/>
                <a:cs typeface="Apple Chancery"/>
              </a:rPr>
              <a:t>. (</a:t>
            </a:r>
            <a:r>
              <a:rPr lang="en-US" sz="3600" dirty="0" err="1" smtClean="0">
                <a:latin typeface="Apple Chancery"/>
                <a:cs typeface="Apple Chancery"/>
              </a:rPr>
              <a:t>usar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fotos</a:t>
            </a:r>
            <a:r>
              <a:rPr lang="en-US" sz="3600" dirty="0" smtClean="0">
                <a:latin typeface="Apple Chancery"/>
                <a:cs typeface="Apple Chancery"/>
              </a:rPr>
              <a:t>, </a:t>
            </a:r>
            <a:r>
              <a:rPr lang="en-US" sz="3600" dirty="0" err="1" smtClean="0">
                <a:latin typeface="Apple Chancery"/>
                <a:cs typeface="Apple Chancery"/>
              </a:rPr>
              <a:t>entrevistas</a:t>
            </a:r>
            <a:r>
              <a:rPr lang="en-US" sz="3600" dirty="0" smtClean="0">
                <a:latin typeface="Apple Chancery"/>
                <a:cs typeface="Apple Chancery"/>
              </a:rPr>
              <a:t>, bases de dados)</a:t>
            </a:r>
            <a:endParaRPr lang="en-US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2274946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85531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6. </a:t>
            </a:r>
            <a:r>
              <a:rPr lang="en-US" dirty="0" err="1" smtClean="0"/>
              <a:t>Resultados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>
                <a:latin typeface="Apple Chancery"/>
                <a:cs typeface="Apple Chancery"/>
              </a:rPr>
              <a:t>Apresentar</a:t>
            </a:r>
            <a:r>
              <a:rPr lang="en-US" sz="3600" dirty="0" smtClean="0">
                <a:latin typeface="Apple Chancery"/>
                <a:cs typeface="Apple Chancery"/>
              </a:rPr>
              <a:t> a </a:t>
            </a:r>
            <a:r>
              <a:rPr lang="en-US" sz="3600" dirty="0" err="1" smtClean="0">
                <a:latin typeface="Apple Chancery"/>
                <a:cs typeface="Apple Chancery"/>
              </a:rPr>
              <a:t>solução</a:t>
            </a:r>
            <a:r>
              <a:rPr lang="en-US" sz="3600" dirty="0" smtClean="0">
                <a:latin typeface="Apple Chancery"/>
                <a:cs typeface="Apple Chancery"/>
              </a:rPr>
              <a:t>, </a:t>
            </a:r>
            <a:r>
              <a:rPr lang="en-US" sz="3600" dirty="0" err="1" smtClean="0">
                <a:latin typeface="Apple Chancery"/>
                <a:cs typeface="Apple Chancery"/>
              </a:rPr>
              <a:t>nos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seus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aspectos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tecnológicos</a:t>
            </a:r>
            <a:r>
              <a:rPr lang="en-US" sz="3600" dirty="0" smtClean="0">
                <a:latin typeface="Apple Chancery"/>
                <a:cs typeface="Apple Chancery"/>
              </a:rPr>
              <a:t> e de </a:t>
            </a:r>
            <a:r>
              <a:rPr lang="en-US" sz="3600" dirty="0" err="1" smtClean="0">
                <a:latin typeface="Apple Chancery"/>
                <a:cs typeface="Apple Chancery"/>
              </a:rPr>
              <a:t>gestão</a:t>
            </a:r>
            <a:r>
              <a:rPr lang="en-US" sz="3600" dirty="0" smtClean="0">
                <a:latin typeface="Apple Chancery"/>
                <a:cs typeface="Apple Chancery"/>
              </a:rPr>
              <a:t>. </a:t>
            </a:r>
            <a:r>
              <a:rPr lang="en-US" sz="3600" dirty="0" err="1" smtClean="0">
                <a:latin typeface="Apple Chancery"/>
                <a:cs typeface="Apple Chancery"/>
              </a:rPr>
              <a:t>Destacar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>
                <a:latin typeface="Apple Chancery"/>
                <a:cs typeface="Apple Chancery"/>
              </a:rPr>
              <a:t>aspectos</a:t>
            </a:r>
            <a:r>
              <a:rPr lang="en-US" sz="3600" dirty="0">
                <a:latin typeface="Apple Chancery"/>
                <a:cs typeface="Apple Chancery"/>
              </a:rPr>
              <a:t> de </a:t>
            </a:r>
            <a:r>
              <a:rPr lang="en-US" sz="3600" dirty="0" err="1">
                <a:latin typeface="Apple Chancery"/>
                <a:cs typeface="Apple Chancery"/>
              </a:rPr>
              <a:t>sustentabilidade</a:t>
            </a:r>
            <a:r>
              <a:rPr lang="en-US" sz="3600" dirty="0">
                <a:latin typeface="Apple Chancery"/>
                <a:cs typeface="Apple Chancery"/>
              </a:rPr>
              <a:t> (</a:t>
            </a:r>
            <a:r>
              <a:rPr lang="en-US" sz="3600" dirty="0" err="1">
                <a:latin typeface="Apple Chancery"/>
                <a:cs typeface="Apple Chancery"/>
              </a:rPr>
              <a:t>matriz</a:t>
            </a:r>
            <a:r>
              <a:rPr lang="en-US" sz="3600" dirty="0">
                <a:latin typeface="Apple Chancery"/>
                <a:cs typeface="Apple Chancery"/>
              </a:rPr>
              <a:t> de </a:t>
            </a:r>
            <a:r>
              <a:rPr lang="en-US" sz="3600" dirty="0" err="1" smtClean="0">
                <a:latin typeface="Apple Chancery"/>
                <a:cs typeface="Apple Chancery"/>
              </a:rPr>
              <a:t>análise</a:t>
            </a:r>
            <a:r>
              <a:rPr lang="en-US" sz="3600" dirty="0" smtClean="0">
                <a:latin typeface="Apple Chancery"/>
                <a:cs typeface="Apple Chancery"/>
              </a:rPr>
              <a:t> do </a:t>
            </a:r>
            <a:r>
              <a:rPr lang="en-US" sz="3600" dirty="0" err="1" smtClean="0">
                <a:latin typeface="Apple Chancery"/>
                <a:cs typeface="Apple Chancery"/>
              </a:rPr>
              <a:t>produto</a:t>
            </a:r>
            <a:r>
              <a:rPr lang="en-US" sz="3600" dirty="0" smtClean="0">
                <a:latin typeface="Apple Chancery"/>
                <a:cs typeface="Apple Chancery"/>
              </a:rPr>
              <a:t>/ da </a:t>
            </a:r>
            <a:r>
              <a:rPr lang="en-US" sz="3600" dirty="0" err="1" smtClean="0">
                <a:latin typeface="Apple Chancery"/>
                <a:cs typeface="Apple Chancery"/>
              </a:rPr>
              <a:t>intervenção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proposta</a:t>
            </a:r>
            <a:r>
              <a:rPr lang="en-US" sz="3600" dirty="0" smtClean="0">
                <a:latin typeface="Apple Chancery"/>
                <a:cs typeface="Apple Chancery"/>
              </a:rPr>
              <a:t>, </a:t>
            </a:r>
            <a:r>
              <a:rPr lang="en-US" sz="3600" dirty="0" err="1">
                <a:latin typeface="Apple Chancery"/>
                <a:cs typeface="Apple Chancery"/>
              </a:rPr>
              <a:t>onde</a:t>
            </a:r>
            <a:r>
              <a:rPr lang="en-US" sz="3600" dirty="0">
                <a:latin typeface="Apple Chancery"/>
                <a:cs typeface="Apple Chancery"/>
              </a:rPr>
              <a:t> </a:t>
            </a:r>
            <a:r>
              <a:rPr lang="en-US" sz="3600" dirty="0" err="1">
                <a:latin typeface="Apple Chancery"/>
                <a:cs typeface="Apple Chancery"/>
              </a:rPr>
              <a:t>traz</a:t>
            </a:r>
            <a:r>
              <a:rPr lang="en-US" sz="3600" dirty="0">
                <a:latin typeface="Apple Chancery"/>
                <a:cs typeface="Apple Chancery"/>
              </a:rPr>
              <a:t> </a:t>
            </a:r>
            <a:r>
              <a:rPr lang="en-US" sz="3600" dirty="0" err="1">
                <a:latin typeface="Apple Chancery"/>
                <a:cs typeface="Apple Chancery"/>
              </a:rPr>
              <a:t>pontos</a:t>
            </a:r>
            <a:r>
              <a:rPr lang="en-US" sz="3600" dirty="0">
                <a:latin typeface="Apple Chancery"/>
                <a:cs typeface="Apple Chancery"/>
              </a:rPr>
              <a:t> </a:t>
            </a:r>
            <a:r>
              <a:rPr lang="en-US" sz="3600" dirty="0" err="1">
                <a:latin typeface="Apple Chancery"/>
                <a:cs typeface="Apple Chancery"/>
              </a:rPr>
              <a:t>chave</a:t>
            </a:r>
            <a:r>
              <a:rPr lang="en-US" sz="3600" dirty="0">
                <a:latin typeface="Apple Chancery"/>
                <a:cs typeface="Apple Chancery"/>
              </a:rPr>
              <a:t> de </a:t>
            </a:r>
            <a:r>
              <a:rPr lang="en-US" sz="3600" dirty="0" err="1">
                <a:latin typeface="Apple Chancery"/>
                <a:cs typeface="Apple Chancery"/>
              </a:rPr>
              <a:t>sucesso</a:t>
            </a:r>
            <a:r>
              <a:rPr lang="en-US" sz="3600" dirty="0">
                <a:latin typeface="Apple Chancery"/>
                <a:cs typeface="Apple Chancery"/>
              </a:rPr>
              <a:t>, </a:t>
            </a:r>
            <a:r>
              <a:rPr lang="en-US" sz="3600" dirty="0" smtClean="0">
                <a:latin typeface="Apple Chancery"/>
                <a:cs typeface="Apple Chancery"/>
              </a:rPr>
              <a:t>e </a:t>
            </a:r>
            <a:r>
              <a:rPr lang="en-US" sz="3600" dirty="0" err="1" smtClean="0">
                <a:latin typeface="Apple Chancery"/>
                <a:cs typeface="Apple Chancery"/>
              </a:rPr>
              <a:t>os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desafios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>
                <a:latin typeface="Apple Chancery"/>
                <a:cs typeface="Apple Chancery"/>
              </a:rPr>
              <a:t>ainda</a:t>
            </a:r>
            <a:r>
              <a:rPr lang="en-US" sz="3600" dirty="0">
                <a:latin typeface="Apple Chancery"/>
                <a:cs typeface="Apple Chancery"/>
              </a:rPr>
              <a:t> a </a:t>
            </a:r>
            <a:r>
              <a:rPr lang="en-US" sz="3600" dirty="0" err="1">
                <a:latin typeface="Apple Chancery"/>
                <a:cs typeface="Apple Chancery"/>
              </a:rPr>
              <a:t>serem</a:t>
            </a:r>
            <a:r>
              <a:rPr lang="en-US" sz="3600" dirty="0">
                <a:latin typeface="Apple Chancery"/>
                <a:cs typeface="Apple Chancery"/>
              </a:rPr>
              <a:t> </a:t>
            </a:r>
            <a:r>
              <a:rPr lang="en-US" sz="3600" dirty="0" err="1">
                <a:latin typeface="Apple Chancery"/>
                <a:cs typeface="Apple Chancery"/>
              </a:rPr>
              <a:t>vencidos</a:t>
            </a:r>
            <a:r>
              <a:rPr lang="en-US" sz="3600" dirty="0">
                <a:latin typeface="Apple Chancery"/>
                <a:cs typeface="Apple Chancery"/>
              </a:rPr>
              <a:t> …</a:t>
            </a:r>
            <a:r>
              <a:rPr lang="en-US" sz="3600" dirty="0" smtClean="0">
                <a:latin typeface="Apple Chancery"/>
                <a:cs typeface="Apple Chancery"/>
              </a:rPr>
              <a:t>.</a:t>
            </a:r>
            <a:r>
              <a:rPr lang="en-US" sz="3600" dirty="0" err="1" smtClean="0">
                <a:latin typeface="Apple Chancery"/>
                <a:cs typeface="Apple Chancery"/>
              </a:rPr>
              <a:t>esta</a:t>
            </a:r>
            <a:r>
              <a:rPr lang="en-US" sz="3600" dirty="0" smtClean="0">
                <a:latin typeface="Apple Chancery"/>
                <a:cs typeface="Apple Chancery"/>
              </a:rPr>
              <a:t> parte </a:t>
            </a:r>
            <a:r>
              <a:rPr lang="en-US" sz="3600" dirty="0" err="1" smtClean="0">
                <a:latin typeface="Apple Chancery"/>
                <a:cs typeface="Apple Chancery"/>
              </a:rPr>
              <a:t>é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alimentada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pela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revisão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>
                <a:latin typeface="Apple Chancery"/>
                <a:cs typeface="Apple Chancery"/>
              </a:rPr>
              <a:t>de boas </a:t>
            </a:r>
            <a:r>
              <a:rPr lang="en-US" sz="3600" dirty="0" err="1">
                <a:latin typeface="Apple Chancery"/>
                <a:cs typeface="Apple Chancery"/>
              </a:rPr>
              <a:t>práticas</a:t>
            </a:r>
            <a:r>
              <a:rPr lang="en-US" sz="3600" dirty="0">
                <a:latin typeface="Apple Chancery"/>
                <a:cs typeface="Apple Chancery"/>
              </a:rPr>
              <a:t> …. </a:t>
            </a:r>
            <a:r>
              <a:rPr lang="en-US" sz="3600" dirty="0" err="1">
                <a:latin typeface="Apple Chancery"/>
                <a:cs typeface="Apple Chancery"/>
              </a:rPr>
              <a:t>d</a:t>
            </a:r>
            <a:r>
              <a:rPr lang="en-US" sz="3600" dirty="0" err="1" smtClean="0">
                <a:latin typeface="Apple Chancery"/>
                <a:cs typeface="Apple Chancery"/>
              </a:rPr>
              <a:t>estacar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em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>
                <a:latin typeface="Apple Chancery"/>
                <a:cs typeface="Apple Chancery"/>
              </a:rPr>
              <a:t>que</a:t>
            </a:r>
            <a:r>
              <a:rPr lang="en-US" sz="3600" dirty="0">
                <a:latin typeface="Apple Chancery"/>
                <a:cs typeface="Apple Chancery"/>
              </a:rPr>
              <a:t> </a:t>
            </a:r>
            <a:r>
              <a:rPr lang="en-US" sz="3600" dirty="0" err="1">
                <a:latin typeface="Apple Chancery"/>
                <a:cs typeface="Apple Chancery"/>
              </a:rPr>
              <a:t>pontos</a:t>
            </a:r>
            <a:r>
              <a:rPr lang="en-US" sz="3600" dirty="0">
                <a:latin typeface="Apple Chancery"/>
                <a:cs typeface="Apple Chancery"/>
              </a:rPr>
              <a:t> o </a:t>
            </a:r>
            <a:r>
              <a:rPr lang="en-US" sz="3600" dirty="0" err="1">
                <a:latin typeface="Apple Chancery"/>
                <a:cs typeface="Apple Chancery"/>
              </a:rPr>
              <a:t>projetos</a:t>
            </a:r>
            <a:r>
              <a:rPr lang="en-US" sz="3600" dirty="0">
                <a:latin typeface="Apple Chancery"/>
                <a:cs typeface="Apple Chancery"/>
              </a:rPr>
              <a:t> </a:t>
            </a:r>
            <a:r>
              <a:rPr lang="en-US" sz="3600" dirty="0" err="1">
                <a:latin typeface="Apple Chancery"/>
                <a:cs typeface="Apple Chancery"/>
              </a:rPr>
              <a:t>consegue</a:t>
            </a:r>
            <a:r>
              <a:rPr lang="en-US" sz="3600" dirty="0">
                <a:latin typeface="Apple Chancery"/>
                <a:cs typeface="Apple Chancery"/>
              </a:rPr>
              <a:t> </a:t>
            </a:r>
            <a:r>
              <a:rPr lang="en-US" sz="3600" dirty="0" err="1">
                <a:latin typeface="Apple Chancery"/>
                <a:cs typeface="Apple Chancery"/>
              </a:rPr>
              <a:t>avançar</a:t>
            </a:r>
            <a:r>
              <a:rPr lang="en-US" sz="3600" dirty="0">
                <a:latin typeface="Apple Chancery"/>
                <a:cs typeface="Apple Chancery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19630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58074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7. </a:t>
            </a:r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multicritério</a:t>
            </a:r>
            <a:r>
              <a:rPr lang="en-US" dirty="0" smtClean="0"/>
              <a:t> de </a:t>
            </a:r>
            <a:r>
              <a:rPr lang="en-US" dirty="0" err="1" smtClean="0"/>
              <a:t>viabilidade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Apple Chancery"/>
                <a:cs typeface="Apple Chancery"/>
              </a:rPr>
              <a:t>* </a:t>
            </a:r>
            <a:r>
              <a:rPr lang="en-US" sz="3600" dirty="0" err="1" smtClean="0">
                <a:latin typeface="Apple Chancery"/>
                <a:cs typeface="Apple Chancery"/>
              </a:rPr>
              <a:t>ambiental</a:t>
            </a:r>
            <a:r>
              <a:rPr lang="en-US" sz="3600" dirty="0" smtClean="0">
                <a:latin typeface="Apple Chancery"/>
                <a:cs typeface="Apple Chancery"/>
              </a:rPr>
              <a:t/>
            </a:r>
            <a:br>
              <a:rPr lang="en-US" sz="3600" dirty="0" smtClean="0">
                <a:latin typeface="Apple Chancery"/>
                <a:cs typeface="Apple Chancery"/>
              </a:rPr>
            </a:br>
            <a:r>
              <a:rPr lang="en-US" sz="3600" dirty="0" smtClean="0">
                <a:latin typeface="Apple Chancery"/>
                <a:cs typeface="Apple Chancery"/>
              </a:rPr>
              <a:t>* social</a:t>
            </a:r>
            <a:br>
              <a:rPr lang="en-US" sz="3600" dirty="0" smtClean="0">
                <a:latin typeface="Apple Chancery"/>
                <a:cs typeface="Apple Chancery"/>
              </a:rPr>
            </a:br>
            <a:r>
              <a:rPr lang="en-US" sz="3600" dirty="0" smtClean="0">
                <a:latin typeface="Apple Chancery"/>
                <a:cs typeface="Apple Chancery"/>
              </a:rPr>
              <a:t>* </a:t>
            </a:r>
            <a:r>
              <a:rPr lang="en-US" sz="3600" dirty="0" err="1" smtClean="0">
                <a:latin typeface="Apple Chancery"/>
                <a:cs typeface="Apple Chancery"/>
              </a:rPr>
              <a:t>financeira</a:t>
            </a:r>
            <a:endParaRPr lang="en-US" sz="3600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175753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58074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8. </a:t>
            </a:r>
            <a:r>
              <a:rPr lang="en-US" dirty="0" err="1" smtClean="0"/>
              <a:t>Conclusões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>
                <a:latin typeface="Apple Chancery"/>
                <a:cs typeface="Apple Chancery"/>
              </a:rPr>
              <a:t>fechamento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crítico</a:t>
            </a:r>
            <a:r>
              <a:rPr lang="en-US" sz="3600" dirty="0" smtClean="0">
                <a:latin typeface="Apple Chancery"/>
                <a:cs typeface="Apple Chancery"/>
              </a:rPr>
              <a:t> do </a:t>
            </a:r>
            <a:r>
              <a:rPr lang="en-US" sz="3600" dirty="0" err="1" smtClean="0">
                <a:latin typeface="Apple Chancery"/>
                <a:cs typeface="Apple Chancery"/>
              </a:rPr>
              <a:t>projeto</a:t>
            </a:r>
            <a:endParaRPr lang="en-US" sz="3600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3951125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0288" y="660400"/>
            <a:ext cx="7847912" cy="558074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9. </a:t>
            </a:r>
            <a:r>
              <a:rPr lang="en-US" dirty="0" err="1" smtClean="0"/>
              <a:t>Referências</a:t>
            </a:r>
            <a:r>
              <a:rPr lang="en-US" dirty="0" smtClean="0"/>
              <a:t> </a:t>
            </a:r>
            <a:r>
              <a:rPr lang="en-US" dirty="0" err="1" smtClean="0"/>
              <a:t>bibliográficas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>
                <a:latin typeface="Apple Chancery"/>
                <a:cs typeface="Apple Chancery"/>
              </a:rPr>
              <a:t>listar</a:t>
            </a:r>
            <a:r>
              <a:rPr lang="en-US" dirty="0" smtClean="0">
                <a:latin typeface="Apple Chancery"/>
                <a:cs typeface="Apple Chancery"/>
              </a:rPr>
              <a:t> as </a:t>
            </a:r>
            <a:r>
              <a:rPr lang="en-US" dirty="0" err="1" smtClean="0">
                <a:latin typeface="Apple Chancery"/>
                <a:cs typeface="Apple Chancery"/>
              </a:rPr>
              <a:t>publicações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utilizadas</a:t>
            </a:r>
            <a:r>
              <a:rPr lang="en-US" dirty="0" smtClean="0">
                <a:latin typeface="Apple Chancery"/>
                <a:cs typeface="Apple Chancery"/>
              </a:rPr>
              <a:t> no </a:t>
            </a:r>
            <a:r>
              <a:rPr lang="en-US" dirty="0" err="1" smtClean="0">
                <a:latin typeface="Apple Chancery"/>
                <a:cs typeface="Apple Chancery"/>
              </a:rPr>
              <a:t>relatório</a:t>
            </a:r>
            <a:r>
              <a:rPr lang="en-US" dirty="0" smtClean="0">
                <a:latin typeface="Apple Chancery"/>
                <a:cs typeface="Apple Chancery"/>
              </a:rPr>
              <a:t>, </a:t>
            </a:r>
            <a:r>
              <a:rPr lang="en-US" dirty="0" err="1" smtClean="0">
                <a:latin typeface="Apple Chancery"/>
                <a:cs typeface="Apple Chancery"/>
              </a:rPr>
              <a:t>conforme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padrão</a:t>
            </a:r>
            <a:r>
              <a:rPr lang="en-US" dirty="0" smtClean="0">
                <a:latin typeface="Apple Chancery"/>
                <a:cs typeface="Apple Chancery"/>
              </a:rPr>
              <a:t> ABNT.</a:t>
            </a:r>
            <a:endParaRPr lang="en-US" sz="3600" dirty="0" smtClean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56434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7247"/>
            <a:ext cx="8229600" cy="4525963"/>
          </a:xfrm>
        </p:spPr>
        <p:txBody>
          <a:bodyPr/>
          <a:lstStyle/>
          <a:p>
            <a:r>
              <a:rPr lang="en-US" dirty="0" err="1" smtClean="0"/>
              <a:t>Sugest</a:t>
            </a:r>
            <a:r>
              <a:rPr lang="en-US" dirty="0" err="1" smtClean="0"/>
              <a:t>ão</a:t>
            </a:r>
            <a:r>
              <a:rPr lang="en-US" dirty="0" smtClean="0"/>
              <a:t> de </a:t>
            </a:r>
            <a:r>
              <a:rPr lang="en-US" dirty="0" err="1" smtClean="0"/>
              <a:t>organização</a:t>
            </a:r>
            <a:r>
              <a:rPr lang="en-US" dirty="0" smtClean="0"/>
              <a:t> do </a:t>
            </a:r>
            <a:r>
              <a:rPr lang="en-US" dirty="0" err="1" smtClean="0"/>
              <a:t>relatório</a:t>
            </a:r>
            <a:r>
              <a:rPr lang="en-US" dirty="0" smtClean="0"/>
              <a:t> do </a:t>
            </a:r>
            <a:r>
              <a:rPr lang="en-US" dirty="0" err="1" smtClean="0"/>
              <a:t>projeto</a:t>
            </a:r>
            <a:r>
              <a:rPr lang="en-US" dirty="0" smtClean="0"/>
              <a:t> da </a:t>
            </a:r>
            <a:r>
              <a:rPr lang="en-US" dirty="0" err="1" smtClean="0"/>
              <a:t>disciplina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400" b="1" i="1" dirty="0" smtClean="0">
                <a:solidFill>
                  <a:srgbClr val="FF0000"/>
                </a:solidFill>
              </a:rPr>
              <a:t>“</a:t>
            </a:r>
            <a:r>
              <a:rPr lang="en-US" sz="4400" b="1" i="1" dirty="0" err="1" smtClean="0">
                <a:solidFill>
                  <a:srgbClr val="FF0000"/>
                </a:solidFill>
              </a:rPr>
              <a:t>projeto</a:t>
            </a:r>
            <a:r>
              <a:rPr lang="en-US" sz="4400" b="1" i="1" dirty="0" smtClean="0">
                <a:solidFill>
                  <a:srgbClr val="FF0000"/>
                </a:solidFill>
              </a:rPr>
              <a:t> de </a:t>
            </a:r>
            <a:r>
              <a:rPr lang="en-US" sz="4400" b="1" i="1" dirty="0" err="1" smtClean="0">
                <a:solidFill>
                  <a:srgbClr val="FF0000"/>
                </a:solidFill>
              </a:rPr>
              <a:t>eficientização</a:t>
            </a:r>
            <a:r>
              <a:rPr lang="en-US" sz="4400" b="1" i="1" dirty="0" smtClean="0">
                <a:solidFill>
                  <a:srgbClr val="FF0000"/>
                </a:solidFill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</a:rPr>
              <a:t>energética</a:t>
            </a:r>
            <a:r>
              <a:rPr lang="en-US" sz="4400" b="1" i="1" dirty="0" smtClean="0">
                <a:solidFill>
                  <a:srgbClr val="FF0000"/>
                </a:solidFill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</a:rPr>
              <a:t>para</a:t>
            </a:r>
            <a:r>
              <a:rPr lang="en-US" sz="4400" b="1" i="1" dirty="0" smtClean="0">
                <a:solidFill>
                  <a:srgbClr val="FF0000"/>
                </a:solidFill>
              </a:rPr>
              <a:t> o </a:t>
            </a:r>
            <a:r>
              <a:rPr lang="en-US" sz="4400" b="1" i="1" dirty="0" err="1" smtClean="0">
                <a:solidFill>
                  <a:srgbClr val="FF0000"/>
                </a:solidFill>
              </a:rPr>
              <a:t>Edifício</a:t>
            </a:r>
            <a:r>
              <a:rPr lang="en-US" sz="4400" b="1" i="1" dirty="0" smtClean="0">
                <a:solidFill>
                  <a:srgbClr val="FF0000"/>
                </a:solidFill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</a:rPr>
              <a:t>Bloco</a:t>
            </a:r>
            <a:r>
              <a:rPr lang="en-US" sz="4400" b="1" i="1" dirty="0" smtClean="0">
                <a:solidFill>
                  <a:srgbClr val="FF0000"/>
                </a:solidFill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</a:rPr>
              <a:t>Didático</a:t>
            </a:r>
            <a:r>
              <a:rPr lang="en-US" sz="4400" b="1" i="1" dirty="0" smtClean="0">
                <a:solidFill>
                  <a:srgbClr val="FF0000"/>
                </a:solidFill>
              </a:rPr>
              <a:t> D  - EESC/USP</a:t>
            </a:r>
            <a:endParaRPr lang="en-US" sz="4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88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580743"/>
          </a:xfrm>
        </p:spPr>
        <p:txBody>
          <a:bodyPr>
            <a:normAutofit/>
          </a:bodyPr>
          <a:lstStyle/>
          <a:p>
            <a:r>
              <a:rPr lang="en-US" dirty="0" err="1" smtClean="0"/>
              <a:t>Resumo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(</a:t>
            </a:r>
            <a:r>
              <a:rPr lang="en-US" dirty="0" err="1" smtClean="0"/>
              <a:t>máx</a:t>
            </a:r>
            <a:r>
              <a:rPr lang="en-US" dirty="0" smtClean="0"/>
              <a:t> 1 </a:t>
            </a:r>
            <a:r>
              <a:rPr lang="en-US" dirty="0" err="1" smtClean="0"/>
              <a:t>pagina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>
                <a:latin typeface="Apple Chancery"/>
                <a:cs typeface="Apple Chancery"/>
              </a:rPr>
              <a:t>Descrever</a:t>
            </a:r>
            <a:r>
              <a:rPr lang="en-US" dirty="0" smtClean="0">
                <a:latin typeface="Apple Chancery"/>
                <a:cs typeface="Apple Chancery"/>
              </a:rPr>
              <a:t> o </a:t>
            </a:r>
            <a:r>
              <a:rPr lang="en-US" dirty="0" err="1" smtClean="0">
                <a:latin typeface="Apple Chancery"/>
                <a:cs typeface="Apple Chancery"/>
              </a:rPr>
              <a:t>foco</a:t>
            </a:r>
            <a:r>
              <a:rPr lang="en-US" dirty="0" smtClean="0">
                <a:latin typeface="Apple Chancery"/>
                <a:cs typeface="Apple Chancery"/>
              </a:rPr>
              <a:t> do </a:t>
            </a:r>
            <a:r>
              <a:rPr lang="en-US" dirty="0" err="1" smtClean="0">
                <a:latin typeface="Apple Chancery"/>
                <a:cs typeface="Apple Chancery"/>
              </a:rPr>
              <a:t>projeto</a:t>
            </a:r>
            <a:r>
              <a:rPr lang="en-US" dirty="0" smtClean="0">
                <a:latin typeface="Apple Chancery"/>
                <a:cs typeface="Apple Chancery"/>
              </a:rPr>
              <a:t>, o </a:t>
            </a:r>
            <a:r>
              <a:rPr lang="en-US" dirty="0" err="1" smtClean="0">
                <a:latin typeface="Apple Chancery"/>
                <a:cs typeface="Apple Chancery"/>
              </a:rPr>
              <a:t>que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foi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desenvolvido</a:t>
            </a:r>
            <a:r>
              <a:rPr lang="en-US" dirty="0" smtClean="0">
                <a:latin typeface="Apple Chancery"/>
                <a:cs typeface="Apple Chancery"/>
              </a:rPr>
              <a:t>, e </a:t>
            </a:r>
            <a:r>
              <a:rPr lang="en-US" dirty="0" err="1" smtClean="0">
                <a:latin typeface="Apple Chancery"/>
                <a:cs typeface="Apple Chancery"/>
              </a:rPr>
              <a:t>os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principais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resultados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endParaRPr lang="en-US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182863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580743"/>
          </a:xfrm>
        </p:spPr>
        <p:txBody>
          <a:bodyPr>
            <a:normAutofit/>
          </a:bodyPr>
          <a:lstStyle/>
          <a:p>
            <a:r>
              <a:rPr lang="en-US" dirty="0" err="1" smtClean="0"/>
              <a:t>Sumário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2075466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580743"/>
          </a:xfrm>
        </p:spPr>
        <p:txBody>
          <a:bodyPr>
            <a:normAutofit/>
          </a:bodyPr>
          <a:lstStyle/>
          <a:p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Figuras</a:t>
            </a:r>
            <a:r>
              <a:rPr lang="en-US" dirty="0" smtClean="0"/>
              <a:t>, </a:t>
            </a:r>
            <a:r>
              <a:rPr lang="en-US" dirty="0" err="1" smtClean="0"/>
              <a:t>Tabelas</a:t>
            </a:r>
            <a:r>
              <a:rPr lang="en-US" dirty="0" smtClean="0"/>
              <a:t> e </a:t>
            </a:r>
            <a:r>
              <a:rPr lang="en-US" dirty="0" err="1" smtClean="0"/>
              <a:t>Siglas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333629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580743"/>
          </a:xfrm>
        </p:spPr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Introdução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latin typeface="Apple Chancery"/>
                <a:cs typeface="Apple Chancery"/>
              </a:rPr>
              <a:t>Apresentar</a:t>
            </a:r>
            <a:r>
              <a:rPr lang="en-US" dirty="0" smtClean="0">
                <a:latin typeface="Apple Chancery"/>
                <a:cs typeface="Apple Chancery"/>
              </a:rPr>
              <a:t> o </a:t>
            </a:r>
            <a:r>
              <a:rPr lang="en-US" dirty="0" err="1" smtClean="0">
                <a:latin typeface="Apple Chancery"/>
                <a:cs typeface="Apple Chancery"/>
              </a:rPr>
              <a:t>problema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foco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sobre</a:t>
            </a:r>
            <a:r>
              <a:rPr lang="en-US" dirty="0" smtClean="0">
                <a:latin typeface="Apple Chancery"/>
                <a:cs typeface="Apple Chancery"/>
              </a:rPr>
              <a:t>  o </a:t>
            </a:r>
            <a:r>
              <a:rPr lang="en-US" dirty="0" err="1" smtClean="0">
                <a:latin typeface="Apple Chancery"/>
                <a:cs typeface="Apple Chancery"/>
              </a:rPr>
              <a:t>qual</a:t>
            </a:r>
            <a:r>
              <a:rPr lang="en-US" dirty="0" smtClean="0">
                <a:latin typeface="Apple Chancery"/>
                <a:cs typeface="Apple Chancery"/>
              </a:rPr>
              <a:t> o </a:t>
            </a:r>
            <a:r>
              <a:rPr lang="en-US" dirty="0" err="1" smtClean="0">
                <a:latin typeface="Apple Chancery"/>
                <a:cs typeface="Apple Chancery"/>
              </a:rPr>
              <a:t>projeto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irá</a:t>
            </a:r>
            <a:r>
              <a:rPr lang="en-US" dirty="0" smtClean="0">
                <a:latin typeface="Apple Chancery"/>
                <a:cs typeface="Apple Chancery"/>
              </a:rPr>
              <a:t>  </a:t>
            </a:r>
            <a:r>
              <a:rPr lang="en-US" dirty="0" err="1" smtClean="0">
                <a:latin typeface="Apple Chancery"/>
                <a:cs typeface="Apple Chancery"/>
              </a:rPr>
              <a:t>colocar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esforços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para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solução</a:t>
            </a:r>
            <a:r>
              <a:rPr lang="en-US" dirty="0" smtClean="0">
                <a:latin typeface="Apple Chancery"/>
                <a:cs typeface="Apple Chancery"/>
              </a:rPr>
              <a:t>.</a:t>
            </a:r>
            <a:endParaRPr lang="en-US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1285682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580743"/>
          </a:xfrm>
        </p:spPr>
        <p:txBody>
          <a:bodyPr>
            <a:norm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Objetivo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latin typeface="Apple Chancery"/>
                <a:cs typeface="Apple Chancery"/>
              </a:rPr>
              <a:t>Apresentar</a:t>
            </a:r>
            <a:r>
              <a:rPr lang="en-US" dirty="0" smtClean="0">
                <a:latin typeface="Apple Chancery"/>
                <a:cs typeface="Apple Chancery"/>
              </a:rPr>
              <a:t> o </a:t>
            </a:r>
            <a:r>
              <a:rPr lang="en-US" dirty="0" err="1" smtClean="0">
                <a:latin typeface="Apple Chancery"/>
                <a:cs typeface="Apple Chancery"/>
              </a:rPr>
              <a:t>objetivo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geral</a:t>
            </a:r>
            <a:r>
              <a:rPr lang="en-US" dirty="0" smtClean="0">
                <a:latin typeface="Apple Chancery"/>
                <a:cs typeface="Apple Chancery"/>
              </a:rPr>
              <a:t> do </a:t>
            </a:r>
            <a:r>
              <a:rPr lang="en-US" dirty="0" err="1" smtClean="0">
                <a:latin typeface="Apple Chancery"/>
                <a:cs typeface="Apple Chancery"/>
              </a:rPr>
              <a:t>projeto</a:t>
            </a:r>
            <a:r>
              <a:rPr lang="en-US" dirty="0" smtClean="0">
                <a:latin typeface="Apple Chancery"/>
                <a:cs typeface="Apple Chancery"/>
              </a:rPr>
              <a:t>.</a:t>
            </a:r>
            <a:br>
              <a:rPr lang="en-US" dirty="0" smtClean="0">
                <a:latin typeface="Apple Chancery"/>
                <a:cs typeface="Apple Chancery"/>
              </a:rPr>
            </a:br>
            <a:r>
              <a:rPr lang="en-US" dirty="0">
                <a:latin typeface="Apple Chancery"/>
                <a:cs typeface="Apple Chancery"/>
              </a:rPr>
              <a:t/>
            </a:r>
            <a:br>
              <a:rPr lang="en-US" dirty="0">
                <a:latin typeface="Apple Chancery"/>
                <a:cs typeface="Apple Chancery"/>
              </a:rPr>
            </a:br>
            <a:r>
              <a:rPr lang="en-US" dirty="0" smtClean="0">
                <a:latin typeface="Apple Chancery"/>
                <a:cs typeface="Apple Chancery"/>
              </a:rPr>
              <a:t>(</a:t>
            </a:r>
            <a:r>
              <a:rPr lang="en-US" dirty="0" err="1" smtClean="0">
                <a:latin typeface="Apple Chancery"/>
                <a:cs typeface="Apple Chancery"/>
              </a:rPr>
              <a:t>este</a:t>
            </a:r>
            <a:r>
              <a:rPr lang="en-US" dirty="0" smtClean="0">
                <a:latin typeface="Apple Chancery"/>
                <a:cs typeface="Apple Chancery"/>
              </a:rPr>
              <a:t> item </a:t>
            </a:r>
            <a:r>
              <a:rPr lang="en-US" dirty="0" err="1" smtClean="0">
                <a:latin typeface="Apple Chancery"/>
                <a:cs typeface="Apple Chancery"/>
              </a:rPr>
              <a:t>pode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ser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colocado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junto</a:t>
            </a:r>
            <a:r>
              <a:rPr lang="en-US" dirty="0" smtClean="0">
                <a:latin typeface="Apple Chancery"/>
                <a:cs typeface="Apple Chancery"/>
              </a:rPr>
              <a:t> do item anterior)</a:t>
            </a:r>
            <a:endParaRPr lang="en-US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1390327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580743"/>
          </a:xfrm>
        </p:spPr>
        <p:txBody>
          <a:bodyPr>
            <a:normAutofit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Metodologia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latin typeface="Apple Chancery"/>
                <a:cs typeface="Apple Chancery"/>
              </a:rPr>
              <a:t>Descrever</a:t>
            </a:r>
            <a:r>
              <a:rPr lang="en-US" dirty="0" smtClean="0">
                <a:latin typeface="Apple Chancery"/>
                <a:cs typeface="Apple Chancery"/>
              </a:rPr>
              <a:t>  o </a:t>
            </a:r>
            <a:r>
              <a:rPr lang="en-US" dirty="0" err="1" smtClean="0">
                <a:latin typeface="Apple Chancery"/>
                <a:cs typeface="Apple Chancery"/>
              </a:rPr>
              <a:t>caminho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que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foi</a:t>
            </a:r>
            <a:r>
              <a:rPr lang="en-US" dirty="0" smtClean="0">
                <a:latin typeface="Apple Chancery"/>
                <a:cs typeface="Apple Chancery"/>
              </a:rPr>
              <a:t>  </a:t>
            </a:r>
            <a:r>
              <a:rPr lang="en-US" dirty="0" err="1" smtClean="0">
                <a:latin typeface="Apple Chancery"/>
                <a:cs typeface="Apple Chancery"/>
              </a:rPr>
              <a:t>feito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para</a:t>
            </a:r>
            <a:r>
              <a:rPr lang="en-US" dirty="0" smtClean="0">
                <a:latin typeface="Apple Chancery"/>
                <a:cs typeface="Apple Chancery"/>
              </a:rPr>
              <a:t> o </a:t>
            </a:r>
            <a:r>
              <a:rPr lang="en-US" dirty="0" err="1" smtClean="0">
                <a:latin typeface="Apple Chancery"/>
                <a:cs typeface="Apple Chancery"/>
              </a:rPr>
              <a:t>desenvolvimento</a:t>
            </a:r>
            <a:r>
              <a:rPr lang="en-US" dirty="0" smtClean="0">
                <a:latin typeface="Apple Chancery"/>
                <a:cs typeface="Apple Chancery"/>
              </a:rPr>
              <a:t> do </a:t>
            </a:r>
            <a:r>
              <a:rPr lang="en-US" dirty="0" err="1" smtClean="0">
                <a:latin typeface="Apple Chancery"/>
                <a:cs typeface="Apple Chancery"/>
              </a:rPr>
              <a:t>projeto</a:t>
            </a:r>
            <a:r>
              <a:rPr lang="en-US" dirty="0" smtClean="0">
                <a:latin typeface="Apple Chancery"/>
                <a:cs typeface="Apple Chancery"/>
              </a:rPr>
              <a:t>. </a:t>
            </a:r>
            <a:endParaRPr lang="en-US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2250783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5807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</a:t>
            </a:r>
            <a:r>
              <a:rPr lang="en-US" dirty="0" err="1" smtClean="0"/>
              <a:t>Práticas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>
                <a:latin typeface="Apple Chancery"/>
                <a:cs typeface="Apple Chancery"/>
              </a:rPr>
              <a:t>Mapeamento</a:t>
            </a:r>
            <a:r>
              <a:rPr lang="en-US" sz="3600" dirty="0" smtClean="0">
                <a:latin typeface="Apple Chancery"/>
                <a:cs typeface="Apple Chancery"/>
              </a:rPr>
              <a:t> de </a:t>
            </a:r>
            <a:r>
              <a:rPr lang="en-US" sz="3600" dirty="0" err="1" smtClean="0">
                <a:latin typeface="Apple Chancery"/>
                <a:cs typeface="Apple Chancery"/>
              </a:rPr>
              <a:t>estudos</a:t>
            </a:r>
            <a:r>
              <a:rPr lang="en-US" sz="3600" dirty="0" smtClean="0">
                <a:latin typeface="Apple Chancery"/>
                <a:cs typeface="Apple Chancery"/>
              </a:rPr>
              <a:t> de </a:t>
            </a:r>
            <a:r>
              <a:rPr lang="en-US" sz="3600" dirty="0" err="1" smtClean="0">
                <a:latin typeface="Apple Chancery"/>
                <a:cs typeface="Apple Chancery"/>
              </a:rPr>
              <a:t>casos</a:t>
            </a:r>
            <a:r>
              <a:rPr lang="en-US" sz="3600" dirty="0" smtClean="0">
                <a:latin typeface="Apple Chancery"/>
                <a:cs typeface="Apple Chancery"/>
              </a:rPr>
              <a:t> e </a:t>
            </a:r>
            <a:r>
              <a:rPr lang="en-US" sz="3600" dirty="0" err="1" smtClean="0">
                <a:latin typeface="Apple Chancery"/>
                <a:cs typeface="Apple Chancery"/>
              </a:rPr>
              <a:t>identificação</a:t>
            </a:r>
            <a:r>
              <a:rPr lang="en-US" sz="3600" dirty="0" smtClean="0">
                <a:latin typeface="Apple Chancery"/>
                <a:cs typeface="Apple Chancery"/>
              </a:rPr>
              <a:t> de </a:t>
            </a:r>
            <a:r>
              <a:rPr lang="en-US" sz="3600" dirty="0" err="1" smtClean="0">
                <a:latin typeface="Apple Chancery"/>
                <a:cs typeface="Apple Chancery"/>
              </a:rPr>
              <a:t>soluções</a:t>
            </a:r>
            <a:r>
              <a:rPr lang="en-US" sz="3600" dirty="0" smtClean="0">
                <a:latin typeface="Apple Chancery"/>
                <a:cs typeface="Apple Chancery"/>
              </a:rPr>
              <a:t> (</a:t>
            </a:r>
            <a:r>
              <a:rPr lang="en-US" sz="3600" dirty="0" err="1" smtClean="0">
                <a:latin typeface="Apple Chancery"/>
                <a:cs typeface="Apple Chancery"/>
              </a:rPr>
              <a:t>tecnológicas</a:t>
            </a:r>
            <a:r>
              <a:rPr lang="en-US" sz="3600" dirty="0">
                <a:latin typeface="Apple Chancery"/>
                <a:cs typeface="Apple Chancery"/>
              </a:rPr>
              <a:t> </a:t>
            </a:r>
            <a:r>
              <a:rPr lang="en-US" sz="3600" dirty="0" smtClean="0">
                <a:latin typeface="Apple Chancery"/>
                <a:cs typeface="Apple Chancery"/>
              </a:rPr>
              <a:t>e de </a:t>
            </a:r>
            <a:r>
              <a:rPr lang="en-US" sz="3600" dirty="0" err="1" smtClean="0">
                <a:latin typeface="Apple Chancery"/>
                <a:cs typeface="Apple Chancery"/>
              </a:rPr>
              <a:t>gestão</a:t>
            </a:r>
            <a:r>
              <a:rPr lang="en-US" sz="3600" dirty="0" smtClean="0">
                <a:latin typeface="Apple Chancery"/>
                <a:cs typeface="Apple Chancery"/>
              </a:rPr>
              <a:t>) </a:t>
            </a:r>
            <a:r>
              <a:rPr lang="en-US" sz="3600" dirty="0" err="1" smtClean="0">
                <a:latin typeface="Apple Chancery"/>
                <a:cs typeface="Apple Chancery"/>
              </a:rPr>
              <a:t>que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vêm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sendo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utilizadas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em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contextos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similares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ao</a:t>
            </a:r>
            <a:r>
              <a:rPr lang="en-US" sz="3600" dirty="0" smtClean="0">
                <a:latin typeface="Apple Chancery"/>
                <a:cs typeface="Apple Chancery"/>
              </a:rPr>
              <a:t> do </a:t>
            </a:r>
            <a:r>
              <a:rPr lang="en-US" sz="3600" dirty="0" err="1" smtClean="0">
                <a:latin typeface="Apple Chancery"/>
                <a:cs typeface="Apple Chancery"/>
              </a:rPr>
              <a:t>projeto</a:t>
            </a:r>
            <a:r>
              <a:rPr lang="en-US" sz="3600" dirty="0" smtClean="0">
                <a:latin typeface="Apple Chancery"/>
                <a:cs typeface="Apple Chancery"/>
              </a:rPr>
              <a:t> de </a:t>
            </a:r>
            <a:r>
              <a:rPr lang="en-US" sz="3600" dirty="0" err="1" smtClean="0">
                <a:latin typeface="Apple Chancery"/>
                <a:cs typeface="Apple Chancery"/>
              </a:rPr>
              <a:t>vcs</a:t>
            </a:r>
            <a:r>
              <a:rPr lang="en-US" sz="3600" dirty="0" smtClean="0">
                <a:latin typeface="Apple Chancery"/>
                <a:cs typeface="Apple Chancery"/>
              </a:rPr>
              <a:t>. </a:t>
            </a:r>
            <a:r>
              <a:rPr lang="en-US" sz="3600" dirty="0" err="1" smtClean="0">
                <a:latin typeface="Apple Chancery"/>
                <a:cs typeface="Apple Chancery"/>
              </a:rPr>
              <a:t>Destacar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os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principais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desafios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enfrentados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nestes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estudos</a:t>
            </a:r>
            <a:r>
              <a:rPr lang="en-US" sz="3600" dirty="0" smtClean="0">
                <a:latin typeface="Apple Chancery"/>
                <a:cs typeface="Apple Chancery"/>
              </a:rPr>
              <a:t> de </a:t>
            </a:r>
            <a:r>
              <a:rPr lang="en-US" sz="3600" dirty="0" err="1" smtClean="0">
                <a:latin typeface="Apple Chancery"/>
                <a:cs typeface="Apple Chancery"/>
              </a:rPr>
              <a:t>caso</a:t>
            </a:r>
            <a:r>
              <a:rPr lang="en-US" sz="3600" dirty="0" smtClean="0">
                <a:latin typeface="Apple Chancery"/>
                <a:cs typeface="Apple Chancery"/>
              </a:rPr>
              <a:t>, e </a:t>
            </a:r>
            <a:r>
              <a:rPr lang="en-US" sz="3600" dirty="0" err="1" smtClean="0">
                <a:latin typeface="Apple Chancery"/>
                <a:cs typeface="Apple Chancery"/>
              </a:rPr>
              <a:t>quais</a:t>
            </a:r>
            <a:r>
              <a:rPr lang="en-US" sz="3600" dirty="0" smtClean="0">
                <a:latin typeface="Apple Chancery"/>
                <a:cs typeface="Apple Chancery"/>
              </a:rPr>
              <a:t> as </a:t>
            </a:r>
            <a:r>
              <a:rPr lang="en-US" sz="3600" dirty="0" err="1" smtClean="0">
                <a:latin typeface="Apple Chancery"/>
                <a:cs typeface="Apple Chancery"/>
              </a:rPr>
              <a:t>lições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aprendidas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que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podem</a:t>
            </a:r>
            <a:r>
              <a:rPr lang="en-US" sz="3600" dirty="0" smtClean="0">
                <a:latin typeface="Apple Chancery"/>
                <a:cs typeface="Apple Chancery"/>
              </a:rPr>
              <a:t> </a:t>
            </a:r>
            <a:r>
              <a:rPr lang="en-US" sz="3600" dirty="0" err="1" smtClean="0">
                <a:latin typeface="Apple Chancery"/>
                <a:cs typeface="Apple Chancery"/>
              </a:rPr>
              <a:t>ajudar</a:t>
            </a:r>
            <a:r>
              <a:rPr lang="en-US" sz="3600" dirty="0" smtClean="0">
                <a:latin typeface="Apple Chancery"/>
                <a:cs typeface="Apple Chancery"/>
              </a:rPr>
              <a:t> no </a:t>
            </a:r>
            <a:r>
              <a:rPr lang="en-US" sz="3600" dirty="0" err="1" smtClean="0">
                <a:latin typeface="Apple Chancery"/>
                <a:cs typeface="Apple Chancery"/>
              </a:rPr>
              <a:t>contexto</a:t>
            </a:r>
            <a:r>
              <a:rPr lang="en-US" sz="3600" dirty="0" smtClean="0">
                <a:latin typeface="Apple Chancery"/>
                <a:cs typeface="Apple Chancery"/>
              </a:rPr>
              <a:t> do </a:t>
            </a:r>
            <a:r>
              <a:rPr lang="en-US" sz="3600" dirty="0" err="1" smtClean="0">
                <a:latin typeface="Apple Chancery"/>
                <a:cs typeface="Apple Chancery"/>
              </a:rPr>
              <a:t>projeto</a:t>
            </a:r>
            <a:r>
              <a:rPr lang="en-US" sz="3600" dirty="0" smtClean="0">
                <a:latin typeface="Apple Chancery"/>
                <a:cs typeface="Apple Chancery"/>
              </a:rPr>
              <a:t> de </a:t>
            </a:r>
            <a:r>
              <a:rPr lang="en-US" sz="3600" dirty="0" err="1" smtClean="0">
                <a:latin typeface="Apple Chancery"/>
                <a:cs typeface="Apple Chancery"/>
              </a:rPr>
              <a:t>vcs</a:t>
            </a:r>
            <a:r>
              <a:rPr lang="en-US" sz="3600" dirty="0" smtClean="0">
                <a:latin typeface="Apple Chancery"/>
                <a:cs typeface="Apple Chancery"/>
              </a:rPr>
              <a:t>.</a:t>
            </a:r>
            <a:br>
              <a:rPr lang="en-US" sz="3600" dirty="0" smtClean="0">
                <a:latin typeface="Apple Chancery"/>
                <a:cs typeface="Apple Chancery"/>
              </a:rPr>
            </a:br>
            <a:endParaRPr lang="en-US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118165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78</Words>
  <Application>Microsoft Macintosh PowerPoint</Application>
  <PresentationFormat>On-screen Show (4:3)</PresentationFormat>
  <Paragraphs>19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Capa </vt:lpstr>
      <vt:lpstr>PowerPoint Presentation</vt:lpstr>
      <vt:lpstr>Resumo  (máx 1 pagina)   Descrever o foco do projeto, o que foi desenvolvido, e os principais resultados </vt:lpstr>
      <vt:lpstr>Sumário </vt:lpstr>
      <vt:lpstr>Lista de Figuras, Tabelas e Siglas </vt:lpstr>
      <vt:lpstr>1. Introdução    Apresentar o problema foco sobre  o qual o projeto irá  colocar esforços para solução.</vt:lpstr>
      <vt:lpstr>2. Objetivo  Apresentar o objetivo geral do projeto.  (este item pode ser colocado junto do item anterior)</vt:lpstr>
      <vt:lpstr>3. Metodologia  Descrever  o caminho que foi  feito para o desenvolvimento do projeto. </vt:lpstr>
      <vt:lpstr>4. Práticas  Mapeamento de estudos de casos e identificação de soluções (tecnológicas e de gestão) que vêm sendo utilizadas em contextos similares ao do projeto de vcs. Destacar os principais desafios enfrentados nestes estudos de caso, e quais as lições aprendidas que podem ajudar no contexto do projeto de vcs. </vt:lpstr>
      <vt:lpstr>5. Diagnóstico do Prédio Bloco D  Descrever o  caso do projeto de vcs. Destacar os pontos que precisam de melhoria. Mostrar isto por meio de números quantitativos, por exemplo consumo e gastos com energia. (usar fotos, entrevistas, bases de dados)</vt:lpstr>
      <vt:lpstr>6. Resultados  Apresentar a solução, nos seus aspectos tecnológicos e de gestão. Destacar aspectos de sustentabilidade (matriz de análise do produto/ da intervenção proposta, onde traz pontos chave de sucesso, e os desafios ainda a serem vencidos ….esta parte é alimentada pela revisão de boas práticas …. destacar em que pontos o projetos consegue avançar)</vt:lpstr>
      <vt:lpstr>7. Análise multicritério de viabilidade   * ambiental * social * financeira</vt:lpstr>
      <vt:lpstr>8. Conclusões  fechamento crítico do projeto</vt:lpstr>
      <vt:lpstr>9. Referências bibliográficas   listar as publicações utilizadas no relatório, conforme padrão ABNT.</vt:lpstr>
    </vt:vector>
  </TitlesOfParts>
  <Company>Universidade de São Paulo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 </dc:title>
  <dc:creator>Tadeu Malheiros</dc:creator>
  <cp:lastModifiedBy>Tadeu Malheiros</cp:lastModifiedBy>
  <cp:revision>6</cp:revision>
  <dcterms:created xsi:type="dcterms:W3CDTF">2016-04-21T00:36:23Z</dcterms:created>
  <dcterms:modified xsi:type="dcterms:W3CDTF">2017-05-04T13:03:54Z</dcterms:modified>
</cp:coreProperties>
</file>