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1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72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2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4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3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52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91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4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1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424A-52F0-417B-AA16-2C2C84DCEDFE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950A-6B80-433D-8FCB-B10243FD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68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bol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3238500" y="5572125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5" descr="bol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9596438" y="2005013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6" descr="bol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8739189" y="2505075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7" descr="bol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9423401" y="3941763"/>
            <a:ext cx="6207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1" descr="bol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9239251" y="2290764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2" descr="bol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9748839" y="3027364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390775" y="395180"/>
            <a:ext cx="5780088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09600" indent="-609600" algn="ctr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Evolução no Consumo Global de Água</a:t>
            </a:r>
          </a:p>
        </p:txBody>
      </p:sp>
      <p:pic>
        <p:nvPicPr>
          <p:cNvPr id="54281" name="Picture 3" descr="Tendências"/>
          <p:cNvPicPr>
            <a:picLocks noChangeAspect="1" noChangeArrowheads="1"/>
          </p:cNvPicPr>
          <p:nvPr/>
        </p:nvPicPr>
        <p:blipFill>
          <a:blip r:embed="rId6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359" r="10345" b="14189"/>
          <a:stretch>
            <a:fillRect/>
          </a:stretch>
        </p:blipFill>
        <p:spPr bwMode="auto">
          <a:xfrm>
            <a:off x="2859089" y="968376"/>
            <a:ext cx="642937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4"/>
          <p:cNvSpPr>
            <a:spLocks noChangeArrowheads="1"/>
          </p:cNvSpPr>
          <p:nvPr/>
        </p:nvSpPr>
        <p:spPr bwMode="auto">
          <a:xfrm>
            <a:off x="5064125" y="6227763"/>
            <a:ext cx="4267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7"/>
              </a:buBlip>
              <a:defRPr sz="2800">
                <a:solidFill>
                  <a:srgbClr val="339933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rgbClr val="33CCFF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9"/>
              </a:buBlip>
              <a:defRPr sz="2400">
                <a:solidFill>
                  <a:srgbClr val="0974BD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10"/>
              </a:buBlip>
              <a:defRPr sz="2000">
                <a:solidFill>
                  <a:srgbClr val="B7A1FD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SzTx/>
              <a:buFontTx/>
              <a:buNone/>
            </a:pPr>
            <a:r>
              <a:rPr lang="pt-BR" altLang="pt-BR" sz="1300">
                <a:solidFill>
                  <a:schemeClr val="tx1"/>
                </a:solidFill>
                <a:latin typeface="Arial" panose="020B0604020202020204" pitchFamily="34" charset="0"/>
              </a:rPr>
              <a:t>Fonte: Biswas</a:t>
            </a:r>
          </a:p>
        </p:txBody>
      </p:sp>
    </p:spTree>
    <p:extLst>
      <p:ext uri="{BB962C8B-B14F-4D97-AF65-F5344CB8AC3E}">
        <p14:creationId xmlns:p14="http://schemas.microsoft.com/office/powerpoint/2010/main" val="2213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82889" y="1536271"/>
            <a:ext cx="5761037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marL="609600" indent="-609600" algn="ctr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Consumo de água por uso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7786688" y="3987801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339933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rgbClr val="33CCFF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rgbClr val="0974BD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rgbClr val="B7A1FD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200">
                <a:solidFill>
                  <a:schemeClr val="tx1"/>
                </a:solidFill>
                <a:latin typeface="Arial" panose="020B0604020202020204" pitchFamily="34" charset="0"/>
              </a:rPr>
              <a:t>Fonte: Hespanhol, 2003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1675" y="2133600"/>
          <a:ext cx="8247064" cy="173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Uso </a:t>
                      </a:r>
                      <a:r>
                        <a:rPr lang="pt-BR" sz="1800" kern="1200" dirty="0" smtClean="0">
                          <a:solidFill>
                            <a:srgbClr val="00B050"/>
                          </a:solidFill>
                        </a:rPr>
                        <a:t>consuntivo</a:t>
                      </a:r>
                    </a:p>
                    <a:p>
                      <a:pPr algn="ctr"/>
                      <a:endParaRPr lang="pt-BR" sz="18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Mundial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pt-BR" sz="18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Brasil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pt-BR" sz="18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SP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pt-BR" sz="18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0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Abastecimento público domiciliar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18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32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0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Produção industrial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25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0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Produção de alimentos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80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68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43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43" marB="45643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9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704850"/>
            <a:ext cx="8220075" cy="54483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4626" y="5657671"/>
            <a:ext cx="9995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PillGothic300mg-Light"/>
              </a:rPr>
              <a:t>Fonte: Agência </a:t>
            </a:r>
            <a:r>
              <a:rPr lang="pt-BR" dirty="0">
                <a:latin typeface="PillGothic300mg-Light"/>
              </a:rPr>
              <a:t>Nacional de Águas (Brasil).</a:t>
            </a:r>
          </a:p>
          <a:p>
            <a:r>
              <a:rPr lang="pt-BR" dirty="0">
                <a:latin typeface="PillGothic300mg-Light"/>
              </a:rPr>
              <a:t>Conjuntura dos recursos hídricos no Brasil 2018</a:t>
            </a:r>
            <a:r>
              <a:rPr lang="pt-BR" dirty="0" smtClean="0">
                <a:latin typeface="PillGothic300mg-Light"/>
              </a:rPr>
              <a:t>: informe </a:t>
            </a:r>
            <a:r>
              <a:rPr lang="pt-BR" dirty="0">
                <a:latin typeface="PillGothic300mg-Light"/>
              </a:rPr>
              <a:t>anual / Agência Nacional de Águas. --</a:t>
            </a:r>
          </a:p>
          <a:p>
            <a:r>
              <a:rPr lang="pt-BR" dirty="0">
                <a:latin typeface="PillGothic300mg-Light"/>
              </a:rPr>
              <a:t>Brasília: ANA, 2018.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6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"/>
          <p:cNvGrpSpPr>
            <a:grpSpLocks/>
          </p:cNvGrpSpPr>
          <p:nvPr/>
        </p:nvGrpSpPr>
        <p:grpSpPr bwMode="auto">
          <a:xfrm>
            <a:off x="1443382" y="227108"/>
            <a:ext cx="10686361" cy="6411817"/>
            <a:chOff x="-324836" y="1319188"/>
            <a:chExt cx="9440194" cy="7324071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8" b="4750"/>
            <a:stretch>
              <a:fillRect/>
            </a:stretch>
          </p:blipFill>
          <p:spPr bwMode="auto">
            <a:xfrm>
              <a:off x="-324836" y="1319188"/>
              <a:ext cx="9440194" cy="732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-314098" y="5830312"/>
              <a:ext cx="2965385" cy="20191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2000" b="1" dirty="0">
                  <a:latin typeface="Arial" charset="0"/>
                  <a:cs typeface="Arial" charset="0"/>
                </a:rPr>
                <a:t>O mundo consome trilhões de litros de água virtual</a:t>
              </a:r>
              <a:endParaRPr lang="pt-BR" sz="105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6786563" y="6419850"/>
            <a:ext cx="5405437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pt-BR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Fonte: Revista </a:t>
            </a:r>
            <a:r>
              <a:rPr lang="pt-BR" sz="1050" dirty="0" err="1">
                <a:solidFill>
                  <a:prstClr val="black"/>
                </a:solidFill>
                <a:latin typeface="Arial" charset="0"/>
                <a:cs typeface="Arial" charset="0"/>
              </a:rPr>
              <a:t>National</a:t>
            </a:r>
            <a:r>
              <a:rPr 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1050" dirty="0" err="1">
                <a:solidFill>
                  <a:prstClr val="black"/>
                </a:solidFill>
                <a:latin typeface="Arial" charset="0"/>
                <a:cs typeface="Arial" charset="0"/>
              </a:rPr>
              <a:t>Geographic</a:t>
            </a:r>
            <a:r>
              <a:rPr 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.  abr/2010.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0297" y="0"/>
            <a:ext cx="78072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Água invisível </a:t>
            </a:r>
          </a:p>
        </p:txBody>
      </p:sp>
    </p:spTree>
    <p:extLst>
      <p:ext uri="{BB962C8B-B14F-4D97-AF65-F5344CB8AC3E}">
        <p14:creationId xmlns:p14="http://schemas.microsoft.com/office/powerpoint/2010/main" val="23309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"/>
          <a:stretch>
            <a:fillRect/>
          </a:stretch>
        </p:blipFill>
        <p:spPr bwMode="auto">
          <a:xfrm>
            <a:off x="2438400" y="1074738"/>
            <a:ext cx="76073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242050" y="577851"/>
            <a:ext cx="34750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762000" eaLnBrk="0" hangingPunct="0">
              <a:lnSpc>
                <a:spcPct val="80000"/>
              </a:lnSpc>
              <a:spcBef>
                <a:spcPct val="20000"/>
              </a:spcBef>
              <a:tabLst>
                <a:tab pos="3857625" algn="l"/>
              </a:tabLst>
              <a:defRPr/>
            </a:pPr>
            <a:r>
              <a:rPr lang="pt-BR" sz="1600" b="1" i="1" dirty="0">
                <a:solidFill>
                  <a:schemeClr val="accent6">
                    <a:lumMod val="50000"/>
                  </a:schemeClr>
                </a:solidFill>
              </a:rPr>
              <a:t>Água e Produção de Alimentos</a:t>
            </a:r>
          </a:p>
        </p:txBody>
      </p:sp>
    </p:spTree>
    <p:extLst>
      <p:ext uri="{BB962C8B-B14F-4D97-AF65-F5344CB8AC3E}">
        <p14:creationId xmlns:p14="http://schemas.microsoft.com/office/powerpoint/2010/main" val="27564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17667" r="14375" b="9000"/>
          <a:stretch>
            <a:fillRect/>
          </a:stretch>
        </p:blipFill>
        <p:spPr bwMode="auto">
          <a:xfrm>
            <a:off x="1963739" y="606425"/>
            <a:ext cx="82137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ixaDeTexto 1"/>
          <p:cNvSpPr txBox="1">
            <a:spLocks noChangeArrowheads="1"/>
          </p:cNvSpPr>
          <p:nvPr/>
        </p:nvSpPr>
        <p:spPr bwMode="auto">
          <a:xfrm>
            <a:off x="7445376" y="6167438"/>
            <a:ext cx="2855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/>
              <a:t>Fonte: Extraído de Planeta Sustentável</a:t>
            </a:r>
          </a:p>
        </p:txBody>
      </p:sp>
    </p:spTree>
    <p:extLst>
      <p:ext uri="{BB962C8B-B14F-4D97-AF65-F5344CB8AC3E}">
        <p14:creationId xmlns:p14="http://schemas.microsoft.com/office/powerpoint/2010/main" val="1805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PillGothic300mg-Light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Anônimo</dc:creator>
  <cp:lastModifiedBy>Anônimo</cp:lastModifiedBy>
  <cp:revision>3</cp:revision>
  <dcterms:created xsi:type="dcterms:W3CDTF">2020-11-10T11:42:21Z</dcterms:created>
  <dcterms:modified xsi:type="dcterms:W3CDTF">2020-11-11T00:31:33Z</dcterms:modified>
</cp:coreProperties>
</file>