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2"/>
  </p:notesMasterIdLst>
  <p:handoutMasterIdLst>
    <p:handoutMasterId r:id="rId43"/>
  </p:handoutMasterIdLst>
  <p:sldIdLst>
    <p:sldId id="301" r:id="rId2"/>
    <p:sldId id="302" r:id="rId3"/>
    <p:sldId id="303" r:id="rId4"/>
    <p:sldId id="299" r:id="rId5"/>
    <p:sldId id="296" r:id="rId6"/>
    <p:sldId id="257" r:id="rId7"/>
    <p:sldId id="258" r:id="rId8"/>
    <p:sldId id="259" r:id="rId9"/>
    <p:sldId id="260" r:id="rId10"/>
    <p:sldId id="263" r:id="rId11"/>
    <p:sldId id="261" r:id="rId12"/>
    <p:sldId id="262" r:id="rId13"/>
    <p:sldId id="290" r:id="rId14"/>
    <p:sldId id="286" r:id="rId15"/>
    <p:sldId id="287" r:id="rId16"/>
    <p:sldId id="264" r:id="rId17"/>
    <p:sldId id="265" r:id="rId18"/>
    <p:sldId id="268" r:id="rId19"/>
    <p:sldId id="297" r:id="rId20"/>
    <p:sldId id="269" r:id="rId21"/>
    <p:sldId id="272" r:id="rId22"/>
    <p:sldId id="295" r:id="rId23"/>
    <p:sldId id="294" r:id="rId24"/>
    <p:sldId id="266" r:id="rId25"/>
    <p:sldId id="274" r:id="rId26"/>
    <p:sldId id="271" r:id="rId27"/>
    <p:sldId id="275" r:id="rId28"/>
    <p:sldId id="270" r:id="rId29"/>
    <p:sldId id="277" r:id="rId30"/>
    <p:sldId id="267" r:id="rId31"/>
    <p:sldId id="282" r:id="rId32"/>
    <p:sldId id="283" r:id="rId33"/>
    <p:sldId id="298" r:id="rId34"/>
    <p:sldId id="278" r:id="rId35"/>
    <p:sldId id="291" r:id="rId36"/>
    <p:sldId id="293" r:id="rId37"/>
    <p:sldId id="281" r:id="rId38"/>
    <p:sldId id="304" r:id="rId39"/>
    <p:sldId id="300" r:id="rId40"/>
    <p:sldId id="305" r:id="rId4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7112" autoAdjust="0"/>
  </p:normalViewPr>
  <p:slideViewPr>
    <p:cSldViewPr>
      <p:cViewPr varScale="1">
        <p:scale>
          <a:sx n="56" d="100"/>
          <a:sy n="56" d="100"/>
        </p:scale>
        <p:origin x="18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00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1DB73E-81DD-4822-B3CC-A89806449558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24ADEE-65FA-4678-93FE-412AEA64407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7358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BB21A-6285-4B3E-8666-90D062F52D05}" type="datetimeFigureOut">
              <a:rPr lang="pt-BR" smtClean="0"/>
              <a:pPr/>
              <a:t>03/11/2021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811E5-904A-499B-9298-C2CB496A312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337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561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0428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5848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6611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2729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0632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1083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5564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135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8479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8962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2936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464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82228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444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2352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37740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5322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26517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4790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48920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976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8267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19788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4143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4876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40630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30417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7445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1230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9519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9670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1013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4783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6719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811E5-904A-499B-9298-C2CB496A3125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69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ângulo retângu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grpSp>
        <p:nvGrpSpPr>
          <p:cNvPr id="2" name="Gru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a liv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orma liv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orma liv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26632BC-629C-4D2C-814C-8B23300BE7A1}" type="datetime1">
              <a:rPr lang="pt-BR" smtClean="0"/>
              <a:t>03/11/2021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4C77E70-B438-44B8-AB09-F67F98C7CA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FDDE-EB3F-43AE-AE9F-BC49D6F27930}" type="datetime1">
              <a:rPr lang="pt-BR" smtClean="0"/>
              <a:t>03/11/2021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91749-7EDC-4AC3-885E-FDB56772CC29}" type="datetime1">
              <a:rPr lang="pt-BR" smtClean="0"/>
              <a:t>03/11/2021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  <a:lvl2pPr>
              <a:defRPr b="1">
                <a:latin typeface="Arial" pitchFamily="34" charset="0"/>
                <a:cs typeface="Arial" pitchFamily="34" charset="0"/>
              </a:defRPr>
            </a:lvl2pPr>
            <a:lvl3pPr>
              <a:defRPr b="1">
                <a:latin typeface="Arial" pitchFamily="34" charset="0"/>
                <a:cs typeface="Arial" pitchFamily="34" charset="0"/>
              </a:defRPr>
            </a:lvl3pPr>
            <a:lvl4pPr>
              <a:defRPr b="1">
                <a:latin typeface="Arial" pitchFamily="34" charset="0"/>
                <a:cs typeface="Arial" pitchFamily="34" charset="0"/>
              </a:defRPr>
            </a:lvl4pPr>
            <a:lvl5pPr>
              <a:defRPr b="1">
                <a:latin typeface="Arial" pitchFamily="34" charset="0"/>
                <a:cs typeface="Arial" pitchFamily="34" charset="0"/>
              </a:defRPr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  <a:extLst/>
          </a:lstStyle>
          <a:p>
            <a:fld id="{9A830AFC-56DF-4E10-B234-A441A8B9D821}" type="datetime1">
              <a:rPr lang="pt-BR" smtClean="0"/>
              <a:t>03/11/2021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  <a:extLst/>
          </a:lstStyle>
          <a:p>
            <a:fld id="{04C77E70-B438-44B8-AB09-F67F98C7CA7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b="1">
                <a:latin typeface="Arial" pitchFamily="34" charset="0"/>
                <a:cs typeface="Arial" pitchFamily="34" charset="0"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7E966-4E0D-425C-9B27-05C65516BE16}" type="datetime1">
              <a:rPr lang="pt-BR" smtClean="0"/>
              <a:t>03/11/2021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7" name="Divisa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Divisa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B939-ADE3-435E-8EE5-7C35A7172B4F}" type="datetime1">
              <a:rPr lang="pt-BR" smtClean="0"/>
              <a:t>03/11/2021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4D011-5A8C-4BC1-95AE-7750CEAD10D8}" type="datetime1">
              <a:rPr lang="pt-BR" smtClean="0"/>
              <a:t>03/11/2021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D8E59-AC95-47A8-9160-811757027013}" type="datetime1">
              <a:rPr lang="pt-BR" smtClean="0"/>
              <a:t>03/11/2021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1036-9FF5-493F-A27C-974E5A88C3AC}" type="datetime1">
              <a:rPr lang="pt-BR" smtClean="0"/>
              <a:t>03/11/2021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6400845C-AF97-4FB0-9A08-06669038ED44}" type="datetime1">
              <a:rPr lang="pt-BR" smtClean="0"/>
              <a:t>03/11/2021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A4D04DF-3CEA-4F9E-8F72-A7D3A4C86C57}" type="datetime1">
              <a:rPr lang="pt-BR" smtClean="0"/>
              <a:t>03/11/2021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4C77E70-B438-44B8-AB09-F67F98C7CA7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a livre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ângulo retângu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Conector reto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Divisa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Divisa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orma livre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Triângulo retângu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Conector reto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27EF349-310E-4C4E-BB32-456D8BA9915D}" type="datetime1">
              <a:rPr lang="pt-BR" smtClean="0"/>
              <a:t>03/11/2021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4C77E70-B438-44B8-AB09-F67F98C7CA7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lidamarnunes@gmail.co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br/url?sa=i&amp;rct=j&amp;q=&amp;esrc=s&amp;frm=1&amp;source=images&amp;cd=&amp;cad=rja&amp;docid=ESvmjJxYLxBF7M&amp;tbnid=5IuOxG761UXQ8M:&amp;ved=0CAUQjRw&amp;url=http://tarotebaralhocigano.wordpress.com/2012/07/26/bronquios-pela-metafisica/&amp;ei=aM-EUuntC8ajkQec7YCQCg&amp;bvm=bv.56343320,d.eW0&amp;psig=AFQjCNG52FAT7PgHynJZ4KocSYsEJpYhYQ&amp;ust=138452194042660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mailto:elidamarnunes@usp.b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9" y="1014949"/>
            <a:ext cx="745958" cy="74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043608" y="647954"/>
            <a:ext cx="7005386" cy="1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3750" rIns="67500" bIns="3375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1950" dirty="0">
                <a:solidFill>
                  <a:schemeClr val="tx1"/>
                </a:solidFill>
                <a:cs typeface="Times New Roman" panose="02020603050405020304" pitchFamily="18" charset="0"/>
              </a:rPr>
              <a:t>Disciplina: ACH5533-Fisiologia Humana I</a:t>
            </a: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195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195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1950" b="1" i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Aula: </a:t>
            </a:r>
            <a:r>
              <a:rPr lang="pt-BR" altLang="en-US" sz="1950" b="1" i="1" u="sng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12</a:t>
            </a:r>
            <a:endParaRPr lang="pt-BR" altLang="en-US" sz="1950" b="1" i="1" u="sng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195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MORFOFISIOLOGIA DO SISTEMA RESPIRATÓRIO</a:t>
            </a: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195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1950" dirty="0">
                <a:solidFill>
                  <a:schemeClr val="tx1"/>
                </a:solidFill>
                <a:cs typeface="Times New Roman" panose="02020603050405020304" pitchFamily="18" charset="0"/>
              </a:rPr>
              <a:t>Prof. </a:t>
            </a:r>
            <a:r>
              <a:rPr lang="pt-BR" altLang="en-US" sz="1950" dirty="0" err="1">
                <a:solidFill>
                  <a:schemeClr val="tx1"/>
                </a:solidFill>
                <a:cs typeface="Times New Roman" panose="02020603050405020304" pitchFamily="18" charset="0"/>
              </a:rPr>
              <a:t>Elidamar</a:t>
            </a:r>
            <a:r>
              <a:rPr lang="pt-BR" altLang="en-US" sz="1950" dirty="0">
                <a:solidFill>
                  <a:schemeClr val="tx1"/>
                </a:solidFill>
                <a:cs typeface="Times New Roman" panose="02020603050405020304" pitchFamily="18" charset="0"/>
              </a:rPr>
              <a:t> Nunes de Carvalho Lima </a:t>
            </a: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1950" dirty="0" err="1">
                <a:solidFill>
                  <a:schemeClr val="tx1"/>
                </a:solidFill>
                <a:cs typeface="Times New Roman" panose="02020603050405020304" pitchFamily="18" charset="0"/>
              </a:rPr>
              <a:t>email</a:t>
            </a:r>
            <a:r>
              <a:rPr lang="pt-BR" altLang="en-US" sz="1950" dirty="0">
                <a:solidFill>
                  <a:schemeClr val="tx1"/>
                </a:solidFill>
                <a:cs typeface="Times New Roman" panose="02020603050405020304" pitchFamily="18" charset="0"/>
              </a:rPr>
              <a:t>: </a:t>
            </a:r>
            <a:r>
              <a:rPr lang="pt-BR" altLang="en-US" sz="1950" dirty="0">
                <a:solidFill>
                  <a:srgbClr val="7030A0"/>
                </a:solidFill>
                <a:cs typeface="Times New Roman" panose="02020603050405020304" pitchFamily="18" charset="0"/>
                <a:hlinkClick r:id="rId3"/>
              </a:rPr>
              <a:t>elidamarnunes@usp.br</a:t>
            </a:r>
            <a:endParaRPr lang="pt-BR" altLang="en-US" sz="195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195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195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1950" dirty="0">
                <a:solidFill>
                  <a:schemeClr val="tx1"/>
                </a:solidFill>
                <a:cs typeface="Times New Roman" panose="02020603050405020304" pitchFamily="18" charset="0"/>
              </a:rPr>
              <a:t>São Paulo, 03 de Novembro de 2021</a:t>
            </a:r>
            <a:endParaRPr lang="pt-BR" altLang="en-US" sz="18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18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</a:pPr>
            <a:endParaRPr lang="pt-BR" altLang="en-US" sz="18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4616-4CC4-498C-A6F5-0A039CFCD8A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023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anatomiaonline.com/esplancno/nariz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-24"/>
            <a:ext cx="9144032" cy="680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10</a:t>
            </a:fld>
            <a:endParaRPr 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 l="22964" t="41953" r="48257" b="22610"/>
          <a:stretch>
            <a:fillRect/>
          </a:stretch>
        </p:blipFill>
        <p:spPr bwMode="auto">
          <a:xfrm>
            <a:off x="0" y="142876"/>
            <a:ext cx="9144000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11</a:t>
            </a:fld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85728"/>
            <a:ext cx="7143800" cy="5786478"/>
          </a:xfrm>
          <a:prstGeom prst="rect">
            <a:avLst/>
          </a:prstGeom>
          <a:solidFill>
            <a:srgbClr val="FFFFFF"/>
          </a:solidFill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12</a:t>
            </a:fld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764704"/>
            <a:ext cx="8574949" cy="5123532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87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76672"/>
            <a:ext cx="8186784" cy="5976664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4100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548680"/>
            <a:ext cx="6048672" cy="6048672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6881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16</a:t>
            </a:fld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6749" y="3772"/>
            <a:ext cx="4586377" cy="659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2509814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 err="1">
                <a:latin typeface="Arial" pitchFamily="34" charset="0"/>
                <a:cs typeface="Arial" pitchFamily="34" charset="0"/>
              </a:rPr>
              <a:t>traquéia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4"/>
          <p:cNvSpPr>
            <a:spLocks/>
          </p:cNvSpPr>
          <p:nvPr/>
        </p:nvSpPr>
        <p:spPr bwMode="auto">
          <a:xfrm>
            <a:off x="2209800" y="1595414"/>
            <a:ext cx="838200" cy="2438400"/>
          </a:xfrm>
          <a:prstGeom prst="leftBrace">
            <a:avLst>
              <a:gd name="adj1" fmla="val 24242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86400" y="604814"/>
            <a:ext cx="1905000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>
                <a:latin typeface="Arial" pitchFamily="34" charset="0"/>
                <a:cs typeface="Arial" pitchFamily="34" charset="0"/>
              </a:rPr>
              <a:t>laringe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6"/>
          <p:cNvSpPr>
            <a:spLocks/>
          </p:cNvSpPr>
          <p:nvPr/>
        </p:nvSpPr>
        <p:spPr bwMode="auto">
          <a:xfrm>
            <a:off x="4953000" y="147614"/>
            <a:ext cx="457200" cy="1295400"/>
          </a:xfrm>
          <a:prstGeom prst="rightBrace">
            <a:avLst>
              <a:gd name="adj1" fmla="val 2361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7"/>
          <p:cNvSpPr>
            <a:spLocks/>
          </p:cNvSpPr>
          <p:nvPr/>
        </p:nvSpPr>
        <p:spPr bwMode="auto">
          <a:xfrm>
            <a:off x="6516688" y="3983014"/>
            <a:ext cx="431800" cy="2182290"/>
          </a:xfrm>
          <a:prstGeom prst="rightBrace">
            <a:avLst>
              <a:gd name="adj1" fmla="val 30576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092950" y="4487839"/>
            <a:ext cx="20510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>
                <a:latin typeface="Arial" pitchFamily="34" charset="0"/>
                <a:cs typeface="Arial" pitchFamily="34" charset="0"/>
              </a:rPr>
              <a:t>brônquios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17</a:t>
            </a:fld>
            <a:endParaRPr lang="pt-B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3" cstate="print"/>
          <a:srcRect l="47139" t="26372" r="13470" b="312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18</a:t>
            </a:fld>
            <a:endParaRPr lang="pt-B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6749" y="3772"/>
            <a:ext cx="4586377" cy="659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" y="2509814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 err="1">
                <a:latin typeface="Arial" pitchFamily="34" charset="0"/>
                <a:cs typeface="Arial" pitchFamily="34" charset="0"/>
              </a:rPr>
              <a:t>traquéia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4"/>
          <p:cNvSpPr>
            <a:spLocks/>
          </p:cNvSpPr>
          <p:nvPr/>
        </p:nvSpPr>
        <p:spPr bwMode="auto">
          <a:xfrm>
            <a:off x="2209800" y="1595414"/>
            <a:ext cx="838200" cy="2438400"/>
          </a:xfrm>
          <a:prstGeom prst="leftBrace">
            <a:avLst>
              <a:gd name="adj1" fmla="val 24242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86400" y="604814"/>
            <a:ext cx="1905000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>
                <a:latin typeface="Arial" pitchFamily="34" charset="0"/>
                <a:cs typeface="Arial" pitchFamily="34" charset="0"/>
              </a:rPr>
              <a:t>laringe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6"/>
          <p:cNvSpPr>
            <a:spLocks/>
          </p:cNvSpPr>
          <p:nvPr/>
        </p:nvSpPr>
        <p:spPr bwMode="auto">
          <a:xfrm>
            <a:off x="4953000" y="147614"/>
            <a:ext cx="457200" cy="1295400"/>
          </a:xfrm>
          <a:prstGeom prst="rightBrace">
            <a:avLst>
              <a:gd name="adj1" fmla="val 23611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7"/>
          <p:cNvSpPr>
            <a:spLocks/>
          </p:cNvSpPr>
          <p:nvPr/>
        </p:nvSpPr>
        <p:spPr bwMode="auto">
          <a:xfrm>
            <a:off x="6516688" y="3983014"/>
            <a:ext cx="431800" cy="2182290"/>
          </a:xfrm>
          <a:prstGeom prst="rightBrace">
            <a:avLst>
              <a:gd name="adj1" fmla="val 30576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pt-BR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092950" y="4487839"/>
            <a:ext cx="20510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 dirty="0">
                <a:latin typeface="Arial" pitchFamily="34" charset="0"/>
                <a:cs typeface="Arial" pitchFamily="34" charset="0"/>
              </a:rPr>
              <a:t>brônquios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5087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0719"/>
            <a:ext cx="519984" cy="5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697930" y="1085851"/>
            <a:ext cx="6114430" cy="692153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+mn-lt"/>
              </a:rPr>
              <a:t>ROTEIRO-CONTEÚDO</a:t>
            </a:r>
            <a:endParaRPr lang="pt-B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697930" y="2195650"/>
            <a:ext cx="4890293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85763" indent="-385763">
              <a:buAutoNum type="arabicPeriod"/>
            </a:pPr>
            <a:r>
              <a:rPr lang="pt-BR" sz="2100" b="1" dirty="0"/>
              <a:t>Sistema Respiratório</a:t>
            </a:r>
          </a:p>
          <a:p>
            <a:pPr marL="385763" indent="-385763">
              <a:buAutoNum type="arabicPeriod"/>
            </a:pPr>
            <a:r>
              <a:rPr lang="pt-BR" sz="2100" b="1" dirty="0"/>
              <a:t>Anatomia</a:t>
            </a:r>
          </a:p>
          <a:p>
            <a:pPr marL="385763" indent="-385763">
              <a:buAutoNum type="arabicPeriod"/>
            </a:pPr>
            <a:r>
              <a:rPr lang="pt-BR" sz="2100" b="1" dirty="0"/>
              <a:t>Fisiologia </a:t>
            </a:r>
          </a:p>
          <a:p>
            <a:pPr marL="385763" indent="-385763">
              <a:buAutoNum type="arabicPeriod"/>
            </a:pPr>
            <a:r>
              <a:rPr lang="pt-BR" sz="2100" b="1" dirty="0"/>
              <a:t>Artigo científico-biotecnológico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4616-4CC4-498C-A6F5-0A039CFCD8A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633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0414"/>
            <a:ext cx="8401080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Segundo trecho: entrando nos pulmões</a:t>
            </a:r>
          </a:p>
        </p:txBody>
      </p:sp>
      <p:pic>
        <p:nvPicPr>
          <p:cNvPr id="4" name="Imagem 3" descr="https://encrypted-tbn2.gstatic.com/images?q=tbn:ANd9GcRWRn0GaY1wtlX79XDatVckYkTOd5wyIFHB3pXPep1G-dYinOve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357298"/>
            <a:ext cx="6241326" cy="531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20</a:t>
            </a:fld>
            <a:endParaRPr lang="pt-B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 t="11839" r="67628" b="27221"/>
          <a:stretch>
            <a:fillRect/>
          </a:stretch>
        </p:blipFill>
        <p:spPr bwMode="auto">
          <a:xfrm>
            <a:off x="1174487" y="0"/>
            <a:ext cx="64801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21</a:t>
            </a:fld>
            <a:endParaRPr 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2800"/>
            <a:ext cx="9144000" cy="523240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403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08720"/>
            <a:ext cx="8781953" cy="520300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127000"/>
            <a:ext cx="8128000" cy="6604000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2639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pleu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85728"/>
            <a:ext cx="9108543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24</a:t>
            </a:fld>
            <a:endParaRPr 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/>
          <p:cNvPicPr>
            <a:picLocks noChangeAspect="1" noChangeArrowheads="1"/>
          </p:cNvPicPr>
          <p:nvPr/>
        </p:nvPicPr>
        <p:blipFill>
          <a:blip r:embed="rId3" cstate="print"/>
          <a:srcRect l="14861" t="25391" r="12920"/>
          <a:stretch>
            <a:fillRect/>
          </a:stretch>
        </p:blipFill>
        <p:spPr bwMode="auto">
          <a:xfrm>
            <a:off x="-1818" y="1071546"/>
            <a:ext cx="9145818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25</a:t>
            </a:fld>
            <a:endParaRPr lang="pt-B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76" y="274638"/>
            <a:ext cx="8786842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Revestimento interno dos brônquios</a:t>
            </a:r>
            <a:endParaRPr lang="pt-BR" dirty="0"/>
          </a:p>
        </p:txBody>
      </p:sp>
      <p:pic>
        <p:nvPicPr>
          <p:cNvPr id="4" name="Imagem 3" descr="http://2.bp.blogspot.com/--3bT-n3NwyA/T6GrucyzfqI/AAAAAAAAAGU/xsDCtBnoqSw/s1600/cil%C3%ADndrico+ciliado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857364"/>
            <a:ext cx="378842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 descr="http://i100.photobucket.com/albums/m32/maxaug/epitelial2.gif"/>
          <p:cNvPicPr/>
          <p:nvPr/>
        </p:nvPicPr>
        <p:blipFill>
          <a:blip r:embed="rId4" cstate="print"/>
          <a:srcRect l="64667" t="52531"/>
          <a:stretch>
            <a:fillRect/>
          </a:stretch>
        </p:blipFill>
        <p:spPr bwMode="auto">
          <a:xfrm>
            <a:off x="285720" y="1928802"/>
            <a:ext cx="450059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3" cstate="print"/>
          <a:srcRect l="551" t="18672" r="75647" b="38992"/>
          <a:stretch>
            <a:fillRect/>
          </a:stretch>
        </p:blipFill>
        <p:spPr bwMode="auto">
          <a:xfrm>
            <a:off x="785786" y="0"/>
            <a:ext cx="8358214" cy="6858000"/>
          </a:xfrm>
          <a:prstGeom prst="rect">
            <a:avLst/>
          </a:prstGeom>
          <a:solidFill>
            <a:srgbClr val="FFFFFF"/>
          </a:solidFill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27</a:t>
            </a:fld>
            <a:endParaRPr 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ttp://www.unifesp.br/dmorfo/histologia/ensino/pulmao/img/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4" y="0"/>
            <a:ext cx="864396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28</a:t>
            </a:fld>
            <a:endParaRPr lang="pt-B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10581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4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Bronquíolos</a:t>
            </a:r>
            <a:r>
              <a:rPr lang="pt-BR" sz="4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pt-BR" sz="44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</a:br>
            <a:endParaRPr lang="pt-BR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7200" y="270892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Imagem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9" y="2134096"/>
            <a:ext cx="4217005" cy="287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 flipV="1">
            <a:off x="4211961" y="3341525"/>
            <a:ext cx="1152128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Imagem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407" y="1988840"/>
            <a:ext cx="441468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29</a:t>
            </a:fld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0719"/>
            <a:ext cx="471857" cy="47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697930" y="1085851"/>
            <a:ext cx="5970414" cy="692153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+mn-lt"/>
              </a:rPr>
              <a:t>OBJETIVO – AO FINAL...</a:t>
            </a:r>
            <a:endParaRPr lang="pt-BR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745959" y="2313762"/>
            <a:ext cx="7440980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85763" indent="-385763">
              <a:lnSpc>
                <a:spcPct val="150000"/>
              </a:lnSpc>
              <a:buAutoNum type="arabicPeriod"/>
            </a:pPr>
            <a:r>
              <a:rPr lang="pt-BR" sz="2100" b="1" dirty="0"/>
              <a:t>Aspectos fundamentais do Sistema Respiratório ?</a:t>
            </a:r>
          </a:p>
          <a:p>
            <a:pPr marL="385763" indent="-385763">
              <a:lnSpc>
                <a:spcPct val="150000"/>
              </a:lnSpc>
              <a:buAutoNum type="arabicPeriod"/>
            </a:pPr>
            <a:r>
              <a:rPr lang="pt-BR" sz="2100" b="1" dirty="0"/>
              <a:t>Componentes, anatomia, fisiologia do sistema Respiratório ?</a:t>
            </a:r>
          </a:p>
          <a:p>
            <a:pPr marL="385763" indent="-385763">
              <a:lnSpc>
                <a:spcPct val="150000"/>
              </a:lnSpc>
              <a:buAutoNum type="arabicPeriod"/>
            </a:pPr>
            <a:r>
              <a:rPr lang="pt-BR" sz="2100" b="1" dirty="0"/>
              <a:t>Proposta biotecnológica Sistema Respiratório ?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4616-4CC4-498C-A6F5-0A039CFCD8A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261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929718" cy="1143000"/>
          </a:xfrm>
        </p:spPr>
        <p:txBody>
          <a:bodyPr>
            <a:normAutofit fontScale="90000"/>
          </a:bodyPr>
          <a:lstStyle/>
          <a:p>
            <a:r>
              <a:rPr lang="pt-BR" sz="3600" dirty="0"/>
              <a:t>Terceiro trecho: dos bronquíolos respiratórios ao interior dos alvéolos</a:t>
            </a:r>
          </a:p>
        </p:txBody>
      </p:sp>
      <p:pic>
        <p:nvPicPr>
          <p:cNvPr id="4" name="Imagem 3"/>
          <p:cNvPicPr/>
          <p:nvPr/>
        </p:nvPicPr>
        <p:blipFill>
          <a:blip r:embed="rId3" cstate="print"/>
          <a:srcRect l="20195" t="39366" r="50468" b="26172"/>
          <a:stretch>
            <a:fillRect/>
          </a:stretch>
        </p:blipFill>
        <p:spPr bwMode="auto">
          <a:xfrm>
            <a:off x="1571604" y="1928802"/>
            <a:ext cx="5715040" cy="4000528"/>
          </a:xfrm>
          <a:prstGeom prst="rect">
            <a:avLst/>
          </a:prstGeom>
          <a:solidFill>
            <a:srgbClr val="FFFFFF"/>
          </a:solidFill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30</a:t>
            </a:fld>
            <a:endParaRPr lang="pt-B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neumócito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857256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31</a:t>
            </a:fld>
            <a:endParaRPr lang="pt-B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23"/>
            <a:ext cx="8929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32</a:t>
            </a:fld>
            <a:endParaRPr lang="pt-B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sotw9_temp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3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7134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intura escapul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431017" y="3356992"/>
            <a:ext cx="3461463" cy="3461462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208240" y="1048487"/>
            <a:ext cx="88282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202124"/>
                </a:solidFill>
                <a:latin typeface="arial" panose="020B0604020202020204" pitchFamily="34" charset="0"/>
              </a:rPr>
              <a:t>O </a:t>
            </a:r>
            <a:r>
              <a:rPr lang="pt-BR" sz="2400" b="1" dirty="0">
                <a:solidFill>
                  <a:srgbClr val="202124"/>
                </a:solidFill>
                <a:latin typeface="arial" panose="020B0604020202020204" pitchFamily="34" charset="0"/>
              </a:rPr>
              <a:t>sistema respiratório</a:t>
            </a:r>
            <a:r>
              <a:rPr lang="pt-BR" sz="2400" dirty="0">
                <a:solidFill>
                  <a:srgbClr val="202124"/>
                </a:solidFill>
                <a:latin typeface="arial" panose="020B0604020202020204" pitchFamily="34" charset="0"/>
              </a:rPr>
              <a:t> pode ser dividido em duas porções: </a:t>
            </a:r>
            <a:endParaRPr lang="pt-BR" sz="2400" dirty="0" smtClean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400" dirty="0" smtClean="0">
                <a:solidFill>
                  <a:srgbClr val="202124"/>
                </a:solidFill>
                <a:latin typeface="arial" panose="020B0604020202020204" pitchFamily="34" charset="0"/>
              </a:rPr>
              <a:t>uma </a:t>
            </a:r>
            <a:r>
              <a:rPr lang="pt-BR" sz="2400" dirty="0">
                <a:solidFill>
                  <a:srgbClr val="202124"/>
                </a:solidFill>
                <a:latin typeface="arial" panose="020B0604020202020204" pitchFamily="34" charset="0"/>
              </a:rPr>
              <a:t>parte condutora </a:t>
            </a:r>
            <a:endParaRPr lang="pt-BR" sz="2400" dirty="0" smtClean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400" dirty="0" smtClean="0">
                <a:solidFill>
                  <a:srgbClr val="202124"/>
                </a:solidFill>
                <a:latin typeface="arial" panose="020B0604020202020204" pitchFamily="34" charset="0"/>
              </a:rPr>
              <a:t>uma </a:t>
            </a:r>
            <a:r>
              <a:rPr lang="pt-BR" sz="2400" dirty="0">
                <a:solidFill>
                  <a:srgbClr val="202124"/>
                </a:solidFill>
                <a:latin typeface="arial" panose="020B0604020202020204" pitchFamily="34" charset="0"/>
              </a:rPr>
              <a:t>parte respiratória. </a:t>
            </a:r>
            <a:endParaRPr lang="pt-BR" sz="2400" dirty="0" smtClean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pt-BR" sz="2400" dirty="0">
              <a:solidFill>
                <a:srgbClr val="202124"/>
              </a:solidFill>
              <a:latin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pt-BR" sz="2400" dirty="0" smtClean="0">
                <a:solidFill>
                  <a:srgbClr val="202124"/>
                </a:solidFill>
                <a:latin typeface="arial" panose="020B0604020202020204" pitchFamily="34" charset="0"/>
              </a:rPr>
              <a:t>Fazem </a:t>
            </a:r>
            <a:r>
              <a:rPr lang="pt-BR" sz="2400" dirty="0">
                <a:solidFill>
                  <a:srgbClr val="202124"/>
                </a:solidFill>
                <a:latin typeface="arial" panose="020B0604020202020204" pitchFamily="34" charset="0"/>
              </a:rPr>
              <a:t>parte da porção condutora as fossas nasais, faringe, laringe, traqueia, brônquios, bronquíolos e bronquíolos terminais.</a:t>
            </a:r>
            <a:endParaRPr lang="pt-BR" sz="24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14282" y="274638"/>
            <a:ext cx="8929718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t-BR" sz="3200" dirty="0" smtClean="0">
                <a:solidFill>
                  <a:srgbClr val="FF0000"/>
                </a:solidFill>
              </a:rPr>
              <a:t>Divisão anatômica do sistema respiratório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34</a:t>
            </a:fld>
            <a:endParaRPr lang="pt-B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4336908" cy="475252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429000"/>
            <a:ext cx="4741239" cy="3168352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763688" y="255075"/>
            <a:ext cx="6733982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t-BR" sz="3200" dirty="0" smtClean="0">
                <a:solidFill>
                  <a:srgbClr val="FF0000"/>
                </a:solidFill>
              </a:rPr>
              <a:t>Mecânica do sistema respiratório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926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817149"/>
            <a:ext cx="4839378" cy="3389485"/>
          </a:xfrm>
          <a:prstGeom prst="rect">
            <a:avLst/>
          </a:prstGeom>
        </p:spPr>
      </p:pic>
      <p:pic>
        <p:nvPicPr>
          <p:cNvPr id="4" name="Picture 4" descr="musculos_abdomina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6882" y="3717032"/>
            <a:ext cx="4197118" cy="315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36</a:t>
            </a:fld>
            <a:endParaRPr lang="pt-BR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763688" y="255075"/>
            <a:ext cx="6733982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t-BR" sz="3200" dirty="0" smtClean="0">
                <a:solidFill>
                  <a:srgbClr val="FF0000"/>
                </a:solidFill>
              </a:rPr>
              <a:t>Músculos do sistema respiratório</a:t>
            </a:r>
            <a:endParaRPr lang="pt-B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771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afrag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390333" y="548680"/>
            <a:ext cx="7256939" cy="5445224"/>
          </a:xfrm>
          <a:prstGeom prst="rect">
            <a:avLst/>
          </a:prstGeom>
          <a:noFill/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37</a:t>
            </a:fld>
            <a:endParaRPr lang="pt-BR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3419872" y="134640"/>
            <a:ext cx="2592288" cy="56207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t-BR" sz="3200" dirty="0" err="1" smtClean="0">
                <a:solidFill>
                  <a:srgbClr val="FF0000"/>
                </a:solidFill>
              </a:rPr>
              <a:t>Diafrágma</a:t>
            </a:r>
            <a:endParaRPr lang="pt-BR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1008" y="1100386"/>
            <a:ext cx="7886700" cy="994172"/>
          </a:xfrm>
        </p:spPr>
        <p:txBody>
          <a:bodyPr>
            <a:normAutofit/>
          </a:bodyPr>
          <a:lstStyle/>
          <a:p>
            <a:r>
              <a:rPr lang="pt-BR" sz="3000" dirty="0"/>
              <a:t>Referências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12082" y="1973806"/>
            <a:ext cx="7886700" cy="1240916"/>
          </a:xfrm>
        </p:spPr>
        <p:txBody>
          <a:bodyPr>
            <a:noAutofit/>
          </a:bodyPr>
          <a:lstStyle/>
          <a:p>
            <a:r>
              <a:rPr lang="pt-BR" sz="1800" dirty="0"/>
              <a:t>Berne, Levy. Princípios de Fisiologia. Ed. Guanabara Koogan, 1991.</a:t>
            </a:r>
          </a:p>
          <a:p>
            <a:r>
              <a:rPr lang="pt-BR" sz="1800" dirty="0"/>
              <a:t>William </a:t>
            </a:r>
            <a:r>
              <a:rPr lang="pt-BR" sz="1800" dirty="0" err="1"/>
              <a:t>Ganong</a:t>
            </a:r>
            <a:r>
              <a:rPr lang="pt-BR" sz="1800" dirty="0"/>
              <a:t>. Fisiologia Médica. Ed. Atheneu, 2.ed. 2000.</a:t>
            </a:r>
          </a:p>
          <a:p>
            <a:r>
              <a:rPr lang="pt-BR" sz="1800" dirty="0" err="1"/>
              <a:t>Dee</a:t>
            </a:r>
            <a:r>
              <a:rPr lang="pt-BR" sz="1800" dirty="0"/>
              <a:t> </a:t>
            </a:r>
            <a:r>
              <a:rPr lang="pt-BR" sz="1800" dirty="0" err="1"/>
              <a:t>Unglaub</a:t>
            </a:r>
            <a:r>
              <a:rPr lang="pt-BR" sz="1800" dirty="0"/>
              <a:t>. Fisiologia Humana: Uma Abordagem Integrada, 2017</a:t>
            </a:r>
            <a:r>
              <a:rPr lang="pt-BR" sz="1800" dirty="0" smtClean="0"/>
              <a:t>.</a:t>
            </a: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38</a:t>
            </a:fld>
            <a:endParaRPr lang="pt-BR"/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90719"/>
            <a:ext cx="423731" cy="4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72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39</a:t>
            </a:fld>
            <a:endParaRPr lang="pt-BR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827584" y="260648"/>
            <a:ext cx="7681392" cy="77408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t-BR" sz="3200" dirty="0" smtClean="0">
                <a:solidFill>
                  <a:srgbClr val="FF0000"/>
                </a:solidFill>
              </a:rPr>
              <a:t>Biotecnologia do sistema respiratório</a:t>
            </a:r>
            <a:endParaRPr lang="pt-BR" sz="3200" dirty="0">
              <a:solidFill>
                <a:srgbClr val="FF000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130" y="2499548"/>
            <a:ext cx="5424968" cy="405625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696867" cy="3257124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087785" y="1323397"/>
            <a:ext cx="3024336" cy="56207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t-BR" sz="3200" dirty="0" smtClean="0">
                <a:solidFill>
                  <a:srgbClr val="FF0000"/>
                </a:solidFill>
              </a:rPr>
              <a:t>Grupo I (-integrantes)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5217670" y="3140968"/>
            <a:ext cx="3061327" cy="562074"/>
          </a:xfrm>
          <a:prstGeom prst="rect">
            <a:avLst/>
          </a:prstGeom>
        </p:spPr>
        <p:txBody>
          <a:bodyPr>
            <a:normAutofit fontScale="6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pt-BR" sz="3200" dirty="0" smtClean="0">
                <a:solidFill>
                  <a:srgbClr val="FF0000"/>
                </a:solidFill>
              </a:rPr>
              <a:t>Grupo II (+integrantes</a:t>
            </a:r>
            <a:r>
              <a:rPr lang="pt-BR" sz="3200" dirty="0">
                <a:solidFill>
                  <a:srgbClr val="FF0000"/>
                </a:solidFill>
              </a:rPr>
              <a:t>)</a:t>
            </a:r>
          </a:p>
          <a:p>
            <a:endParaRPr lang="pt-BR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0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852936"/>
            <a:ext cx="7772400" cy="729426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Sistema Respiratório</a:t>
            </a:r>
            <a:endParaRPr lang="pt-BR" dirty="0"/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46849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376454" y="1787903"/>
            <a:ext cx="4962809" cy="411814"/>
          </a:xfrm>
        </p:spPr>
        <p:txBody>
          <a:bodyPr>
            <a:noAutofit/>
          </a:bodyPr>
          <a:lstStyle/>
          <a:p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Contato: </a:t>
            </a:r>
            <a:r>
              <a:rPr lang="pt-B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elidamarnunes@usp.br</a:t>
            </a:r>
            <a:endParaRPr lang="pt-B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547664" y="980728"/>
            <a:ext cx="6873213" cy="6763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Grata a todos pela atenção!</a:t>
            </a:r>
          </a:p>
          <a:p>
            <a:pPr marL="0" indent="0">
              <a:buNone/>
            </a:pPr>
            <a:endParaRPr lang="pt-BR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34B5D-AFE0-4DDA-9655-B16851C00D95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Composição</a:t>
            </a:r>
            <a:r>
              <a:rPr lang="en-US" dirty="0" smtClean="0"/>
              <a:t> do </a:t>
            </a:r>
            <a:r>
              <a:rPr lang="en-US" dirty="0" err="1" smtClean="0"/>
              <a:t>ar</a:t>
            </a:r>
            <a:r>
              <a:rPr lang="en-US" dirty="0" smtClean="0"/>
              <a:t> </a:t>
            </a:r>
            <a:r>
              <a:rPr lang="en-US" dirty="0" err="1" smtClean="0"/>
              <a:t>atmosférico</a:t>
            </a:r>
            <a:endParaRPr lang="en-US" dirty="0"/>
          </a:p>
        </p:txBody>
      </p:sp>
      <p:grpSp>
        <p:nvGrpSpPr>
          <p:cNvPr id="7" name="Grupo 6"/>
          <p:cNvGrpSpPr/>
          <p:nvPr/>
        </p:nvGrpSpPr>
        <p:grpSpPr>
          <a:xfrm>
            <a:off x="2195736" y="1427869"/>
            <a:ext cx="5472608" cy="5025467"/>
            <a:chOff x="2195736" y="1427869"/>
            <a:chExt cx="5472608" cy="5025467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3"/>
            <a:srcRect l="21477" r="17145" b="8056"/>
            <a:stretch/>
          </p:blipFill>
          <p:spPr>
            <a:xfrm>
              <a:off x="2195736" y="1427869"/>
              <a:ext cx="5400600" cy="4955845"/>
            </a:xfrm>
            <a:prstGeom prst="rect">
              <a:avLst/>
            </a:prstGeom>
          </p:spPr>
        </p:pic>
        <p:sp>
          <p:nvSpPr>
            <p:cNvPr id="6" name="Retângulo 5"/>
            <p:cNvSpPr/>
            <p:nvPr/>
          </p:nvSpPr>
          <p:spPr>
            <a:xfrm>
              <a:off x="5364088" y="6296703"/>
              <a:ext cx="2304256" cy="1566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93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1600200"/>
            <a:ext cx="8501122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pt-BR" dirty="0" smtClean="0"/>
          </a:p>
          <a:p>
            <a:pPr algn="just">
              <a:buNone/>
            </a:pPr>
            <a:r>
              <a:rPr lang="pt-BR" dirty="0" smtClean="0"/>
              <a:t>		</a:t>
            </a:r>
            <a:r>
              <a:rPr lang="pt-BR" sz="2200" b="0" i="1" dirty="0" smtClean="0"/>
              <a:t>Estamos em São Paulo, metrópole nacional. Imagine a situação a seguir. </a:t>
            </a:r>
            <a:r>
              <a:rPr lang="pt-BR" sz="2200" b="0" i="1" dirty="0" err="1" smtClean="0"/>
              <a:t>P.V.</a:t>
            </a:r>
            <a:r>
              <a:rPr lang="pt-BR" sz="2200" b="0" i="1" dirty="0" smtClean="0"/>
              <a:t>, 34 anos, foi assaltado na Rua da Consolação e reagiu. O assaltante o golpeou com um instrumento perfuro cortante, acima da clavícula direita. Ao chegar ao hospital, o médico plantonista confirmou a lesão perfurante próxima ao músculo </a:t>
            </a:r>
            <a:r>
              <a:rPr lang="pt-BR" sz="2200" b="0" i="1" dirty="0" err="1" smtClean="0"/>
              <a:t>esternocleidomastóideo</a:t>
            </a:r>
            <a:r>
              <a:rPr lang="pt-BR" sz="2200" b="0" i="1" dirty="0" smtClean="0"/>
              <a:t>. O paciente apresentava frequência respiratória moderadamente alta, </a:t>
            </a:r>
            <a:r>
              <a:rPr lang="pt-BR" sz="2200" b="0" i="1" dirty="0" err="1" smtClean="0"/>
              <a:t>dispneia</a:t>
            </a:r>
            <a:r>
              <a:rPr lang="pt-BR" sz="2200" b="0" i="1" dirty="0" smtClean="0"/>
              <a:t>, tosse e queixava-se de dor no </a:t>
            </a:r>
            <a:r>
              <a:rPr lang="pt-BR" sz="2200" b="0" i="1" dirty="0" err="1" smtClean="0"/>
              <a:t>hemitórax</a:t>
            </a:r>
            <a:r>
              <a:rPr lang="pt-BR" sz="2200" b="0" i="1" dirty="0" smtClean="0"/>
              <a:t> direito. A radiografia do tórax mostrou que o pulmão direito estava, praticamente, todo colapsado e envolvido por ar, tratando-se de um caso de pneumotórax. </a:t>
            </a:r>
            <a:endParaRPr lang="pt-BR" sz="2200" b="0" i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571480"/>
            <a:ext cx="8715436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pt-BR" sz="4000" b="1" dirty="0" smtClean="0"/>
              <a:t>Um pouco de história da vida real para aprender sobre o caminho do ar</a:t>
            </a:r>
            <a:r>
              <a:rPr lang="pt-BR" sz="2800" b="1" dirty="0" smtClean="0"/>
              <a:t/>
            </a:r>
            <a:br>
              <a:rPr lang="pt-BR" sz="2800" b="1" dirty="0" smtClean="0"/>
            </a:br>
            <a:endParaRPr lang="pt-BR" sz="2800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6</a:t>
            </a:fld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 pergunta é: por que a perfuração levou ao colapso do pulmão?</a:t>
            </a:r>
          </a:p>
        </p:txBody>
      </p:sp>
      <p:pic>
        <p:nvPicPr>
          <p:cNvPr id="4" name="Imagem 3"/>
          <p:cNvPicPr/>
          <p:nvPr/>
        </p:nvPicPr>
        <p:blipFill>
          <a:blip r:embed="rId3" cstate="print"/>
          <a:srcRect t="8464" r="70943" b="40305"/>
          <a:stretch>
            <a:fillRect/>
          </a:stretch>
        </p:blipFill>
        <p:spPr bwMode="auto">
          <a:xfrm>
            <a:off x="1979712" y="1844824"/>
            <a:ext cx="5608844" cy="4812566"/>
          </a:xfrm>
          <a:prstGeom prst="rect">
            <a:avLst/>
          </a:prstGeom>
          <a:solidFill>
            <a:srgbClr val="FFFFFF"/>
          </a:solidFill>
          <a:ln w="317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7</a:t>
            </a:fld>
            <a:endParaRPr 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O caminho que muda ao longo do sistema </a:t>
            </a:r>
            <a:r>
              <a:rPr lang="pt-BR" dirty="0" smtClean="0"/>
              <a:t>respiratório</a:t>
            </a:r>
            <a:endParaRPr lang="pt-BR" dirty="0"/>
          </a:p>
        </p:txBody>
      </p:sp>
      <p:pic>
        <p:nvPicPr>
          <p:cNvPr id="4" name="irc_mi" descr="http://s3.amazonaws.com/magoo/ABAAABGBkAJ-1.jpg"/>
          <p:cNvPicPr/>
          <p:nvPr/>
        </p:nvPicPr>
        <p:blipFill>
          <a:blip r:embed="rId3" cstate="print"/>
          <a:srcRect b="9755"/>
          <a:stretch>
            <a:fillRect/>
          </a:stretch>
        </p:blipFill>
        <p:spPr bwMode="auto">
          <a:xfrm>
            <a:off x="2928926" y="1500174"/>
            <a:ext cx="5214974" cy="507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8</a:t>
            </a:fld>
            <a:endParaRPr 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Primeiro trecho: das narinas aos brônquios </a:t>
            </a:r>
            <a:r>
              <a:rPr lang="pt-BR" dirty="0" smtClean="0"/>
              <a:t>fonte</a:t>
            </a:r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3" cstate="print"/>
          <a:srcRect l="7317" t="5000" r="9755" b="10000"/>
          <a:stretch>
            <a:fillRect/>
          </a:stretch>
        </p:blipFill>
        <p:spPr bwMode="auto">
          <a:xfrm>
            <a:off x="2195736" y="1428736"/>
            <a:ext cx="6305354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77E70-B438-44B8-AB09-F67F98C7CA75}" type="slidenum">
              <a:rPr lang="pt-BR" smtClean="0"/>
              <a:pPr/>
              <a:t>9</a:t>
            </a:fld>
            <a:endParaRPr lang="pt-BR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so">
  <a:themeElements>
    <a:clrScheme name="Concurso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so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so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296</Words>
  <Application>Microsoft Office PowerPoint</Application>
  <PresentationFormat>Apresentação na tela (4:3)</PresentationFormat>
  <Paragraphs>136</Paragraphs>
  <Slides>40</Slides>
  <Notes>36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50" baseType="lpstr">
      <vt:lpstr>Microsoft YaHei</vt:lpstr>
      <vt:lpstr>Arial</vt:lpstr>
      <vt:lpstr>Arial</vt:lpstr>
      <vt:lpstr>Calibri</vt:lpstr>
      <vt:lpstr>Lucida Sans Unicode</vt:lpstr>
      <vt:lpstr>Times New Roman</vt:lpstr>
      <vt:lpstr>Verdana</vt:lpstr>
      <vt:lpstr>Wingdings 2</vt:lpstr>
      <vt:lpstr>Wingdings 3</vt:lpstr>
      <vt:lpstr>Concurso</vt:lpstr>
      <vt:lpstr>Apresentação do PowerPoint</vt:lpstr>
      <vt:lpstr>ROTEIRO-CONTEÚDO</vt:lpstr>
      <vt:lpstr>OBJETIVO – AO FINAL...</vt:lpstr>
      <vt:lpstr>Sistema Respiratório</vt:lpstr>
      <vt:lpstr>Composição do ar atmosférico</vt:lpstr>
      <vt:lpstr>Um pouco de história da vida real para aprender sobre o caminho do ar </vt:lpstr>
      <vt:lpstr>A pergunta é: por que a perfuração levou ao colapso do pulmão?</vt:lpstr>
      <vt:lpstr>O caminho que muda ao longo do sistema respiratório</vt:lpstr>
      <vt:lpstr>Primeiro trecho: das narinas aos brônquios fonte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Segundo trecho: entrando nos pulmões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Revestimento interno dos brônquios</vt:lpstr>
      <vt:lpstr>Apresentação do PowerPoint</vt:lpstr>
      <vt:lpstr>Apresentação do PowerPoint</vt:lpstr>
      <vt:lpstr>Bronquíolos </vt:lpstr>
      <vt:lpstr>Terceiro trecho: dos bronquíolos respiratórios ao interior dos alvéolos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 pouco de história da vida real para aprender sobre o caminho do ar</dc:title>
  <dc:creator>vivi</dc:creator>
  <cp:lastModifiedBy>Rodrigo</cp:lastModifiedBy>
  <cp:revision>50</cp:revision>
  <dcterms:created xsi:type="dcterms:W3CDTF">2015-09-28T14:15:52Z</dcterms:created>
  <dcterms:modified xsi:type="dcterms:W3CDTF">2021-11-03T20:38:48Z</dcterms:modified>
</cp:coreProperties>
</file>