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8"/>
  </p:notesMasterIdLst>
  <p:sldIdLst>
    <p:sldId id="315" r:id="rId2"/>
    <p:sldId id="434" r:id="rId3"/>
    <p:sldId id="435" r:id="rId4"/>
    <p:sldId id="436" r:id="rId5"/>
    <p:sldId id="399" r:id="rId6"/>
    <p:sldId id="437" r:id="rId7"/>
    <p:sldId id="438" r:id="rId8"/>
    <p:sldId id="400" r:id="rId9"/>
    <p:sldId id="412" r:id="rId10"/>
    <p:sldId id="430" r:id="rId11"/>
    <p:sldId id="423" r:id="rId12"/>
    <p:sldId id="439" r:id="rId13"/>
    <p:sldId id="402" r:id="rId14"/>
    <p:sldId id="441" r:id="rId15"/>
    <p:sldId id="403" r:id="rId16"/>
    <p:sldId id="405" r:id="rId17"/>
    <p:sldId id="406" r:id="rId18"/>
    <p:sldId id="407" r:id="rId19"/>
    <p:sldId id="408" r:id="rId20"/>
    <p:sldId id="409" r:id="rId21"/>
    <p:sldId id="410" r:id="rId22"/>
    <p:sldId id="431" r:id="rId23"/>
    <p:sldId id="404" r:id="rId24"/>
    <p:sldId id="411" r:id="rId25"/>
    <p:sldId id="440" r:id="rId26"/>
    <p:sldId id="413" r:id="rId2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988" y="-14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869938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AA7E61-FDBF-4A54-8736-BEF65F749A7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F57BBF2-E081-4D76-8388-2D4E9B564E5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AE5194-B3AC-4A47-99C4-BB7618A228C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5501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301B931-44AE-419F-8522-A8C6FC6B776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093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23C02-697E-4CCC-91EE-82CAEF5151B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0637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  <p:sldLayoutId id="2147483657" r:id="rId4"/>
    <p:sldLayoutId id="2147483658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3600" dirty="0" smtClean="0"/>
              <a:t>Mercados Ilícitos Globais e Segurança Doméstica</a:t>
            </a:r>
            <a:br>
              <a:rPr lang="pt-BR" sz="3600" dirty="0" smtClean="0"/>
            </a:br>
            <a:r>
              <a:rPr lang="pt-BR" sz="3600" dirty="0" smtClean="0"/>
              <a:t>BRI 0044-2019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en-US" sz="3600" dirty="0" smtClean="0"/>
              <a:t>Aula 1</a:t>
            </a:r>
            <a:endParaRPr lang="en-US" sz="3600" dirty="0"/>
          </a:p>
        </p:txBody>
      </p:sp>
      <p:pic>
        <p:nvPicPr>
          <p:cNvPr id="4" name="Picture 3" descr="cabecalho i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75373"/>
            <a:ext cx="7344816" cy="11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esultado de imagem para logo u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9591" y="3840572"/>
            <a:ext cx="944457" cy="109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45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dirty="0" smtClean="0"/>
              <a:t>CONVENÇÃO </a:t>
            </a:r>
            <a:r>
              <a:rPr lang="pt-BR" sz="2000" dirty="0"/>
              <a:t>DAS NAÇÕES </a:t>
            </a:r>
            <a:r>
              <a:rPr lang="pt-BR" sz="2000" dirty="0" smtClean="0"/>
              <a:t>UNIDAS CONTRA </a:t>
            </a:r>
            <a:r>
              <a:rPr lang="pt-BR" sz="2000" dirty="0"/>
              <a:t>O </a:t>
            </a:r>
            <a:r>
              <a:rPr lang="pt-BR" sz="2000" dirty="0" smtClean="0"/>
              <a:t>CRIME ORGANIZADO TRANSNACIONAL</a:t>
            </a:r>
            <a:r>
              <a:rPr lang="en-US" dirty="0"/>
              <a:t> </a:t>
            </a:r>
            <a:r>
              <a:rPr lang="en-US" dirty="0" smtClean="0"/>
              <a:t>– Palermo</a:t>
            </a:r>
            <a:endParaRPr lang="es-MX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Artigo </a:t>
            </a:r>
            <a:r>
              <a:rPr lang="pt-BR" dirty="0"/>
              <a:t>2</a:t>
            </a:r>
          </a:p>
          <a:p>
            <a:r>
              <a:rPr lang="pt-BR" sz="1600" dirty="0" smtClean="0"/>
              <a:t>Para </a:t>
            </a:r>
            <a:r>
              <a:rPr lang="pt-BR" sz="1600" dirty="0"/>
              <a:t>efeitos da presente Convenção, entende-se por:</a:t>
            </a:r>
          </a:p>
          <a:p>
            <a:r>
              <a:rPr lang="pt-BR" sz="1600" dirty="0"/>
              <a:t>a) "Grupo criminoso organizado" - grupo estruturado de três ou mais pessoas, existente há algum tempo e atuando </a:t>
            </a:r>
            <a:r>
              <a:rPr lang="pt-BR" sz="1600" dirty="0" err="1"/>
              <a:t>concertadamente</a:t>
            </a:r>
            <a:r>
              <a:rPr lang="pt-BR" sz="1600" dirty="0"/>
              <a:t> com o propósito de cometer uma ou mais infrações graves ou enunciadas na presente Convenção, com a intenção de obter, direta ou indiretamente, um benefício econômico ou outro benefício material;</a:t>
            </a:r>
          </a:p>
          <a:p>
            <a:r>
              <a:rPr lang="pt-BR" sz="1600" dirty="0"/>
              <a:t>b) "Infração grave" - ato que constitua infração punível com uma pena de privação de liberdade, cujo máximo não seja inferior a quatro anos ou com pena superior;</a:t>
            </a:r>
          </a:p>
          <a:p>
            <a:r>
              <a:rPr lang="pt-BR" sz="1600" dirty="0"/>
              <a:t>c) "Grupo estruturado" - grupo formado de maneira não fortuita para a prática imediata de uma infração, ainda que os seus membros não tenham funções formalmente definidas, que não haja continuidade na sua composição e que não disponha de uma estrutura elaborada;</a:t>
            </a:r>
          </a:p>
        </p:txBody>
      </p:sp>
    </p:spTree>
    <p:extLst>
      <p:ext uri="{BB962C8B-B14F-4D97-AF65-F5344CB8AC3E}">
        <p14:creationId xmlns:p14="http://schemas.microsoft.com/office/powerpoint/2010/main" xmlns="" val="120087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BR" altLang="en-US" sz="3200" dirty="0" smtClean="0"/>
              <a:t>Diferentes Modelos de Organização 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275607"/>
            <a:ext cx="7056784" cy="187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899592" y="2499424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US" sz="2400" b="1" dirty="0" smtClean="0"/>
              <a:t> ‘Hierarquia Padrão’</a:t>
            </a:r>
            <a:endParaRPr lang="pt-BR" altLang="en-US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94067"/>
            <a:ext cx="4032448" cy="194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99592" y="3735417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en-US" sz="2400" b="1" dirty="0" smtClean="0"/>
              <a:t> Grupo central e rede</a:t>
            </a:r>
            <a:endParaRPr lang="pt-B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411367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Caminho 2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4788024" y="1347614"/>
            <a:ext cx="3960440" cy="34563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Calibri" panose="020F0502020204030204" pitchFamily="34" charset="0"/>
              </a:rPr>
              <a:t>Definições focadas na atividade ilícita</a:t>
            </a:r>
          </a:p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</a:rPr>
              <a:t> </a:t>
            </a:r>
            <a:r>
              <a:rPr lang="pt-BR" sz="2000" dirty="0" smtClean="0">
                <a:latin typeface="Calibri" panose="020F0502020204030204" pitchFamily="34" charset="0"/>
              </a:rPr>
              <a:t>     Pergunta chave</a:t>
            </a:r>
            <a:r>
              <a:rPr lang="pt-BR" sz="1800" dirty="0" smtClean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361950" indent="0">
              <a:buNone/>
            </a:pPr>
            <a:r>
              <a:rPr lang="pt-BR" sz="1800" dirty="0" smtClean="0">
                <a:latin typeface="Calibri" panose="020F0502020204030204" pitchFamily="34" charset="0"/>
              </a:rPr>
              <a:t>Determinados mercados ilícitos podem favorecer o aparecimento e a atuação de organizações criminosas</a:t>
            </a:r>
            <a:r>
              <a:rPr lang="en-US" sz="1800" dirty="0" smtClean="0">
                <a:latin typeface="Calibri" panose="020F0502020204030204" pitchFamily="34" charset="0"/>
              </a:rPr>
              <a:t>?</a:t>
            </a:r>
            <a:r>
              <a:rPr lang="pt-BR" sz="1800" dirty="0" smtClean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00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O Crime Organizado é Diferente do crime ordinário: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875" indent="-1793875">
              <a:buNone/>
            </a:pPr>
            <a:r>
              <a:rPr lang="pt-BR" sz="2400" b="1" dirty="0" smtClean="0"/>
              <a:t>Ordinário</a:t>
            </a:r>
            <a:r>
              <a:rPr lang="pt-BR" sz="2400" dirty="0" smtClean="0"/>
              <a:t>: Crimes violentos que objetivam ganhos imediatos e que podem ser cometidos sem o apoio de qualquer tipo de infraestrutura organizacional. </a:t>
            </a:r>
          </a:p>
          <a:p>
            <a:pPr marL="2149475" indent="-2149475">
              <a:buNone/>
            </a:pPr>
            <a:r>
              <a:rPr lang="pt-BR" sz="2400" b="1" dirty="0" smtClean="0"/>
              <a:t>Organizado</a:t>
            </a:r>
            <a:r>
              <a:rPr lang="pt-BR" sz="2400" dirty="0" smtClean="0"/>
              <a:t>:  atividades voltadas para a produção e distribuição de bens e serviços ilícitos (drogas, prostituição, jogos e assemelhados).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5281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Uma teoria geral sobre os crimes economicamente motivados   (</a:t>
            </a:r>
            <a:r>
              <a:rPr lang="pt-BR" sz="2800" dirty="0" err="1" smtClean="0"/>
              <a:t>Naylor</a:t>
            </a:r>
            <a:r>
              <a:rPr lang="pt-BR" sz="2800" dirty="0" smtClean="0"/>
              <a:t>, 2003)</a:t>
            </a:r>
            <a:endParaRPr lang="pt-BR" sz="28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4850" indent="-514350">
              <a:buAutoNum type="arabicPeriod"/>
            </a:pPr>
            <a:r>
              <a:rPr lang="pt-BR" dirty="0" smtClean="0"/>
              <a:t>Crimes predatórios</a:t>
            </a:r>
          </a:p>
          <a:p>
            <a:pPr marL="704850" indent="-514350">
              <a:buAutoNum type="arabicPeriod"/>
            </a:pPr>
            <a:r>
              <a:rPr lang="pt-BR" dirty="0" smtClean="0"/>
              <a:t>Bens e Serviços ilícitos</a:t>
            </a:r>
          </a:p>
          <a:p>
            <a:pPr marL="704850" indent="-514350">
              <a:buAutoNum type="arabicPeriod"/>
            </a:pPr>
            <a:r>
              <a:rPr lang="pt-BR" dirty="0" smtClean="0"/>
              <a:t>Crimes Comerciais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Uma </a:t>
            </a:r>
            <a:r>
              <a:rPr lang="pt-BR" sz="3200" dirty="0"/>
              <a:t>distinção </a:t>
            </a:r>
            <a:r>
              <a:rPr lang="pt-BR" sz="3200" dirty="0" smtClean="0"/>
              <a:t>importante entre crime organizado e crime ordinário: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dirty="0" smtClean="0">
                <a:latin typeface="Calibri" panose="020F0502020204030204" pitchFamily="34" charset="0"/>
              </a:rPr>
              <a:t>Os membros de organizações criminosas não apenas se organizam para participar do mercado de bens e serviços ilícitos, </a:t>
            </a: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mas principalmente se organizam para dominar os mercados nos quais atuam</a:t>
            </a:r>
            <a:r>
              <a:rPr lang="pt-BR" sz="2400" dirty="0" smtClean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Calibri" panose="020F0502020204030204" pitchFamily="34" charset="0"/>
              </a:rPr>
              <a:t>O uso da violência é diferente, não visa a transferência pontual de renda, mas </a:t>
            </a:r>
            <a:r>
              <a:rPr lang="pt-BR" sz="2400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 posição de mercado </a:t>
            </a:r>
            <a:r>
              <a:rPr lang="pt-BR" sz="2400" dirty="0" smtClean="0">
                <a:latin typeface="Calibri" panose="020F0502020204030204" pitchFamily="34" charset="0"/>
              </a:rPr>
              <a:t>da firma criminosa. Violência contra os competidores, corrupção contra o aparato regulatório (a polícia e a justiça).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9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dirty="0" smtClean="0"/>
              <a:t>Vamos analisar o conceito do crime organizado como uma firma 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O modelo:</a:t>
            </a:r>
          </a:p>
          <a:p>
            <a:pPr lvl="1"/>
            <a:r>
              <a:rPr lang="pt-BR" dirty="0" smtClean="0"/>
              <a:t> Como as firmas do setor legal, as firmas criminosas buscam oportunidades de mercado, enfrentam limites de custo, assumem riscos enquanto tentam maximizar seus ganhos.</a:t>
            </a:r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064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(1)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b="1" dirty="0" smtClean="0"/>
              <a:t>O ambiente jurídico:</a:t>
            </a:r>
          </a:p>
          <a:p>
            <a:pPr lvl="1"/>
            <a:r>
              <a:rPr lang="pt-BR" sz="2000" dirty="0" smtClean="0"/>
              <a:t>Firmas legais são apoiadas por instituições políticas e pelas leis; </a:t>
            </a:r>
          </a:p>
          <a:p>
            <a:pPr lvl="1"/>
            <a:r>
              <a:rPr lang="pt-BR" sz="2000" dirty="0" smtClean="0"/>
              <a:t>Firmas criminosas enfrentam de forma violenta ou por meio da corrupção os agentes legais que buscam sua destruição.</a:t>
            </a:r>
          </a:p>
          <a:p>
            <a:pPr marL="0" lvl="1" indent="0">
              <a:buNone/>
            </a:pPr>
            <a:r>
              <a:rPr lang="pt-BR" sz="2000" b="1" dirty="0" smtClean="0"/>
              <a:t>Ganhos de Escala e cadeia logística:</a:t>
            </a:r>
          </a:p>
          <a:p>
            <a:pPr marL="903288" lvl="1" indent="-446088"/>
            <a:r>
              <a:rPr lang="pt-BR" sz="2000" dirty="0" smtClean="0"/>
              <a:t>Firmas </a:t>
            </a:r>
            <a:r>
              <a:rPr lang="pt-BR" sz="2000" dirty="0"/>
              <a:t>legais buscam ganhos de escala com a </a:t>
            </a:r>
            <a:r>
              <a:rPr lang="pt-BR" sz="2000" dirty="0" smtClean="0"/>
              <a:t>verticalização;</a:t>
            </a:r>
          </a:p>
          <a:p>
            <a:pPr marL="903288" lvl="1" indent="-446088"/>
            <a:r>
              <a:rPr lang="pt-BR" sz="2000" dirty="0" smtClean="0"/>
              <a:t>Firmas criminosas, para diminuir riscos, tendem a fragmentar continuamente sua cadeia logística. </a:t>
            </a:r>
          </a:p>
          <a:p>
            <a:pPr marL="903288" lvl="1" indent="-446088"/>
            <a:endParaRPr lang="pt-BR" dirty="0" smtClean="0"/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5460134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(2)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b="1" dirty="0" smtClean="0"/>
              <a:t>Economia da informação:</a:t>
            </a:r>
          </a:p>
          <a:p>
            <a:pPr lvl="1"/>
            <a:r>
              <a:rPr lang="pt-BR" dirty="0" smtClean="0"/>
              <a:t>Firmas legais fazem propaganda de seus serviços; </a:t>
            </a:r>
          </a:p>
          <a:p>
            <a:pPr lvl="1"/>
            <a:r>
              <a:rPr lang="pt-BR" dirty="0" smtClean="0"/>
              <a:t>Firmas criminosas tratam a divulgação de suas atividades com extremo cuidado.</a:t>
            </a:r>
          </a:p>
          <a:p>
            <a:pPr marL="0" lvl="1" indent="0">
              <a:buNone/>
            </a:pPr>
            <a:r>
              <a:rPr lang="pt-BR" b="1" dirty="0" smtClean="0"/>
              <a:t>Mercado:</a:t>
            </a:r>
          </a:p>
          <a:p>
            <a:pPr marL="903288" lvl="1" indent="-446088"/>
            <a:r>
              <a:rPr lang="pt-BR" dirty="0" smtClean="0"/>
              <a:t>Firmas </a:t>
            </a:r>
            <a:r>
              <a:rPr lang="pt-BR" dirty="0"/>
              <a:t>legais </a:t>
            </a:r>
            <a:r>
              <a:rPr lang="pt-BR" dirty="0" smtClean="0"/>
              <a:t>são capazes de atuar em mercados amplos;</a:t>
            </a:r>
          </a:p>
          <a:p>
            <a:pPr marL="903288" lvl="1" indent="-446088"/>
            <a:r>
              <a:rPr lang="pt-BR" dirty="0" smtClean="0"/>
              <a:t>Firmas criminosas são constrangidas por barreiras de vários tipos. </a:t>
            </a:r>
          </a:p>
          <a:p>
            <a:pPr marL="903288" lvl="1" indent="-446088"/>
            <a:endParaRPr lang="pt-BR" dirty="0" smtClean="0"/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418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(3)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800" b="1" dirty="0" smtClean="0"/>
              <a:t>Crédito:</a:t>
            </a:r>
          </a:p>
          <a:p>
            <a:pPr lvl="1"/>
            <a:r>
              <a:rPr lang="pt-BR" dirty="0" smtClean="0"/>
              <a:t>Firmas legais têm acesso a serviços de intermediação financeira; </a:t>
            </a:r>
          </a:p>
          <a:p>
            <a:pPr lvl="1"/>
            <a:r>
              <a:rPr lang="pt-BR" dirty="0" smtClean="0"/>
              <a:t>Firmas criminosas recorrem à agiotas.</a:t>
            </a:r>
          </a:p>
          <a:p>
            <a:pPr marL="0" lvl="1" indent="0">
              <a:buNone/>
            </a:pPr>
            <a:r>
              <a:rPr lang="pt-BR" b="1" dirty="0" smtClean="0"/>
              <a:t>Lucro:</a:t>
            </a:r>
          </a:p>
          <a:p>
            <a:pPr marL="903288" lvl="1" indent="-446088"/>
            <a:r>
              <a:rPr lang="pt-BR" dirty="0" smtClean="0"/>
              <a:t>Firmas </a:t>
            </a:r>
            <a:r>
              <a:rPr lang="pt-BR" dirty="0"/>
              <a:t>legais </a:t>
            </a:r>
            <a:r>
              <a:rPr lang="pt-BR" dirty="0" smtClean="0"/>
              <a:t>podem reinvestir o lucro;</a:t>
            </a:r>
          </a:p>
          <a:p>
            <a:pPr marL="903288" lvl="1" indent="-446088"/>
            <a:r>
              <a:rPr lang="pt-BR" dirty="0" smtClean="0"/>
              <a:t>Firmas criminosas destinam seu lucro para subsidiar o estilo de vida extravagante de seus chefes. </a:t>
            </a:r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324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o Objetivo do curso:</a:t>
            </a:r>
            <a:endParaRPr lang="en-US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/>
              <a:t>C</a:t>
            </a:r>
            <a:r>
              <a:rPr lang="pt-BR" sz="2400" dirty="0" smtClean="0"/>
              <a:t>ontribuir </a:t>
            </a:r>
            <a:r>
              <a:rPr lang="pt-BR" sz="2400" dirty="0"/>
              <a:t>com uma reflexão sobre os modelos analíticos e sobre os fatores econômicos/financeiros, sociais, institucionais e políticos que produzem/facilitam o fenômeno do crime organizado e sua transnacionalização.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xmlns="" val="18088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(4)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pt-BR" b="1" dirty="0" smtClean="0"/>
              <a:t>Planejamento e Estratégia:</a:t>
            </a:r>
            <a:endParaRPr lang="pt-BR" b="1" dirty="0"/>
          </a:p>
          <a:p>
            <a:pPr marL="903288" lvl="1" indent="-446088"/>
            <a:r>
              <a:rPr lang="pt-BR" dirty="0" smtClean="0"/>
              <a:t>Firmas </a:t>
            </a:r>
            <a:r>
              <a:rPr lang="pt-BR" dirty="0"/>
              <a:t>legais podem </a:t>
            </a:r>
            <a:r>
              <a:rPr lang="pt-BR" dirty="0" smtClean="0"/>
              <a:t>(e devem) planejar suas estratégias de médio e longo prazo;</a:t>
            </a:r>
            <a:endParaRPr lang="pt-BR" dirty="0"/>
          </a:p>
          <a:p>
            <a:pPr marL="903288" lvl="1" indent="-446088"/>
            <a:r>
              <a:rPr lang="pt-BR" dirty="0"/>
              <a:t>Firmas criminosas </a:t>
            </a:r>
            <a:r>
              <a:rPr lang="pt-BR" dirty="0" smtClean="0"/>
              <a:t>visam o curto prazo e a mobilidade.</a:t>
            </a:r>
          </a:p>
          <a:p>
            <a:pPr marL="0" lvl="1" indent="0">
              <a:buNone/>
            </a:pPr>
            <a:r>
              <a:rPr lang="pt-BR" dirty="0" smtClean="0"/>
              <a:t> </a:t>
            </a:r>
            <a:r>
              <a:rPr lang="pt-BR" b="1" dirty="0" smtClean="0"/>
              <a:t>Território:</a:t>
            </a:r>
            <a:endParaRPr lang="pt-BR" b="1" dirty="0"/>
          </a:p>
          <a:p>
            <a:pPr marL="903288" lvl="1" indent="-446088"/>
            <a:r>
              <a:rPr lang="pt-BR" dirty="0" smtClean="0"/>
              <a:t>Firmas </a:t>
            </a:r>
            <a:r>
              <a:rPr lang="pt-BR" dirty="0"/>
              <a:t>legais </a:t>
            </a:r>
            <a:r>
              <a:rPr lang="pt-BR" dirty="0" smtClean="0"/>
              <a:t>distribuem livremente seus produtos para os consumidores;</a:t>
            </a:r>
            <a:endParaRPr lang="pt-BR" dirty="0"/>
          </a:p>
          <a:p>
            <a:pPr marL="903288" lvl="1" indent="-446088"/>
            <a:r>
              <a:rPr lang="pt-BR" dirty="0"/>
              <a:t>Firmas criminosas </a:t>
            </a:r>
            <a:r>
              <a:rPr lang="pt-BR" dirty="0" smtClean="0"/>
              <a:t>estão limitadas territorialmente.</a:t>
            </a:r>
            <a:endParaRPr lang="pt-BR" dirty="0"/>
          </a:p>
          <a:p>
            <a:pPr marL="903288" lvl="1" indent="-446088"/>
            <a:endParaRPr lang="pt-BR" dirty="0"/>
          </a:p>
          <a:p>
            <a:pPr marL="903288" lvl="1" indent="-446088"/>
            <a:endParaRPr lang="pt-BR" dirty="0" smtClean="0"/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1512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(5)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pt-BR" sz="2600" b="1" dirty="0" smtClean="0"/>
              <a:t>Estrutura de Custos:</a:t>
            </a:r>
            <a:endParaRPr lang="pt-BR" sz="2600" b="1" dirty="0"/>
          </a:p>
          <a:p>
            <a:pPr marL="903288" lvl="1" indent="-446088"/>
            <a:r>
              <a:rPr lang="pt-BR" sz="2600" b="1" dirty="0"/>
              <a:t>	</a:t>
            </a:r>
            <a:r>
              <a:rPr lang="pt-BR" sz="2600" b="1" dirty="0" smtClean="0"/>
              <a:t>Nas </a:t>
            </a:r>
            <a:r>
              <a:rPr lang="pt-BR" sz="2600" dirty="0" smtClean="0"/>
              <a:t>firmas </a:t>
            </a:r>
            <a:r>
              <a:rPr lang="pt-BR" sz="2600" dirty="0"/>
              <a:t>legais </a:t>
            </a:r>
            <a:r>
              <a:rPr lang="pt-BR" sz="2600" dirty="0" smtClean="0"/>
              <a:t>o trabalho representa um custo variável;</a:t>
            </a:r>
            <a:endParaRPr lang="pt-BR" sz="2600" dirty="0"/>
          </a:p>
          <a:p>
            <a:pPr marL="903288" lvl="1" indent="-446088"/>
            <a:r>
              <a:rPr lang="pt-BR" sz="2600" dirty="0" smtClean="0"/>
              <a:t>Nas firmas </a:t>
            </a:r>
            <a:r>
              <a:rPr lang="pt-BR" sz="2600" dirty="0"/>
              <a:t>criminosas </a:t>
            </a:r>
            <a:r>
              <a:rPr lang="pt-BR" sz="2600" dirty="0" smtClean="0"/>
              <a:t>o custo da mão de obra é um custo fixo (pagamento por lealdade e silêncio).</a:t>
            </a:r>
          </a:p>
          <a:p>
            <a:pPr marL="903288" lvl="1" indent="-446088"/>
            <a:endParaRPr lang="pt-BR" dirty="0"/>
          </a:p>
          <a:p>
            <a:pPr marL="903288" lvl="1" indent="-446088"/>
            <a:endParaRPr lang="pt-BR" dirty="0" smtClean="0"/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475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Dificuldades com o modelo (6)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pt-BR" sz="2600" b="1" dirty="0" smtClean="0"/>
              <a:t>Direito de Propriedade:</a:t>
            </a:r>
            <a:endParaRPr lang="pt-BR" sz="2600" b="1" dirty="0"/>
          </a:p>
          <a:p>
            <a:pPr marL="903288" lvl="1" indent="-446088"/>
            <a:r>
              <a:rPr lang="pt-BR" sz="2600" b="1" dirty="0"/>
              <a:t>	</a:t>
            </a:r>
            <a:r>
              <a:rPr lang="pt-BR" sz="2600" dirty="0"/>
              <a:t>Firmas legais </a:t>
            </a:r>
            <a:r>
              <a:rPr lang="pt-BR" sz="2600" dirty="0" smtClean="0"/>
              <a:t>usufruem de um ambiente legal em que os direitos de propriedade podem ser reconhecidos facilmente;</a:t>
            </a:r>
            <a:endParaRPr lang="pt-BR" sz="2600" dirty="0"/>
          </a:p>
          <a:p>
            <a:pPr marL="903288" lvl="1" indent="-446088"/>
            <a:r>
              <a:rPr lang="pt-BR" sz="2600" dirty="0"/>
              <a:t>Firmas criminosas </a:t>
            </a:r>
            <a:r>
              <a:rPr lang="pt-BR" sz="2600" dirty="0" smtClean="0"/>
              <a:t>dependem de reconhecimentos tácitos e da força para fazer valer o direito de propriedade.</a:t>
            </a:r>
            <a:endParaRPr lang="pt-BR" sz="2600" dirty="0"/>
          </a:p>
          <a:p>
            <a:pPr marL="903288" lvl="1" indent="-446088"/>
            <a:endParaRPr lang="pt-BR" dirty="0"/>
          </a:p>
          <a:p>
            <a:pPr marL="903288" lvl="1" indent="-446088"/>
            <a:endParaRPr lang="pt-BR" dirty="0" smtClean="0"/>
          </a:p>
          <a:p>
            <a:pPr marL="903288" lvl="1" indent="-446088"/>
            <a:endParaRPr lang="pt-BR" dirty="0"/>
          </a:p>
          <a:p>
            <a:pPr marL="4763" lvl="1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9711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Crime organizado e a Economia Formal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 smtClean="0">
                <a:latin typeface="Calibri" panose="020F0502020204030204" pitchFamily="34" charset="0"/>
              </a:rPr>
              <a:t>O crime organizado usa seu poder econômico e violência  para consolidar posições no mercado </a:t>
            </a:r>
            <a:r>
              <a:rPr lang="pt-BR" sz="2800" dirty="0" smtClean="0"/>
              <a:t>formal. </a:t>
            </a:r>
            <a:endParaRPr lang="pt-BR" dirty="0"/>
          </a:p>
        </p:txBody>
      </p:sp>
      <p:pic>
        <p:nvPicPr>
          <p:cNvPr id="1028" name="Picture 4" descr="http://upload.wikimedia.org/wikipedia/commons/thumb/b/b0/Regione_Calabria_2.svg/250px-Regione_Calabria_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9250" y="2213084"/>
            <a:ext cx="2939254" cy="275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resenhaem6.files.wordpress.com/2009/03/gomorra-roberto-savian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9" y="3600667"/>
            <a:ext cx="1872208" cy="140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content7.flixster.com/photo/11/93/52/11935245_g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7844" y="2211802"/>
            <a:ext cx="2356285" cy="122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guainvista.ilcannocchiale.it/mediamanager/sys.user/37020/Oscars1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222" y="221308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em curva 4"/>
          <p:cNvCxnSpPr/>
          <p:nvPr/>
        </p:nvCxnSpPr>
        <p:spPr>
          <a:xfrm>
            <a:off x="2244648" y="4131789"/>
            <a:ext cx="5999761" cy="95741"/>
          </a:xfrm>
          <a:prstGeom prst="curvedConnector3">
            <a:avLst>
              <a:gd name="adj1" fmla="val 49604"/>
            </a:avLst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35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o resumo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imagem</a:t>
            </a:r>
            <a:r>
              <a:rPr lang="en-US" dirty="0" smtClean="0"/>
              <a:t> </a:t>
            </a:r>
            <a:r>
              <a:rPr lang="en-US" dirty="0" err="1" smtClean="0"/>
              <a:t>resultante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 smtClean="0"/>
          </a:p>
          <a:p>
            <a:pPr marL="361950" indent="-361950"/>
            <a:r>
              <a:rPr lang="en-US" sz="2400" dirty="0" smtClean="0"/>
              <a:t>1) </a:t>
            </a:r>
            <a:r>
              <a:rPr lang="en-US" sz="2400" dirty="0" err="1" smtClean="0"/>
              <a:t>Monopólio</a:t>
            </a:r>
            <a:r>
              <a:rPr lang="en-US" sz="2400" dirty="0"/>
              <a:t> </a:t>
            </a:r>
            <a:r>
              <a:rPr lang="en-US" sz="2400" dirty="0" smtClean="0"/>
              <a:t>local;</a:t>
            </a:r>
          </a:p>
          <a:p>
            <a:pPr marL="361950" indent="-361950">
              <a:buNone/>
            </a:pPr>
            <a:r>
              <a:rPr lang="en-US" sz="2400" dirty="0" smtClean="0"/>
              <a:t>2) </a:t>
            </a:r>
            <a:r>
              <a:rPr lang="en-US" sz="2400" dirty="0" err="1" smtClean="0"/>
              <a:t>Gastos</a:t>
            </a:r>
            <a:r>
              <a:rPr lang="en-US" sz="2400" dirty="0" smtClean="0"/>
              <a:t> </a:t>
            </a:r>
            <a:r>
              <a:rPr lang="en-US" sz="2400" dirty="0" err="1" smtClean="0"/>
              <a:t>contínuos</a:t>
            </a:r>
            <a:r>
              <a:rPr lang="en-US" sz="2400" dirty="0" smtClean="0"/>
              <a:t> com “</a:t>
            </a:r>
            <a:r>
              <a:rPr lang="en-US" sz="2400" dirty="0" err="1" smtClean="0"/>
              <a:t>poder</a:t>
            </a:r>
            <a:r>
              <a:rPr lang="en-US" sz="2400" dirty="0" smtClean="0"/>
              <a:t> </a:t>
            </a:r>
            <a:r>
              <a:rPr lang="en-US" sz="2400" dirty="0" err="1" smtClean="0"/>
              <a:t>militar</a:t>
            </a:r>
            <a:r>
              <a:rPr lang="en-US" sz="2400" dirty="0" smtClean="0"/>
              <a:t>”; </a:t>
            </a:r>
          </a:p>
          <a:p>
            <a:pPr marL="361950" indent="-361950">
              <a:buNone/>
            </a:pPr>
            <a:r>
              <a:rPr lang="en-US" sz="2400" dirty="0" smtClean="0"/>
              <a:t>3) Crises </a:t>
            </a:r>
            <a:r>
              <a:rPr lang="en-US" sz="2400" dirty="0" err="1" smtClean="0"/>
              <a:t>contínuas</a:t>
            </a:r>
            <a:r>
              <a:rPr lang="en-US" sz="2400" dirty="0" smtClean="0"/>
              <a:t> pela </a:t>
            </a:r>
            <a:r>
              <a:rPr lang="en-US" sz="2400" dirty="0" err="1" smtClean="0"/>
              <a:t>perda</a:t>
            </a:r>
            <a:r>
              <a:rPr lang="en-US" sz="2400" dirty="0" smtClean="0"/>
              <a:t> do </a:t>
            </a:r>
            <a:r>
              <a:rPr lang="en-US" sz="2400" dirty="0" err="1" smtClean="0"/>
              <a:t>poder</a:t>
            </a:r>
            <a:r>
              <a:rPr lang="en-US" sz="2400" dirty="0" smtClean="0"/>
              <a:t> de firma </a:t>
            </a:r>
            <a:r>
              <a:rPr lang="en-US" sz="2400" dirty="0" err="1" smtClean="0"/>
              <a:t>monopolística</a:t>
            </a:r>
            <a:r>
              <a:rPr lang="en-US" sz="2400" dirty="0" smtClean="0"/>
              <a:t> </a:t>
            </a:r>
            <a:r>
              <a:rPr lang="en-US" sz="2400" dirty="0" err="1" smtClean="0"/>
              <a:t>cada</a:t>
            </a:r>
            <a:r>
              <a:rPr lang="en-US" sz="2400" dirty="0" smtClean="0"/>
              <a:t> </a:t>
            </a:r>
            <a:r>
              <a:rPr lang="en-US" sz="2400" dirty="0" err="1" smtClean="0"/>
              <a:t>vez</a:t>
            </a:r>
            <a:r>
              <a:rPr lang="en-US" sz="2400" dirty="0" smtClean="0"/>
              <a:t> que </a:t>
            </a:r>
            <a:r>
              <a:rPr lang="en-US" sz="2400" dirty="0" err="1" smtClean="0"/>
              <a:t>há</a:t>
            </a:r>
            <a:r>
              <a:rPr lang="en-US" sz="2400" dirty="0" smtClean="0"/>
              <a:t> </a:t>
            </a:r>
            <a:r>
              <a:rPr lang="en-US" sz="2400" dirty="0" err="1" smtClean="0"/>
              <a:t>mudanças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capacidade</a:t>
            </a:r>
            <a:r>
              <a:rPr lang="en-US" sz="2400" dirty="0" smtClean="0"/>
              <a:t> de entrada no </a:t>
            </a:r>
            <a:r>
              <a:rPr lang="en-US" sz="2400" dirty="0" err="1" smtClean="0"/>
              <a:t>mercado</a:t>
            </a:r>
            <a:r>
              <a:rPr lang="en-US" sz="24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xmlns="" val="23599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Última questão: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Como </a:t>
            </a:r>
            <a:r>
              <a:rPr lang="en-US" dirty="0" smtClean="0"/>
              <a:t>o Crime </a:t>
            </a:r>
            <a:r>
              <a:rPr lang="en-US" dirty="0" err="1" smtClean="0"/>
              <a:t>Organizado</a:t>
            </a:r>
            <a:r>
              <a:rPr lang="en-US" dirty="0" smtClean="0"/>
              <a:t> se </a:t>
            </a:r>
            <a:r>
              <a:rPr lang="en-US" dirty="0" err="1" smtClean="0"/>
              <a:t>Transforma</a:t>
            </a:r>
            <a:r>
              <a:rPr lang="en-US" dirty="0"/>
              <a:t>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15632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6314"/>
            <a:ext cx="6976442" cy="5097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191958" y="4783337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Beato e </a:t>
            </a:r>
            <a:r>
              <a:rPr lang="pt-BR" dirty="0" err="1" smtClean="0">
                <a:latin typeface="Calibri" panose="020F0502020204030204" pitchFamily="34" charset="0"/>
              </a:rPr>
              <a:t>Zilli</a:t>
            </a:r>
            <a:r>
              <a:rPr lang="pt-BR" dirty="0" smtClean="0">
                <a:latin typeface="Calibri" panose="020F0502020204030204" pitchFamily="34" charset="0"/>
              </a:rPr>
              <a:t>, 2012</a:t>
            </a: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0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686800" cy="853604"/>
          </a:xfrm>
        </p:spPr>
        <p:txBody>
          <a:bodyPr/>
          <a:lstStyle/>
          <a:p>
            <a:r>
              <a:rPr lang="pt-BR" sz="3200" dirty="0" smtClean="0"/>
              <a:t>Novas Oportunidades, Novos Negócios</a:t>
            </a:r>
            <a:endParaRPr lang="es-MX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75606"/>
            <a:ext cx="6624340" cy="3733363"/>
          </a:xfrm>
          <a:prstGeom prst="rect">
            <a:avLst/>
          </a:prstGeom>
          <a:solidFill>
            <a:srgbClr val="006699">
              <a:alpha val="35001"/>
            </a:srgbClr>
          </a:solidFill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51720" y="2355726"/>
            <a:ext cx="40324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>
                <a:solidFill>
                  <a:schemeClr val="tx1"/>
                </a:solidFill>
              </a:rPr>
              <a:t>Mortes por </a:t>
            </a:r>
            <a:r>
              <a:rPr lang="pt-BR" sz="2000" dirty="0" smtClean="0">
                <a:solidFill>
                  <a:schemeClr val="tx1"/>
                </a:solidFill>
              </a:rPr>
              <a:t>Cocaína nos EUA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69450" y="3290764"/>
            <a:ext cx="28112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>
                <a:solidFill>
                  <a:schemeClr val="tx1"/>
                </a:solidFill>
              </a:rPr>
              <a:t>Export &amp; Import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871841" y="3690873"/>
            <a:ext cx="1405628" cy="4646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780705" y="2755836"/>
            <a:ext cx="1871663" cy="6789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3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crime organizado</a:t>
            </a:r>
            <a:r>
              <a:rPr lang="en-US" dirty="0" smtClean="0"/>
              <a:t>?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	O Conceito de Crime Organizado é </a:t>
            </a:r>
            <a:r>
              <a:rPr lang="pt-BR" dirty="0"/>
              <a:t>comumente empregado como se denotasse um fenômeno claro e coerente, mas de fato trata-se de um conceito temporalmente mutável, difuso e até mesmo </a:t>
            </a:r>
            <a:r>
              <a:rPr lang="pt-BR" dirty="0" smtClean="0"/>
              <a:t>contraditório.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0927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Dois caminhos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type="body" idx="1"/>
          </p:nvPr>
        </p:nvSpPr>
        <p:spPr>
          <a:xfrm>
            <a:off x="323528" y="1347614"/>
            <a:ext cx="4258816" cy="3456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Calibri" panose="020F0502020204030204" pitchFamily="34" charset="0"/>
              </a:rPr>
              <a:t>Definições focadas na organização</a:t>
            </a:r>
          </a:p>
          <a:p>
            <a:pPr marL="536575" indent="0">
              <a:buNone/>
            </a:pPr>
            <a:r>
              <a:rPr lang="pt-BR" sz="2000" dirty="0" smtClean="0">
                <a:latin typeface="Calibri" panose="020F0502020204030204" pitchFamily="34" charset="0"/>
              </a:rPr>
              <a:t>Pergunta chave: </a:t>
            </a:r>
          </a:p>
          <a:p>
            <a:pPr marL="534988" indent="0">
              <a:buNone/>
            </a:pPr>
            <a:endParaRPr lang="pt-BR" sz="2000" dirty="0" smtClean="0">
              <a:latin typeface="Calibri" panose="020F0502020204030204" pitchFamily="34" charset="0"/>
            </a:endParaRPr>
          </a:p>
          <a:p>
            <a:pPr marL="534988" indent="0">
              <a:buNone/>
            </a:pPr>
            <a:r>
              <a:rPr lang="pt-BR" sz="1800" dirty="0" smtClean="0">
                <a:latin typeface="Calibri" panose="020F0502020204030204" pitchFamily="34" charset="0"/>
              </a:rPr>
              <a:t>Quão sofisticada é a organização do grupo</a:t>
            </a:r>
            <a:r>
              <a:rPr lang="en-US" sz="1800" dirty="0" smtClean="0">
                <a:latin typeface="Calibri" panose="020F0502020204030204" pitchFamily="34" charset="0"/>
              </a:rPr>
              <a:t>?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4788024" y="1347614"/>
            <a:ext cx="3960440" cy="34563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Calibri" panose="020F0502020204030204" pitchFamily="34" charset="0"/>
              </a:rPr>
              <a:t>Definições focadas na atividade ilícita</a:t>
            </a:r>
          </a:p>
          <a:p>
            <a:pPr marL="0" indent="0">
              <a:buNone/>
            </a:pPr>
            <a:r>
              <a:rPr lang="pt-BR" sz="2000" dirty="0">
                <a:latin typeface="Calibri" panose="020F0502020204030204" pitchFamily="34" charset="0"/>
              </a:rPr>
              <a:t> </a:t>
            </a:r>
            <a:r>
              <a:rPr lang="pt-BR" sz="2000" dirty="0" smtClean="0">
                <a:latin typeface="Calibri" panose="020F0502020204030204" pitchFamily="34" charset="0"/>
              </a:rPr>
              <a:t>     Pergunta chave</a:t>
            </a:r>
            <a:r>
              <a:rPr lang="pt-BR" sz="1800" dirty="0" smtClean="0"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endParaRPr lang="pt-BR" sz="1800" dirty="0" smtClean="0">
              <a:latin typeface="Calibri" panose="020F0502020204030204" pitchFamily="34" charset="0"/>
            </a:endParaRPr>
          </a:p>
          <a:p>
            <a:pPr marL="361950" indent="0">
              <a:buNone/>
            </a:pPr>
            <a:r>
              <a:rPr lang="pt-BR" sz="1800" dirty="0" smtClean="0">
                <a:latin typeface="Calibri" panose="020F0502020204030204" pitchFamily="34" charset="0"/>
              </a:rPr>
              <a:t>Determinados mercados ilícitos podem favorecer o aparecimento e a atuação de organizações criminosas</a:t>
            </a:r>
            <a:r>
              <a:rPr lang="en-US" sz="1800" dirty="0" smtClean="0">
                <a:latin typeface="Calibri" panose="020F0502020204030204" pitchFamily="34" charset="0"/>
              </a:rPr>
              <a:t>?</a:t>
            </a:r>
            <a:r>
              <a:rPr lang="pt-BR" sz="1800" dirty="0" smtClean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1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Caminho 1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type="body" idx="1"/>
          </p:nvPr>
        </p:nvSpPr>
        <p:spPr>
          <a:xfrm>
            <a:off x="323528" y="1347614"/>
            <a:ext cx="4258816" cy="3456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Calibri" panose="020F0502020204030204" pitchFamily="34" charset="0"/>
              </a:rPr>
              <a:t>Definições focadas na organização</a:t>
            </a:r>
          </a:p>
          <a:p>
            <a:pPr marL="536575" indent="0">
              <a:buNone/>
            </a:pPr>
            <a:r>
              <a:rPr lang="pt-BR" sz="2000" dirty="0" smtClean="0">
                <a:latin typeface="Calibri" panose="020F0502020204030204" pitchFamily="34" charset="0"/>
              </a:rPr>
              <a:t>Pergunta chave: </a:t>
            </a:r>
          </a:p>
          <a:p>
            <a:pPr marL="534988" indent="0">
              <a:buNone/>
            </a:pPr>
            <a:endParaRPr lang="pt-BR" sz="2000" dirty="0" smtClean="0">
              <a:latin typeface="Calibri" panose="020F0502020204030204" pitchFamily="34" charset="0"/>
            </a:endParaRPr>
          </a:p>
          <a:p>
            <a:pPr marL="534988" indent="0">
              <a:buNone/>
            </a:pPr>
            <a:r>
              <a:rPr lang="pt-BR" sz="1800" dirty="0" smtClean="0">
                <a:latin typeface="Calibri" panose="020F0502020204030204" pitchFamily="34" charset="0"/>
              </a:rPr>
              <a:t>Quão sofisticada é a organização do grupo</a:t>
            </a:r>
            <a:r>
              <a:rPr lang="en-US" sz="1800" dirty="0" smtClean="0">
                <a:latin typeface="Calibri" panose="020F0502020204030204" pitchFamily="34" charset="0"/>
              </a:rPr>
              <a:t>?</a:t>
            </a:r>
            <a:endParaRPr lang="en-US" sz="1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95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Primeiras definições:</a:t>
            </a:r>
            <a:endParaRPr lang="es-MX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Donald R. </a:t>
            </a:r>
            <a:r>
              <a:rPr lang="pt-BR" dirty="0" err="1"/>
              <a:t>Cressey</a:t>
            </a:r>
            <a:r>
              <a:rPr lang="pt-BR" dirty="0"/>
              <a:t> que em 1969 identificou o criminoso organizado, como aquele que ocupa uma posição em um sistema social e compõe uma organização racionalmente concebida para maximizar os lucros no oferecimento de bens e serviços ilícitos visando atender as demandas da sociedade na qual se </a:t>
            </a:r>
            <a:r>
              <a:rPr lang="pt-BR" dirty="0" smtClean="0"/>
              <a:t>insere.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436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latin typeface="Calibri" panose="020F0502020204030204" pitchFamily="34" charset="0"/>
              </a:rPr>
              <a:t>Características </a:t>
            </a:r>
            <a:r>
              <a:rPr lang="pt-BR" sz="3200" dirty="0">
                <a:latin typeface="Calibri" panose="020F0502020204030204" pitchFamily="34" charset="0"/>
              </a:rPr>
              <a:t>centrais do crime organizado </a:t>
            </a:r>
            <a:r>
              <a:rPr lang="pt-BR" sz="3200" dirty="0" err="1" smtClean="0">
                <a:latin typeface="Calibri" panose="020F0502020204030204" pitchFamily="34" charset="0"/>
              </a:rPr>
              <a:t>Abadinsky</a:t>
            </a:r>
            <a:r>
              <a:rPr lang="pt-BR" sz="3200" dirty="0" smtClean="0">
                <a:latin typeface="Calibri" panose="020F0502020204030204" pitchFamily="34" charset="0"/>
              </a:rPr>
              <a:t> </a:t>
            </a:r>
            <a:r>
              <a:rPr lang="pt-BR" sz="3200" dirty="0">
                <a:latin typeface="Calibri" panose="020F0502020204030204" pitchFamily="34" charset="0"/>
              </a:rPr>
              <a:t>(2000)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Não </a:t>
            </a:r>
            <a:r>
              <a:rPr lang="pt-BR" sz="2400" dirty="0">
                <a:latin typeface="Calibri" panose="020F0502020204030204" pitchFamily="34" charset="0"/>
              </a:rPr>
              <a:t>apresenta objetivos políticos; </a:t>
            </a:r>
            <a:endParaRPr lang="pt-BR" sz="24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Organização </a:t>
            </a:r>
            <a:r>
              <a:rPr lang="pt-BR" sz="2400" dirty="0">
                <a:latin typeface="Calibri" panose="020F0502020204030204" pitchFamily="34" charset="0"/>
              </a:rPr>
              <a:t>hierarquizada; </a:t>
            </a:r>
            <a:endParaRPr lang="pt-BR" sz="24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LcParenBoth"/>
            </a:pPr>
            <a:r>
              <a:rPr lang="pt-BR" sz="2400" dirty="0">
                <a:latin typeface="Calibri" panose="020F0502020204030204" pitchFamily="34" charset="0"/>
              </a:rPr>
              <a:t>Especialização e divisão de trabalho; </a:t>
            </a:r>
            <a:endParaRPr lang="pt-BR" sz="24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Forma </a:t>
            </a:r>
            <a:r>
              <a:rPr lang="pt-BR" sz="2400" dirty="0">
                <a:latin typeface="Calibri" panose="020F0502020204030204" pitchFamily="34" charset="0"/>
              </a:rPr>
              <a:t>uma subcultura, </a:t>
            </a:r>
            <a:endParaRPr lang="pt-BR" sz="24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Recruta, treina, perpetua-se</a:t>
            </a: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Uso </a:t>
            </a:r>
            <a:r>
              <a:rPr lang="pt-BR" sz="2400" dirty="0">
                <a:latin typeface="Calibri" panose="020F0502020204030204" pitchFamily="34" charset="0"/>
              </a:rPr>
              <a:t>da </a:t>
            </a:r>
            <a:r>
              <a:rPr lang="pt-BR" sz="2400" dirty="0" smtClean="0">
                <a:latin typeface="Calibri" panose="020F0502020204030204" pitchFamily="34" charset="0"/>
              </a:rPr>
              <a:t>força, ameaças </a:t>
            </a:r>
            <a:r>
              <a:rPr lang="pt-BR" sz="2400" dirty="0">
                <a:latin typeface="Calibri" panose="020F0502020204030204" pitchFamily="34" charset="0"/>
              </a:rPr>
              <a:t>e da </a:t>
            </a:r>
            <a:r>
              <a:rPr lang="pt-BR" sz="2400" dirty="0" smtClean="0">
                <a:latin typeface="Calibri" panose="020F0502020204030204" pitchFamily="34" charset="0"/>
              </a:rPr>
              <a:t>corrupção;</a:t>
            </a: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Monopólio </a:t>
            </a:r>
            <a:r>
              <a:rPr lang="pt-BR" sz="2400" dirty="0">
                <a:latin typeface="Calibri" panose="020F0502020204030204" pitchFamily="34" charset="0"/>
              </a:rPr>
              <a:t>das atividades ilícitas objetivando a </a:t>
            </a:r>
            <a:r>
              <a:rPr lang="pt-BR" sz="2400" dirty="0" smtClean="0">
                <a:latin typeface="Calibri" panose="020F0502020204030204" pitchFamily="34" charset="0"/>
              </a:rPr>
              <a:t>hegemonia;</a:t>
            </a:r>
          </a:p>
          <a:p>
            <a:pPr marL="457200" indent="-457200">
              <a:buAutoNum type="alphaLcParenBoth"/>
            </a:pPr>
            <a:r>
              <a:rPr lang="pt-BR" sz="2400" dirty="0" smtClean="0">
                <a:latin typeface="Calibri" panose="020F0502020204030204" pitchFamily="34" charset="0"/>
              </a:rPr>
              <a:t>Comando </a:t>
            </a:r>
            <a:r>
              <a:rPr lang="pt-BR" sz="2400" dirty="0">
                <a:latin typeface="Calibri" panose="020F0502020204030204" pitchFamily="34" charset="0"/>
              </a:rPr>
              <a:t>através de normas e regras pré-estabelecidas</a:t>
            </a:r>
            <a:r>
              <a:rPr lang="pt-BR" sz="240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956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Definições adotadas por forças policiais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u="sng" dirty="0" smtClean="0">
                <a:latin typeface="Calibri" panose="020F0502020204030204" pitchFamily="34" charset="0"/>
              </a:rPr>
              <a:t>INTERPOL</a:t>
            </a:r>
          </a:p>
          <a:p>
            <a:pPr marL="0" indent="0">
              <a:buNone/>
            </a:pPr>
            <a:r>
              <a:rPr lang="pt-BR" sz="2400" dirty="0" smtClean="0">
                <a:latin typeface="Calibri" panose="020F0502020204030204" pitchFamily="34" charset="0"/>
              </a:rPr>
              <a:t>O crime organizado dedica-se a preparar de forma sistemática e planejada,  atos criminais graves </a:t>
            </a:r>
            <a:r>
              <a:rPr lang="pt-BR" sz="2400" dirty="0">
                <a:latin typeface="Calibri" panose="020F0502020204030204" pitchFamily="34" charset="0"/>
              </a:rPr>
              <a:t>com vista a obter lucros financeiros e </a:t>
            </a:r>
            <a:r>
              <a:rPr lang="pt-BR" sz="2400" dirty="0" smtClean="0">
                <a:latin typeface="Calibri" panose="020F0502020204030204" pitchFamily="34" charset="0"/>
              </a:rPr>
              <a:t>poder.  Caracteriza-se pelo emprego de mais </a:t>
            </a:r>
            <a:r>
              <a:rPr lang="pt-BR" sz="2400" dirty="0">
                <a:latin typeface="Calibri" panose="020F0502020204030204" pitchFamily="34" charset="0"/>
              </a:rPr>
              <a:t>de três </a:t>
            </a:r>
            <a:r>
              <a:rPr lang="pt-BR" sz="2400" dirty="0" smtClean="0">
                <a:latin typeface="Calibri" panose="020F0502020204030204" pitchFamily="34" charset="0"/>
              </a:rPr>
              <a:t>cúmplices, </a:t>
            </a:r>
            <a:r>
              <a:rPr lang="pt-BR" sz="2400" dirty="0">
                <a:latin typeface="Calibri" panose="020F0502020204030204" pitchFamily="34" charset="0"/>
              </a:rPr>
              <a:t>unidos na hierarquia e </a:t>
            </a:r>
            <a:r>
              <a:rPr lang="pt-BR" sz="2400" dirty="0" smtClean="0">
                <a:latin typeface="Calibri" panose="020F0502020204030204" pitchFamily="34" charset="0"/>
              </a:rPr>
              <a:t>divisão do trabalho com emprego de métodos violentos, vários </a:t>
            </a:r>
            <a:r>
              <a:rPr lang="pt-BR" sz="2400" dirty="0">
                <a:latin typeface="Calibri" panose="020F0502020204030204" pitchFamily="34" charset="0"/>
              </a:rPr>
              <a:t>tipos de intimidação, corrupção e outras </a:t>
            </a:r>
            <a:r>
              <a:rPr lang="pt-BR" sz="2400" dirty="0" smtClean="0">
                <a:latin typeface="Calibri" panose="020F0502020204030204" pitchFamily="34" charset="0"/>
              </a:rPr>
              <a:t>formas de influência.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9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18">
    <a:dk1>
      <a:srgbClr val="000000"/>
    </a:dk1>
    <a:lt1>
      <a:srgbClr val="FFFFFF"/>
    </a:lt1>
    <a:dk2>
      <a:srgbClr val="5B595A"/>
    </a:dk2>
    <a:lt2>
      <a:srgbClr val="CFD4D4"/>
    </a:lt2>
    <a:accent1>
      <a:srgbClr val="CC0202"/>
    </a:accent1>
    <a:accent2>
      <a:srgbClr val="228AFF"/>
    </a:accent2>
    <a:accent3>
      <a:srgbClr val="FBC82F"/>
    </a:accent3>
    <a:accent4>
      <a:srgbClr val="253E91"/>
    </a:accent4>
    <a:accent5>
      <a:srgbClr val="F68D0C"/>
    </a:accent5>
    <a:accent6>
      <a:srgbClr val="257E12"/>
    </a:accent6>
    <a:hlink>
      <a:srgbClr val="144C72"/>
    </a:hlink>
    <a:folHlink>
      <a:srgbClr val="8C9D9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7513</TotalTime>
  <Words>1047</Words>
  <Application>Microsoft Office PowerPoint</Application>
  <PresentationFormat>Apresentação na tela (16:9)</PresentationFormat>
  <Paragraphs>150</Paragraphs>
  <Slides>26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swiss</vt:lpstr>
      <vt:lpstr>Mercados Ilícitos Globais e Segurança Doméstica BRI 0044-2019  Aula 1</vt:lpstr>
      <vt:lpstr>Relembrando o Objetivo do curso:</vt:lpstr>
      <vt:lpstr>Novas Oportunidades, Novos Negócios</vt:lpstr>
      <vt:lpstr>O que é crime organizado?</vt:lpstr>
      <vt:lpstr>Dois caminhos</vt:lpstr>
      <vt:lpstr>Caminho 1</vt:lpstr>
      <vt:lpstr>Primeiras definições:</vt:lpstr>
      <vt:lpstr>Características centrais do crime organizado Abadinsky (2000)</vt:lpstr>
      <vt:lpstr>Definições adotadas por forças policiais</vt:lpstr>
      <vt:lpstr>CONVENÇÃO DAS NAÇÕES UNIDAS CONTRA O CRIME ORGANIZADO TRANSNACIONAL – Palermo</vt:lpstr>
      <vt:lpstr>Diferentes Modelos de Organização </vt:lpstr>
      <vt:lpstr>Caminho 2</vt:lpstr>
      <vt:lpstr>O Crime Organizado é Diferente do crime ordinário:</vt:lpstr>
      <vt:lpstr>Uma teoria geral sobre os crimes economicamente motivados   (Naylor, 2003)</vt:lpstr>
      <vt:lpstr>Uma distinção importante entre crime organizado e crime ordinário:</vt:lpstr>
      <vt:lpstr>Vamos analisar o conceito do crime organizado como uma firma </vt:lpstr>
      <vt:lpstr>Dificuldades com o modelo (1)</vt:lpstr>
      <vt:lpstr>Dificuldades com o modelo (2)</vt:lpstr>
      <vt:lpstr>Dificuldades com o modelo (3)</vt:lpstr>
      <vt:lpstr>Dificuldades com o modelo (4)</vt:lpstr>
      <vt:lpstr>Dificuldades com o modelo (5)</vt:lpstr>
      <vt:lpstr>Dificuldades com o modelo (6)</vt:lpstr>
      <vt:lpstr>Crime organizado e a Economia Formal</vt:lpstr>
      <vt:lpstr>Qual o resumo?</vt:lpstr>
      <vt:lpstr>Última questão: 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the Olympic Games help to forge a more effective homeland security system</dc:title>
  <dc:creator>Leandro</dc:creator>
  <cp:lastModifiedBy>Professor</cp:lastModifiedBy>
  <cp:revision>129</cp:revision>
  <dcterms:modified xsi:type="dcterms:W3CDTF">2019-08-15T16:32:16Z</dcterms:modified>
</cp:coreProperties>
</file>