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85" r:id="rId4"/>
    <p:sldId id="284" r:id="rId5"/>
    <p:sldId id="259" r:id="rId6"/>
    <p:sldId id="258" r:id="rId7"/>
    <p:sldId id="260" r:id="rId8"/>
    <p:sldId id="287" r:id="rId9"/>
    <p:sldId id="262" r:id="rId10"/>
    <p:sldId id="263" r:id="rId11"/>
    <p:sldId id="264" r:id="rId12"/>
    <p:sldId id="290" r:id="rId13"/>
    <p:sldId id="265" r:id="rId14"/>
    <p:sldId id="266" r:id="rId15"/>
    <p:sldId id="267" r:id="rId16"/>
    <p:sldId id="269" r:id="rId17"/>
    <p:sldId id="270" r:id="rId18"/>
    <p:sldId id="271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E5179-7FB9-49DE-B04A-617AA34B8311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AC190-DA6A-4F20-A798-75291BCCC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8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Diorama</a:t>
            </a:r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para piano (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AC190-DA6A-4F20-A798-75291BCCC97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57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AC190-DA6A-4F20-A798-75291BCCC97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4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A89908-1982-4D37-B4F4-10533A2607FD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A79058-639B-434C-ABD9-B0E21493A38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22670"/>
            <a:ext cx="8424936" cy="1894362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rgbClr val="002060"/>
                </a:solidFill>
              </a:rPr>
              <a:t>CACILDA BORGES </a:t>
            </a:r>
            <a:r>
              <a:rPr lang="pt-BR" sz="4400" dirty="0" smtClean="0">
                <a:solidFill>
                  <a:srgbClr val="002060"/>
                </a:solidFill>
              </a:rPr>
              <a:t> BARBOSA</a:t>
            </a:r>
            <a:br>
              <a:rPr lang="pt-BR" sz="4400" dirty="0" smtClean="0">
                <a:solidFill>
                  <a:srgbClr val="002060"/>
                </a:solidFill>
              </a:rPr>
            </a:br>
            <a:r>
              <a:rPr lang="pt-BR" sz="4400" dirty="0" smtClean="0">
                <a:solidFill>
                  <a:srgbClr val="002060"/>
                </a:solidFill>
              </a:rPr>
              <a:t> (1914 </a:t>
            </a:r>
            <a:r>
              <a:rPr lang="pt-BR" sz="4400" dirty="0">
                <a:solidFill>
                  <a:srgbClr val="002060"/>
                </a:solidFill>
              </a:rPr>
              <a:t>– 2010</a:t>
            </a:r>
            <a:r>
              <a:rPr lang="pt-BR" sz="4400" dirty="0" smtClean="0">
                <a:solidFill>
                  <a:srgbClr val="002060"/>
                </a:solidFill>
              </a:rPr>
              <a:t>)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003322"/>
            <a:ext cx="6172200" cy="1371600"/>
          </a:xfrm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8803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1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320480" cy="1600200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 smtClean="0"/>
              <a:t>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499992" y="2071389"/>
            <a:ext cx="4186808" cy="4525963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ditado é visto pelo método analítico: primeiro, o todo e, depois as frases.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uso das claves (Sol e Fá na 4ª linha) ocorre quase simultaneamente e o ponto de partida é o Dó3.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65760" y="2564904"/>
            <a:ext cx="4041648" cy="409423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 professor deverá encorajar a invenção musical do aluno, estimulando-o a criar ritmos livres para acompanhamentos dos solfejos, podendo ou não grafá-los. </a:t>
            </a:r>
          </a:p>
        </p:txBody>
      </p:sp>
    </p:spTree>
    <p:extLst>
      <p:ext uri="{BB962C8B-B14F-4D97-AF65-F5344CB8AC3E}">
        <p14:creationId xmlns:p14="http://schemas.microsoft.com/office/powerpoint/2010/main" val="4058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6672"/>
            <a:ext cx="4258816" cy="1600200"/>
          </a:xfrm>
        </p:spPr>
        <p:txBody>
          <a:bodyPr>
            <a:norm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pt-BR" dirty="0" smtClean="0"/>
              <a:t> Aspectos teóricos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48200" y="2071389"/>
            <a:ext cx="4038600" cy="4525963"/>
          </a:xfrm>
        </p:spPr>
        <p:txBody>
          <a:bodyPr>
            <a:normAutofit lnSpcReduction="10000"/>
          </a:bodyPr>
          <a:lstStyle/>
          <a:p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abordagem dos elementos teóricos é um reflexo direto do que ocorre nos exercícios; eles praticamente definem o programa. </a:t>
            </a:r>
          </a:p>
          <a:p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Programa: preparatórios, 1º, 2º, 3º e 4º ano.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>
          <a:xfrm>
            <a:off x="365760" y="2564904"/>
            <a:ext cx="4041648" cy="3302144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descoberta da teoria dá-se através da prática. O aluno descobre e o professor conceitua. Os exercícios teóricos são realizados somente como fixação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6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" y="532656"/>
            <a:ext cx="5338936" cy="160020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/>
              <a:t>Atividade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solidFill>
                  <a:schemeClr val="tx1"/>
                </a:solidFill>
              </a:rPr>
              <a:t>Organizar </a:t>
            </a:r>
            <a:r>
              <a:rPr lang="pt-BR" dirty="0">
                <a:solidFill>
                  <a:schemeClr val="tx1"/>
                </a:solidFill>
              </a:rPr>
              <a:t>os </a:t>
            </a:r>
            <a:r>
              <a:rPr lang="pt-BR" dirty="0" smtClean="0">
                <a:solidFill>
                  <a:schemeClr val="tx1"/>
                </a:solidFill>
              </a:rPr>
              <a:t>conteúdos em</a:t>
            </a:r>
            <a:r>
              <a:rPr lang="pt-BR" dirty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preparatório, </a:t>
            </a:r>
            <a:r>
              <a:rPr lang="pt-BR" dirty="0">
                <a:solidFill>
                  <a:schemeClr val="tx1"/>
                </a:solidFill>
              </a:rPr>
              <a:t>1º ano, 2º ano, 3º ano e 4º ano.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/>
              <a:t>Ritmos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/>
              <a:t>Figura1: PAZ, </a:t>
            </a:r>
            <a:r>
              <a:rPr lang="pt-BR" dirty="0" smtClean="0"/>
              <a:t>2000: </a:t>
            </a:r>
            <a:r>
              <a:rPr lang="pt-BR" dirty="0"/>
              <a:t>94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754857"/>
            <a:ext cx="7956376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4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Figura2: </a:t>
            </a:r>
            <a:r>
              <a:rPr lang="pt-BR" dirty="0"/>
              <a:t>PAZ, </a:t>
            </a:r>
            <a:r>
              <a:rPr lang="pt-BR" dirty="0" smtClean="0"/>
              <a:t>2000: </a:t>
            </a:r>
            <a:r>
              <a:rPr lang="pt-BR" dirty="0"/>
              <a:t>94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4744"/>
            <a:ext cx="85439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Figura3: </a:t>
            </a:r>
            <a:r>
              <a:rPr lang="pt-BR" dirty="0"/>
              <a:t>PAZ, </a:t>
            </a:r>
            <a:r>
              <a:rPr lang="pt-BR" dirty="0" smtClean="0"/>
              <a:t>2000: </a:t>
            </a:r>
            <a:r>
              <a:rPr lang="pt-BR" dirty="0"/>
              <a:t>94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2132856"/>
            <a:ext cx="78123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61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2736"/>
            <a:ext cx="7787208" cy="1600200"/>
          </a:xfrm>
        </p:spPr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/>
              <a:t>Ação Combinada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endParaRPr lang="pt-BR" sz="5100" dirty="0" smtClean="0"/>
          </a:p>
          <a:p>
            <a:pPr marL="0" indent="0" algn="ctr">
              <a:buNone/>
            </a:pPr>
            <a:r>
              <a:rPr lang="pt-BR" sz="5100" dirty="0" smtClean="0"/>
              <a:t>Figura4: </a:t>
            </a:r>
            <a:r>
              <a:rPr lang="pt-BR" sz="5100" dirty="0"/>
              <a:t>PAZ, </a:t>
            </a:r>
            <a:r>
              <a:rPr lang="pt-BR" sz="5100" dirty="0" smtClean="0"/>
              <a:t>2000: </a:t>
            </a:r>
            <a:r>
              <a:rPr lang="pt-BR" sz="5100" dirty="0"/>
              <a:t>94</a:t>
            </a:r>
          </a:p>
          <a:p>
            <a:pPr marL="0" indent="0" algn="ctr">
              <a:buNone/>
            </a:pPr>
            <a:r>
              <a:rPr lang="pt-BR" dirty="0" smtClean="0"/>
              <a:t>         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8807"/>
            <a:ext cx="75057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74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Figura5: </a:t>
            </a:r>
            <a:r>
              <a:rPr lang="pt-BR" dirty="0"/>
              <a:t>PAZ, </a:t>
            </a:r>
            <a:r>
              <a:rPr lang="pt-BR" dirty="0" smtClean="0"/>
              <a:t>2000: 95</a:t>
            </a:r>
            <a:endParaRPr lang="pt-BR" dirty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endParaRPr lang="pt-BR" sz="19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533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9231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5194920" cy="1143000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 smtClean="0"/>
              <a:t>Canto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472608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Figura6: </a:t>
            </a:r>
            <a:r>
              <a:rPr lang="pt-BR" dirty="0"/>
              <a:t>PAZ, 2000: </a:t>
            </a:r>
            <a:r>
              <a:rPr lang="pt-BR" dirty="0" smtClean="0"/>
              <a:t>96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5725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061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00"/>
            <a:ext cx="3826768" cy="1600200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/>
              <a:t>1º 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Figura7: </a:t>
            </a:r>
            <a:r>
              <a:rPr lang="pt-BR" dirty="0"/>
              <a:t>PAZ, 2000: </a:t>
            </a:r>
            <a:r>
              <a:rPr lang="pt-BR" dirty="0" smtClean="0"/>
              <a:t>97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7" y="2060848"/>
            <a:ext cx="79152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9288"/>
            <a:ext cx="8229600" cy="1195536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</a:rPr>
              <a:t>Trajetória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143397"/>
            <a:ext cx="4038600" cy="4525963"/>
          </a:xfrm>
        </p:spPr>
        <p:txBody>
          <a:bodyPr>
            <a:normAutofit fontScale="92500"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Responsável pela introdução da </a:t>
            </a:r>
            <a:r>
              <a:rPr lang="pt-BR" dirty="0" smtClean="0">
                <a:solidFill>
                  <a:schemeClr val="tx1"/>
                </a:solidFill>
              </a:rPr>
              <a:t>disciplina </a:t>
            </a:r>
            <a:r>
              <a:rPr lang="pt-BR" i="1" dirty="0" err="1">
                <a:solidFill>
                  <a:schemeClr val="tx1"/>
                </a:solidFill>
              </a:rPr>
              <a:t>Ritmoplastia</a:t>
            </a:r>
            <a:r>
              <a:rPr lang="pt-BR" dirty="0">
                <a:solidFill>
                  <a:schemeClr val="tx1"/>
                </a:solidFill>
              </a:rPr>
              <a:t> na Escola de Dança do Teatro Municipal do RJ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Além </a:t>
            </a:r>
            <a:r>
              <a:rPr lang="pt-BR" dirty="0">
                <a:solidFill>
                  <a:schemeClr val="tx1"/>
                </a:solidFill>
              </a:rPr>
              <a:t>de compositora e regente, Cacilda também teve extensa atuação como educadora </a:t>
            </a:r>
            <a:r>
              <a:rPr lang="pt-BR" dirty="0" smtClean="0">
                <a:solidFill>
                  <a:schemeClr val="tx1"/>
                </a:solidFill>
              </a:rPr>
              <a:t>musical.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65760" y="1855048"/>
            <a:ext cx="4041648" cy="452628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Sua mãe tocava violino e, o pai, instrumento de sopro, passando depois para o bandolim. 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Fez </a:t>
            </a:r>
            <a:r>
              <a:rPr lang="pt-BR" dirty="0">
                <a:solidFill>
                  <a:schemeClr val="tx1"/>
                </a:solidFill>
              </a:rPr>
              <a:t>curso de piano, composição e regência na Escola de Música da UFRJ.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3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95536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1º 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Figura8: </a:t>
            </a:r>
            <a:r>
              <a:rPr lang="pt-BR" dirty="0"/>
              <a:t>PAZ, 2000: </a:t>
            </a:r>
            <a:r>
              <a:rPr lang="pt-BR" dirty="0" smtClean="0"/>
              <a:t>98</a:t>
            </a:r>
            <a:endParaRPr lang="pt-BR" dirty="0"/>
          </a:p>
          <a:p>
            <a:pPr algn="ctr"/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44216"/>
            <a:ext cx="7648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2. Canto a 2 vozes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Figura9: </a:t>
            </a:r>
            <a:r>
              <a:rPr lang="pt-BR" dirty="0"/>
              <a:t>PAZ, 2000: 98</a:t>
            </a:r>
          </a:p>
          <a:p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560840" cy="56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6672"/>
            <a:ext cx="3872533" cy="1600200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 smtClean="0"/>
              <a:t>2º 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Figura10: </a:t>
            </a:r>
            <a:r>
              <a:rPr lang="pt-BR" dirty="0"/>
              <a:t>PAZ, 2000: </a:t>
            </a:r>
            <a:r>
              <a:rPr lang="pt-BR" dirty="0" smtClean="0"/>
              <a:t>100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4374"/>
            <a:ext cx="6572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6632"/>
            <a:ext cx="4690864" cy="1600200"/>
          </a:xfrm>
        </p:spPr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/>
              <a:t>2º 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dirty="0" smtClean="0"/>
              <a:t>    Figura11: </a:t>
            </a:r>
            <a:r>
              <a:rPr lang="pt-BR" dirty="0"/>
              <a:t>PAZ, 2000: </a:t>
            </a:r>
            <a:r>
              <a:rPr lang="pt-BR" dirty="0" smtClean="0"/>
              <a:t>101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041748"/>
            <a:ext cx="6743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072" y="404664"/>
            <a:ext cx="8229600" cy="1600200"/>
          </a:xfrm>
        </p:spPr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/>
              <a:t>3º 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Figura12: </a:t>
            </a:r>
            <a:r>
              <a:rPr lang="pt-BR" dirty="0"/>
              <a:t>PAZ, 2000: </a:t>
            </a:r>
            <a:r>
              <a:rPr lang="pt-BR" dirty="0" smtClean="0"/>
              <a:t>103</a:t>
            </a:r>
            <a:endParaRPr lang="pt-BR" dirty="0"/>
          </a:p>
          <a:p>
            <a:pPr algn="ctr"/>
            <a:endParaRPr lang="pt-B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9003"/>
            <a:ext cx="7896746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" y="0"/>
            <a:ext cx="6419056" cy="1600200"/>
          </a:xfrm>
        </p:spPr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/>
              <a:t>3º 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Figura13: </a:t>
            </a:r>
            <a:r>
              <a:rPr lang="pt-BR" dirty="0"/>
              <a:t>PAZ, 2000: </a:t>
            </a:r>
            <a:r>
              <a:rPr lang="pt-BR" dirty="0" smtClean="0"/>
              <a:t>104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30474"/>
            <a:ext cx="6353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/>
              <a:t>4º 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Figura14: </a:t>
            </a:r>
            <a:r>
              <a:rPr lang="pt-BR" dirty="0"/>
              <a:t>PAZ, 2000: </a:t>
            </a:r>
            <a:r>
              <a:rPr lang="pt-BR" dirty="0" smtClean="0"/>
              <a:t>104</a:t>
            </a:r>
            <a:endParaRPr lang="pt-BR" dirty="0"/>
          </a:p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8800"/>
            <a:ext cx="5486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/>
              <a:t>4º 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Figura15: </a:t>
            </a:r>
            <a:r>
              <a:rPr lang="pt-BR" dirty="0"/>
              <a:t>PAZ, 2000: </a:t>
            </a:r>
            <a:r>
              <a:rPr lang="pt-BR" dirty="0" smtClean="0"/>
              <a:t>105 (parte 1)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848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/>
              <a:t>Figura15: PAZ, 2000: 105 (parte </a:t>
            </a:r>
            <a:r>
              <a:rPr lang="pt-BR" dirty="0" smtClean="0"/>
              <a:t>2)</a:t>
            </a:r>
            <a:endParaRPr lang="pt-BR" dirty="0"/>
          </a:p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57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32656"/>
            <a:ext cx="7715200" cy="1600200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31429"/>
            <a:ext cx="8229600" cy="4237931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Ermelinda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 </a:t>
            </a:r>
            <a:r>
              <a:rPr lang="pt-BR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Pedagogia Musical Brasileira no Século XX, Metodologia e Tendências.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Brasília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Editora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MusiMed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  <a:endParaRPr lang="pt-B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6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9288"/>
            <a:ext cx="8229600" cy="1123528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</a:rPr>
              <a:t>Obras 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48200" y="2287413"/>
            <a:ext cx="4172272" cy="4525963"/>
          </a:xfrm>
        </p:spPr>
        <p:txBody>
          <a:bodyPr>
            <a:normAutofit lnSpcReduction="10000"/>
          </a:bodyPr>
          <a:lstStyle/>
          <a:p>
            <a:r>
              <a:rPr lang="pt-BR" i="1" dirty="0" err="1" smtClean="0">
                <a:solidFill>
                  <a:schemeClr val="tx1"/>
                </a:solidFill>
              </a:rPr>
              <a:t>Diorama</a:t>
            </a:r>
            <a:r>
              <a:rPr lang="pt-BR" i="1" dirty="0" smtClean="0">
                <a:solidFill>
                  <a:schemeClr val="tx1"/>
                </a:solidFill>
              </a:rPr>
              <a:t> para piano (1988)</a:t>
            </a:r>
            <a:r>
              <a:rPr lang="pt-BR" dirty="0" smtClean="0">
                <a:solidFill>
                  <a:schemeClr val="tx1"/>
                </a:solidFill>
              </a:rPr>
              <a:t>, 50 estudos para </a:t>
            </a:r>
            <a:r>
              <a:rPr lang="pt-BR" dirty="0">
                <a:solidFill>
                  <a:schemeClr val="tx1"/>
                </a:solidFill>
              </a:rPr>
              <a:t>piano nos níveis </a:t>
            </a:r>
            <a:r>
              <a:rPr lang="pt-BR" dirty="0" smtClean="0">
                <a:solidFill>
                  <a:schemeClr val="tx1"/>
                </a:solidFill>
              </a:rPr>
              <a:t>preparatórios </a:t>
            </a:r>
            <a:r>
              <a:rPr lang="pt-BR" dirty="0">
                <a:solidFill>
                  <a:schemeClr val="tx1"/>
                </a:solidFill>
              </a:rPr>
              <a:t>1º, 2º e 3º </a:t>
            </a:r>
            <a:r>
              <a:rPr lang="pt-BR" dirty="0" smtClean="0">
                <a:solidFill>
                  <a:schemeClr val="tx1"/>
                </a:solidFill>
              </a:rPr>
              <a:t>anos.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Além de composições </a:t>
            </a:r>
            <a:r>
              <a:rPr lang="pt-BR" dirty="0">
                <a:solidFill>
                  <a:schemeClr val="tx1"/>
                </a:solidFill>
              </a:rPr>
              <a:t>para conjuntos vocais, instrumentos de sopro, cordas, canto e piano (solista e </a:t>
            </a:r>
            <a:r>
              <a:rPr lang="pt-BR" dirty="0" err="1">
                <a:solidFill>
                  <a:schemeClr val="tx1"/>
                </a:solidFill>
              </a:rPr>
              <a:t>camerísticas</a:t>
            </a:r>
            <a:r>
              <a:rPr lang="pt-BR" dirty="0">
                <a:solidFill>
                  <a:schemeClr val="tx1"/>
                </a:solidFill>
              </a:rPr>
              <a:t>), quarteto de cordas e </a:t>
            </a:r>
            <a:r>
              <a:rPr lang="pt-BR" dirty="0" smtClean="0">
                <a:solidFill>
                  <a:schemeClr val="tx1"/>
                </a:solidFill>
              </a:rPr>
              <a:t>   orquestra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65760" y="1927056"/>
            <a:ext cx="4041648" cy="4526280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>
                <a:solidFill>
                  <a:schemeClr val="tx1"/>
                </a:solidFill>
              </a:rPr>
              <a:t>Educação musical através do </a:t>
            </a:r>
            <a:r>
              <a:rPr lang="pt-BR" i="1" dirty="0" smtClean="0">
                <a:solidFill>
                  <a:schemeClr val="tx1"/>
                </a:solidFill>
              </a:rPr>
              <a:t>teclado (</a:t>
            </a:r>
            <a:r>
              <a:rPr lang="pt-BR" i="1" dirty="0" err="1" smtClean="0">
                <a:solidFill>
                  <a:schemeClr val="tx1"/>
                </a:solidFill>
              </a:rPr>
              <a:t>ca</a:t>
            </a:r>
            <a:r>
              <a:rPr lang="pt-BR" i="1" dirty="0" smtClean="0">
                <a:solidFill>
                  <a:schemeClr val="tx1"/>
                </a:solidFill>
              </a:rPr>
              <a:t>. 1985), </a:t>
            </a:r>
            <a:r>
              <a:rPr lang="pt-BR" dirty="0" smtClean="0">
                <a:solidFill>
                  <a:schemeClr val="tx1"/>
                </a:solidFill>
              </a:rPr>
              <a:t>em </a:t>
            </a:r>
            <a:r>
              <a:rPr lang="pt-BR" dirty="0">
                <a:solidFill>
                  <a:schemeClr val="tx1"/>
                </a:solidFill>
              </a:rPr>
              <a:t>parceria com Maria de Lourdes Junqueira </a:t>
            </a:r>
            <a:r>
              <a:rPr lang="pt-BR" dirty="0" smtClean="0">
                <a:solidFill>
                  <a:schemeClr val="tx1"/>
                </a:solidFill>
              </a:rPr>
              <a:t>Gonçalves;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i="1" dirty="0">
                <a:solidFill>
                  <a:schemeClr val="tx1"/>
                </a:solidFill>
              </a:rPr>
              <a:t>Estudos de ritmo e som</a:t>
            </a:r>
            <a:r>
              <a:rPr lang="pt-BR" dirty="0">
                <a:solidFill>
                  <a:schemeClr val="tx1"/>
                </a:solidFill>
              </a:rPr>
              <a:t>, nos </a:t>
            </a:r>
            <a:r>
              <a:rPr lang="pt-BR" dirty="0" smtClean="0">
                <a:solidFill>
                  <a:schemeClr val="tx1"/>
                </a:solidFill>
              </a:rPr>
              <a:t>níveis preparatórios </a:t>
            </a:r>
            <a:r>
              <a:rPr lang="pt-BR" dirty="0">
                <a:solidFill>
                  <a:schemeClr val="tx1"/>
                </a:solidFill>
              </a:rPr>
              <a:t>1º, 2º, 3º e 4º </a:t>
            </a:r>
            <a:r>
              <a:rPr lang="pt-BR" dirty="0" smtClean="0">
                <a:solidFill>
                  <a:schemeClr val="tx1"/>
                </a:solidFill>
              </a:rPr>
              <a:t>anos;</a:t>
            </a:r>
            <a:endParaRPr lang="pt-B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i="1" dirty="0">
                <a:solidFill>
                  <a:schemeClr val="tx1"/>
                </a:solidFill>
              </a:rPr>
              <a:t>Estudos brasileiros para piano e canto </a:t>
            </a:r>
            <a:r>
              <a:rPr lang="pt-BR" dirty="0" smtClean="0">
                <a:solidFill>
                  <a:schemeClr val="tx1"/>
                </a:solidFill>
              </a:rPr>
              <a:t>(1950), e o  </a:t>
            </a:r>
            <a:endParaRPr lang="pt-B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</a:rPr>
              <a:t>Escuta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Estudos </a:t>
            </a:r>
            <a:r>
              <a:rPr lang="pt-BR" dirty="0">
                <a:solidFill>
                  <a:schemeClr val="tx1"/>
                </a:solidFill>
              </a:rPr>
              <a:t>Brasileiros para Piano no. 3 de Cacilda Borges Barbosa. 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https://</a:t>
            </a:r>
            <a:r>
              <a:rPr lang="pt-BR" dirty="0" smtClean="0">
                <a:solidFill>
                  <a:schemeClr val="tx1"/>
                </a:solidFill>
              </a:rPr>
              <a:t>www.youtube.com/watch?v=ttuXyZ_Rt8c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5112568" cy="908720"/>
          </a:xfrm>
        </p:spPr>
        <p:txBody>
          <a:bodyPr>
            <a:normAutofit fontScale="90000"/>
          </a:bodyPr>
          <a:lstStyle/>
          <a:p>
            <a:r>
              <a:rPr lang="pt-BR" sz="4400" i="1" dirty="0" smtClean="0">
                <a:solidFill>
                  <a:srgbClr val="002060"/>
                </a:solidFill>
              </a:rPr>
              <a:t>Estudos de </a:t>
            </a:r>
            <a:r>
              <a:rPr lang="pt-BR" sz="4400" i="1" dirty="0">
                <a:solidFill>
                  <a:srgbClr val="002060"/>
                </a:solidFill>
              </a:rPr>
              <a:t>Ritmo e </a:t>
            </a:r>
            <a:r>
              <a:rPr lang="pt-BR" sz="4400" i="1" dirty="0" smtClean="0">
                <a:solidFill>
                  <a:srgbClr val="002060"/>
                </a:solidFill>
              </a:rPr>
              <a:t>Som Preparatório</a:t>
            </a:r>
            <a:endParaRPr lang="pt-BR" i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3657600" lvl="8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1600" dirty="0" smtClean="0"/>
              <a:t>						 Fig. 02</a:t>
            </a:r>
            <a:endParaRPr lang="pt-BR" sz="1600" dirty="0"/>
          </a:p>
          <a:p>
            <a:pPr lvl="8"/>
            <a:endParaRPr lang="pt-BR" sz="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6246"/>
            <a:ext cx="3096344" cy="32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48" y="2564904"/>
            <a:ext cx="26525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66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" y="1369368"/>
            <a:ext cx="5698976" cy="97951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4400" i="1" dirty="0">
                <a:solidFill>
                  <a:srgbClr val="002060"/>
                </a:solidFill>
              </a:rPr>
              <a:t>Estudos </a:t>
            </a:r>
            <a:r>
              <a:rPr lang="pt-BR" sz="4400" i="1" dirty="0" smtClean="0">
                <a:solidFill>
                  <a:srgbClr val="002060"/>
                </a:solidFill>
              </a:rPr>
              <a:t>de </a:t>
            </a:r>
            <a:r>
              <a:rPr lang="pt-BR" sz="4400" i="1" dirty="0">
                <a:solidFill>
                  <a:srgbClr val="002060"/>
                </a:solidFill>
              </a:rPr>
              <a:t>Ritmo e </a:t>
            </a:r>
            <a:r>
              <a:rPr lang="pt-BR" sz="4400" i="1" dirty="0" smtClean="0">
                <a:solidFill>
                  <a:srgbClr val="002060"/>
                </a:solidFill>
              </a:rPr>
              <a:t>Som Preparatório</a:t>
            </a:r>
            <a:endParaRPr lang="pt-BR" sz="4400" i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860032" y="2431429"/>
            <a:ext cx="4038600" cy="4237931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O livro não se apresenta como método, mas como estudos.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Esses estudos datam de Julho de 1980 e foram iniciados pelo livro 1º ano, posteriormente a autora preparou o texto intitulado </a:t>
            </a:r>
            <a:r>
              <a:rPr lang="pt-BR" i="1" dirty="0" smtClean="0">
                <a:solidFill>
                  <a:schemeClr val="tx1"/>
                </a:solidFill>
              </a:rPr>
              <a:t>“Exercícios preparatórios”. </a:t>
            </a:r>
          </a:p>
          <a:p>
            <a:pPr algn="just"/>
            <a:endParaRPr lang="pt-BR" i="1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65760" y="2359104"/>
            <a:ext cx="4041648" cy="4526280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Todos os exercícios foram compostos pela autora.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Necessidade de </a:t>
            </a:r>
            <a:r>
              <a:rPr lang="pt-BR" dirty="0" smtClean="0">
                <a:solidFill>
                  <a:schemeClr val="tx1"/>
                </a:solidFill>
              </a:rPr>
              <a:t>inserir estruturas </a:t>
            </a:r>
            <a:r>
              <a:rPr lang="pt-BR" dirty="0">
                <a:solidFill>
                  <a:schemeClr val="tx1"/>
                </a:solidFill>
              </a:rPr>
              <a:t>melódicas e </a:t>
            </a:r>
            <a:r>
              <a:rPr lang="pt-BR" dirty="0" smtClean="0">
                <a:solidFill>
                  <a:schemeClr val="tx1"/>
                </a:solidFill>
              </a:rPr>
              <a:t>rítmicas, caracteristicamente brasileiras, </a:t>
            </a:r>
            <a:r>
              <a:rPr lang="pt-BR" dirty="0">
                <a:solidFill>
                  <a:schemeClr val="tx1"/>
                </a:solidFill>
              </a:rPr>
              <a:t>ao alcance de todos os que </a:t>
            </a:r>
            <a:r>
              <a:rPr lang="pt-BR" dirty="0" smtClean="0">
                <a:solidFill>
                  <a:schemeClr val="tx1"/>
                </a:solidFill>
              </a:rPr>
              <a:t>queriam </a:t>
            </a:r>
            <a:r>
              <a:rPr lang="pt-BR" dirty="0">
                <a:solidFill>
                  <a:schemeClr val="tx1"/>
                </a:solidFill>
              </a:rPr>
              <a:t>iniciar seus estudos musicais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340768"/>
            <a:ext cx="4978896" cy="1051520"/>
          </a:xfrm>
        </p:spPr>
        <p:txBody>
          <a:bodyPr>
            <a:normAutofit fontScale="90000"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pt-BR" dirty="0" smtClean="0"/>
              <a:t>Abordagem</a:t>
            </a:r>
            <a:br>
              <a:rPr lang="pt-BR" dirty="0" smtClean="0"/>
            </a:br>
            <a:r>
              <a:rPr lang="pt-BR" dirty="0" smtClean="0"/>
              <a:t> do 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508104" y="2575445"/>
            <a:ext cx="3538736" cy="423793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Aqui não se fala em intervalo, mas em distância de sons.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É introduzida a supertônica e a subdominante (Ré e Fá).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É incluída a superdominante (Lá),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É conhecida a sensível (Si).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602360" y="2287096"/>
            <a:ext cx="4041648" cy="4526280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Habituar o aluno à distância do intervalo de 5ª, através do dois sons iniciais Dó-Sol (tônica e dominante), entoando sempre com nome de nota.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É inserida a mediante Dó-Mi-Sol. Chamar a atenção para os dois tipos de 3ª: a maior (</a:t>
            </a:r>
            <a:r>
              <a:rPr lang="pt-BR" dirty="0" err="1">
                <a:solidFill>
                  <a:schemeClr val="tx1"/>
                </a:solidFill>
              </a:rPr>
              <a:t>Dó-Mi</a:t>
            </a:r>
            <a:r>
              <a:rPr lang="pt-BR" dirty="0">
                <a:solidFill>
                  <a:schemeClr val="tx1"/>
                </a:solidFill>
              </a:rPr>
              <a:t>) e a menor (</a:t>
            </a:r>
            <a:r>
              <a:rPr lang="pt-BR" dirty="0" err="1">
                <a:solidFill>
                  <a:schemeClr val="tx1"/>
                </a:solidFill>
              </a:rPr>
              <a:t>Mi-Sol</a:t>
            </a:r>
            <a:r>
              <a:rPr lang="pt-BR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808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467544" y="2622039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824028" y="2539008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984268" y="273254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447764" y="256490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369368"/>
            <a:ext cx="4773216" cy="1195536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 smtClean="0"/>
              <a:t>Abordagem </a:t>
            </a:r>
            <a:r>
              <a:rPr lang="pt-BR" dirty="0"/>
              <a:t>do </a:t>
            </a:r>
            <a:r>
              <a:rPr lang="pt-BR" dirty="0" smtClean="0"/>
              <a:t>Ritmo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76" y="2919820"/>
            <a:ext cx="1087560" cy="7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011550"/>
            <a:ext cx="1368152" cy="5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020344"/>
            <a:ext cx="1080120" cy="7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76" y="4221088"/>
            <a:ext cx="5400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20" y="2896238"/>
            <a:ext cx="576063" cy="82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4978896" cy="9753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48200" y="2215405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Na fase dos </a:t>
            </a:r>
            <a:r>
              <a:rPr lang="pt-BR" i="1" dirty="0" smtClean="0">
                <a:solidFill>
                  <a:schemeClr val="tx1"/>
                </a:solidFill>
              </a:rPr>
              <a:t>exercícios preparatórios, </a:t>
            </a:r>
            <a:r>
              <a:rPr lang="pt-BR" dirty="0" smtClean="0">
                <a:solidFill>
                  <a:schemeClr val="tx1"/>
                </a:solidFill>
              </a:rPr>
              <a:t>não há preocupação em nomear as ocorrências. O importante é a vivência: o aluno deve sentir sempre através do corpo.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Inicialmente, as fórmulas de compasso dar-se-ão do seguinte modo: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4041648" cy="4526280"/>
          </a:xfrm>
        </p:spPr>
        <p:txBody>
          <a:bodyPr>
            <a:normAutofit fontScale="92500" lnSpcReduction="10000"/>
          </a:bodyPr>
          <a:lstStyle/>
          <a:p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Todos </a:t>
            </a:r>
            <a:r>
              <a:rPr lang="pt-BR" dirty="0">
                <a:solidFill>
                  <a:schemeClr val="tx1"/>
                </a:solidFill>
              </a:rPr>
              <a:t>os exercícios </a:t>
            </a:r>
            <a:r>
              <a:rPr lang="pt-BR" dirty="0" smtClean="0">
                <a:solidFill>
                  <a:schemeClr val="tx1"/>
                </a:solidFill>
              </a:rPr>
              <a:t>são apresentados </a:t>
            </a:r>
            <a:r>
              <a:rPr lang="pt-BR" dirty="0">
                <a:solidFill>
                  <a:schemeClr val="tx1"/>
                </a:solidFill>
              </a:rPr>
              <a:t>nos </a:t>
            </a:r>
            <a:r>
              <a:rPr lang="pt-BR" i="1" dirty="0">
                <a:solidFill>
                  <a:schemeClr val="tx1"/>
                </a:solidFill>
              </a:rPr>
              <a:t>Estudos de ritmo e Som.</a:t>
            </a:r>
          </a:p>
          <a:p>
            <a:endParaRPr lang="pt-BR" i="1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Ao realizar a leitura rítmica ou o solfejo, o aluno não deverá bater ou marcar a pulsação. Desde o início, deverá ser levado a sentir internamente o pulso, evitando a exteriorização do mesmo. 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09320"/>
            <a:ext cx="990885" cy="51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470</TotalTime>
  <Words>782</Words>
  <Application>Microsoft Office PowerPoint</Application>
  <PresentationFormat>Apresentação na tela (4:3)</PresentationFormat>
  <Paragraphs>321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Executivo</vt:lpstr>
      <vt:lpstr>CACILDA BORGES  BARBOSA  (1914 – 2010)</vt:lpstr>
      <vt:lpstr>Trajetória</vt:lpstr>
      <vt:lpstr>Obras  </vt:lpstr>
      <vt:lpstr>Escuta</vt:lpstr>
      <vt:lpstr>Estudos de Ritmo e Som Preparatório</vt:lpstr>
      <vt:lpstr>Estudos de Ritmo e Som Preparatório</vt:lpstr>
      <vt:lpstr>Abordagem  do som</vt:lpstr>
      <vt:lpstr>Abordagem do Ritmo</vt:lpstr>
      <vt:lpstr>Prática</vt:lpstr>
      <vt:lpstr>Prática</vt:lpstr>
      <vt:lpstr> Aspectos teóricos</vt:lpstr>
      <vt:lpstr>Atividade</vt:lpstr>
      <vt:lpstr>Ritmos</vt:lpstr>
      <vt:lpstr>Apresentação do PowerPoint</vt:lpstr>
      <vt:lpstr>Apresentação do PowerPoint</vt:lpstr>
      <vt:lpstr>Ação Combinada</vt:lpstr>
      <vt:lpstr>Apresentação do PowerPoint</vt:lpstr>
      <vt:lpstr>Canto</vt:lpstr>
      <vt:lpstr>1º Ano</vt:lpstr>
      <vt:lpstr>1º Ano</vt:lpstr>
      <vt:lpstr> 2. Canto a 2 vozes   </vt:lpstr>
      <vt:lpstr>2º Ano</vt:lpstr>
      <vt:lpstr>2º Ano</vt:lpstr>
      <vt:lpstr>3º ano</vt:lpstr>
      <vt:lpstr>3º ano</vt:lpstr>
      <vt:lpstr>4º Ano</vt:lpstr>
      <vt:lpstr>4º ano</vt:lpstr>
      <vt:lpstr>Apresentação do PowerPoint</vt:lpstr>
      <vt:lpstr>Referência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dri</dc:creator>
  <cp:lastModifiedBy>dri</cp:lastModifiedBy>
  <cp:revision>76</cp:revision>
  <dcterms:created xsi:type="dcterms:W3CDTF">2014-04-01T00:46:12Z</dcterms:created>
  <dcterms:modified xsi:type="dcterms:W3CDTF">2016-06-16T12:14:43Z</dcterms:modified>
</cp:coreProperties>
</file>