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7" r:id="rId1"/>
  </p:sldMasterIdLst>
  <p:sldIdLst>
    <p:sldId id="256" r:id="rId2"/>
    <p:sldId id="273" r:id="rId3"/>
    <p:sldId id="257" r:id="rId4"/>
    <p:sldId id="258" r:id="rId5"/>
    <p:sldId id="265" r:id="rId6"/>
    <p:sldId id="259" r:id="rId7"/>
    <p:sldId id="260" r:id="rId8"/>
    <p:sldId id="261" r:id="rId9"/>
    <p:sldId id="263" r:id="rId10"/>
    <p:sldId id="264"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EE3D719-530A-4636-A356-720AA7921E79}" type="datetimeFigureOut">
              <a:rPr lang="pt-BR" smtClean="0"/>
              <a:t>16/06/2016</a:t>
            </a:fld>
            <a:endParaRPr lang="pt-B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pt-B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F9FA6AC-741F-4422-B372-C0E06C7C8709}" type="slidenum">
              <a:rPr lang="pt-BR" smtClean="0"/>
              <a:t>‹#›</a:t>
            </a:fld>
            <a:endParaRPr lang="pt-B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569704499"/>
      </p:ext>
    </p:extLst>
  </p:cSld>
  <p:clrMapOvr>
    <a:overrideClrMapping bg1="lt1" tx1="dk1" bg2="lt2" tx2="dk2" accent1="accent1" accent2="accent2" accent3="accent3" accent4="accent4" accent5="accent5" accent6="accent6" hlink="hlink" folHlink="folHlink"/>
  </p:clrMapOvr>
  <p:transition spd="med">
    <p:pull/>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E3D719-530A-4636-A356-720AA7921E79}" type="datetimeFigureOut">
              <a:rPr lang="pt-BR" smtClean="0"/>
              <a:t>16/06/2016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F9FA6AC-741F-4422-B372-C0E06C7C8709}" type="slidenum">
              <a:rPr lang="pt-BR" smtClean="0"/>
              <a:t>‹#›</a:t>
            </a:fld>
            <a:endParaRPr lang="pt-BR"/>
          </a:p>
        </p:txBody>
      </p:sp>
    </p:spTree>
    <p:extLst>
      <p:ext uri="{BB962C8B-B14F-4D97-AF65-F5344CB8AC3E}">
        <p14:creationId xmlns:p14="http://schemas.microsoft.com/office/powerpoint/2010/main" val="1665943013"/>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E3D719-530A-4636-A356-720AA7921E79}" type="datetimeFigureOut">
              <a:rPr lang="pt-BR" smtClean="0"/>
              <a:t>16/06/2016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F9FA6AC-741F-4422-B372-C0E06C7C8709}" type="slidenum">
              <a:rPr lang="pt-BR" smtClean="0"/>
              <a:t>‹#›</a:t>
            </a:fld>
            <a:endParaRPr lang="pt-BR"/>
          </a:p>
        </p:txBody>
      </p:sp>
    </p:spTree>
    <p:extLst>
      <p:ext uri="{BB962C8B-B14F-4D97-AF65-F5344CB8AC3E}">
        <p14:creationId xmlns:p14="http://schemas.microsoft.com/office/powerpoint/2010/main" val="352974226"/>
      </p:ext>
    </p:extLst>
  </p:cSld>
  <p:clrMapOvr>
    <a:masterClrMapping/>
  </p:clrMapOvr>
  <p:transition spd="med">
    <p:pull/>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E3D719-530A-4636-A356-720AA7921E79}" type="datetimeFigureOut">
              <a:rPr lang="pt-BR" smtClean="0"/>
              <a:t>16/06/2016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F9FA6AC-741F-4422-B372-C0E06C7C8709}" type="slidenum">
              <a:rPr lang="pt-BR" smtClean="0"/>
              <a:t>‹#›</a:t>
            </a:fld>
            <a:endParaRPr lang="pt-BR"/>
          </a:p>
        </p:txBody>
      </p:sp>
    </p:spTree>
    <p:extLst>
      <p:ext uri="{BB962C8B-B14F-4D97-AF65-F5344CB8AC3E}">
        <p14:creationId xmlns:p14="http://schemas.microsoft.com/office/powerpoint/2010/main" val="379810163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EE3D719-530A-4636-A356-720AA7921E79}" type="datetimeFigureOut">
              <a:rPr lang="pt-BR" smtClean="0"/>
              <a:t>16/06/2016</a:t>
            </a:fld>
            <a:endParaRPr lang="pt-B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pt-B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F9FA6AC-741F-4422-B372-C0E06C7C8709}" type="slidenum">
              <a:rPr lang="pt-BR" smtClean="0"/>
              <a:t>‹#›</a:t>
            </a:fld>
            <a:endParaRPr lang="pt-B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789011841"/>
      </p:ext>
    </p:extLst>
  </p:cSld>
  <p:clrMapOvr>
    <a:overrideClrMapping bg1="dk1" tx1="lt1" bg2="dk2" tx2="lt2" accent1="accent1" accent2="accent2" accent3="accent3" accent4="accent4" accent5="accent5" accent6="accent6" hlink="hlink" folHlink="folHlink"/>
  </p:clrMapOvr>
  <p:transition spd="med">
    <p:pull/>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E3D719-530A-4636-A356-720AA7921E79}" type="datetimeFigureOut">
              <a:rPr lang="pt-BR" smtClean="0"/>
              <a:t>16/06/2016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F9FA6AC-741F-4422-B372-C0E06C7C8709}" type="slidenum">
              <a:rPr lang="pt-BR" smtClean="0"/>
              <a:t>‹#›</a:t>
            </a:fld>
            <a:endParaRPr lang="pt-BR"/>
          </a:p>
        </p:txBody>
      </p:sp>
    </p:spTree>
    <p:extLst>
      <p:ext uri="{BB962C8B-B14F-4D97-AF65-F5344CB8AC3E}">
        <p14:creationId xmlns:p14="http://schemas.microsoft.com/office/powerpoint/2010/main" val="2473518486"/>
      </p:ext>
    </p:extLst>
  </p:cSld>
  <p:clrMapOvr>
    <a:masterClrMapping/>
  </p:clrMapOvr>
  <p:transition spd="med">
    <p:pull/>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E3D719-530A-4636-A356-720AA7921E79}" type="datetimeFigureOut">
              <a:rPr lang="pt-BR" smtClean="0"/>
              <a:t>16/06/2016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F9FA6AC-741F-4422-B372-C0E06C7C8709}" type="slidenum">
              <a:rPr lang="pt-BR" smtClean="0"/>
              <a:t>‹#›</a:t>
            </a:fld>
            <a:endParaRPr lang="pt-BR"/>
          </a:p>
        </p:txBody>
      </p:sp>
    </p:spTree>
    <p:extLst>
      <p:ext uri="{BB962C8B-B14F-4D97-AF65-F5344CB8AC3E}">
        <p14:creationId xmlns:p14="http://schemas.microsoft.com/office/powerpoint/2010/main" val="2009672224"/>
      </p:ext>
    </p:extLst>
  </p:cSld>
  <p:clrMapOvr>
    <a:masterClrMapping/>
  </p:clrMapOvr>
  <p:transition spd="med">
    <p:pull/>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EE3D719-530A-4636-A356-720AA7921E79}" type="datetimeFigureOut">
              <a:rPr lang="pt-BR" smtClean="0"/>
              <a:t>16/06/2016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F9FA6AC-741F-4422-B372-C0E06C7C8709}" type="slidenum">
              <a:rPr lang="pt-BR" smtClean="0"/>
              <a:t>‹#›</a:t>
            </a:fld>
            <a:endParaRPr lang="pt-BR"/>
          </a:p>
        </p:txBody>
      </p:sp>
    </p:spTree>
    <p:extLst>
      <p:ext uri="{BB962C8B-B14F-4D97-AF65-F5344CB8AC3E}">
        <p14:creationId xmlns:p14="http://schemas.microsoft.com/office/powerpoint/2010/main" val="4205102053"/>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3D719-530A-4636-A356-720AA7921E79}" type="datetimeFigureOut">
              <a:rPr lang="pt-BR" smtClean="0"/>
              <a:t>16/06/2016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4F9FA6AC-741F-4422-B372-C0E06C7C8709}" type="slidenum">
              <a:rPr lang="pt-BR" smtClean="0"/>
              <a:t>‹#›</a:t>
            </a:fld>
            <a:endParaRPr lang="pt-BR"/>
          </a:p>
        </p:txBody>
      </p:sp>
    </p:spTree>
    <p:extLst>
      <p:ext uri="{BB962C8B-B14F-4D97-AF65-F5344CB8AC3E}">
        <p14:creationId xmlns:p14="http://schemas.microsoft.com/office/powerpoint/2010/main" val="3600868105"/>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EE3D719-530A-4636-A356-720AA7921E79}" type="datetimeFigureOut">
              <a:rPr lang="pt-BR" smtClean="0"/>
              <a:t>16/06/2016</a:t>
            </a:fld>
            <a:endParaRPr lang="pt-B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pt-B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F9FA6AC-741F-4422-B372-C0E06C7C8709}" type="slidenum">
              <a:rPr lang="pt-BR" smtClean="0"/>
              <a:t>‹#›</a:t>
            </a:fld>
            <a:endParaRPr lang="pt-B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91305741"/>
      </p:ext>
    </p:extLst>
  </p:cSld>
  <p:clrMapOvr>
    <a:masterClrMapping/>
  </p:clrMapOvr>
  <p:transition spd="med">
    <p:pull/>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EE3D719-530A-4636-A356-720AA7921E79}" type="datetimeFigureOut">
              <a:rPr lang="pt-BR" smtClean="0"/>
              <a:t>16/06/2016</a:t>
            </a:fld>
            <a:endParaRPr lang="pt-B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F9FA6AC-741F-4422-B372-C0E06C7C8709}" type="slidenum">
              <a:rPr lang="pt-BR" smtClean="0"/>
              <a:t>‹#›</a:t>
            </a:fld>
            <a:endParaRPr lang="pt-B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7732809"/>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9EE3D719-530A-4636-A356-720AA7921E79}" type="datetimeFigureOut">
              <a:rPr lang="pt-BR" smtClean="0"/>
              <a:t>16/06/2016</a:t>
            </a:fld>
            <a:endParaRPr lang="pt-B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pt-B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F9FA6AC-741F-4422-B372-C0E06C7C8709}" type="slidenum">
              <a:rPr lang="pt-BR" smtClean="0"/>
              <a:t>‹#›</a:t>
            </a:fld>
            <a:endParaRPr lang="pt-B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67623955"/>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ransition spd="med">
    <p:pull/>
  </p:transition>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368">
          <p15:clr>
            <a:srgbClr val="F26B43"/>
          </p15:clr>
        </p15:guide>
        <p15:guide id="4294967295" orient="horz" pos="1440">
          <p15:clr>
            <a:srgbClr val="F26B43"/>
          </p15:clr>
        </p15:guide>
        <p15:guide id="4294967295" orient="horz" pos="3696">
          <p15:clr>
            <a:srgbClr val="F26B43"/>
          </p15:clr>
        </p15:guide>
        <p15:guide id="4294967295" orient="horz" pos="432">
          <p15:clr>
            <a:srgbClr val="F26B43"/>
          </p15:clr>
        </p15:guide>
        <p15:guide id="4294967295" orient="horz" pos="1512">
          <p15:clr>
            <a:srgbClr val="F26B43"/>
          </p15:clr>
        </p15:guide>
        <p15:guide id="4294967295" pos="6912">
          <p15:clr>
            <a:srgbClr val="F26B43"/>
          </p15:clr>
        </p15:guide>
        <p15:guide id="4294967295" pos="936">
          <p15:clr>
            <a:srgbClr val="F26B43"/>
          </p15:clr>
        </p15:guide>
        <p15:guide id="4294967295"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15127" y="1105874"/>
            <a:ext cx="8361229" cy="2098226"/>
          </a:xfrm>
        </p:spPr>
        <p:txBody>
          <a:bodyPr/>
          <a:lstStyle/>
          <a:p>
            <a:r>
              <a:rPr lang="pt-BR" sz="4400" dirty="0" smtClean="0"/>
              <a:t>De Tramas e Fios - </a:t>
            </a:r>
            <a:r>
              <a:rPr lang="pt-BR" sz="4400" dirty="0" err="1" smtClean="0"/>
              <a:t>Fonterrada</a:t>
            </a:r>
            <a:endParaRPr lang="pt-BR" sz="4400" dirty="0"/>
          </a:p>
        </p:txBody>
      </p:sp>
      <p:sp>
        <p:nvSpPr>
          <p:cNvPr id="3" name="Subtítulo 2"/>
          <p:cNvSpPr>
            <a:spLocks noGrp="1"/>
          </p:cNvSpPr>
          <p:nvPr>
            <p:ph type="subTitle" idx="1"/>
          </p:nvPr>
        </p:nvSpPr>
        <p:spPr/>
        <p:txBody>
          <a:bodyPr>
            <a:normAutofit fontScale="77500" lnSpcReduction="20000"/>
          </a:bodyPr>
          <a:lstStyle/>
          <a:p>
            <a:pPr algn="just"/>
            <a:r>
              <a:rPr lang="pt-BR" dirty="0" smtClean="0"/>
              <a:t>Seminário referente às paginas 178 – 200, requisito para aprovação na disciplina Metodologia da Educação Musical com Estágio Supervisionado I, Prof. Dr. Marcos </a:t>
            </a:r>
            <a:r>
              <a:rPr lang="pt-BR" dirty="0" err="1" smtClean="0"/>
              <a:t>Camara</a:t>
            </a:r>
            <a:r>
              <a:rPr lang="pt-BR" dirty="0" smtClean="0"/>
              <a:t> de Castro, USP, FFCLRP;</a:t>
            </a:r>
            <a:endParaRPr lang="pt-BR" dirty="0"/>
          </a:p>
        </p:txBody>
      </p:sp>
      <p:sp>
        <p:nvSpPr>
          <p:cNvPr id="4" name="CaixaDeTexto 3"/>
          <p:cNvSpPr txBox="1"/>
          <p:nvPr/>
        </p:nvSpPr>
        <p:spPr>
          <a:xfrm>
            <a:off x="244699" y="6130344"/>
            <a:ext cx="6915955" cy="369332"/>
          </a:xfrm>
          <a:prstGeom prst="rect">
            <a:avLst/>
          </a:prstGeom>
          <a:noFill/>
        </p:spPr>
        <p:txBody>
          <a:bodyPr wrap="square" rtlCol="0">
            <a:spAutoFit/>
          </a:bodyPr>
          <a:lstStyle/>
          <a:p>
            <a:r>
              <a:rPr lang="pt-BR" dirty="0" smtClean="0"/>
              <a:t>Vitória Coimbra e Souza 8123596</a:t>
            </a:r>
            <a:endParaRPr lang="pt-BR" dirty="0"/>
          </a:p>
        </p:txBody>
      </p:sp>
    </p:spTree>
    <p:extLst>
      <p:ext uri="{BB962C8B-B14F-4D97-AF65-F5344CB8AC3E}">
        <p14:creationId xmlns:p14="http://schemas.microsoft.com/office/powerpoint/2010/main" val="2828708047"/>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GEORGE SELF</a:t>
            </a:r>
            <a:endParaRPr lang="pt-BR" dirty="0"/>
          </a:p>
        </p:txBody>
      </p:sp>
      <p:sp>
        <p:nvSpPr>
          <p:cNvPr id="3" name="Content Placeholder 2"/>
          <p:cNvSpPr>
            <a:spLocks noGrp="1"/>
          </p:cNvSpPr>
          <p:nvPr>
            <p:ph idx="1"/>
          </p:nvPr>
        </p:nvSpPr>
        <p:spPr/>
        <p:txBody>
          <a:bodyPr/>
          <a:lstStyle/>
          <a:p>
            <a:pPr marL="0" indent="0" algn="ctr">
              <a:buNone/>
            </a:pPr>
            <a:r>
              <a:rPr lang="pt-BR" dirty="0" smtClean="0"/>
              <a:t>Notação</a:t>
            </a:r>
          </a:p>
          <a:p>
            <a:pPr algn="just"/>
            <a:r>
              <a:rPr lang="pt-BR" dirty="0" smtClean="0"/>
              <a:t>Parte do modo pelo qual o som se manifesta: curto, </a:t>
            </a:r>
            <a:r>
              <a:rPr lang="pt-BR" i="1" dirty="0" err="1" smtClean="0"/>
              <a:t>tremolo</a:t>
            </a:r>
            <a:r>
              <a:rPr lang="pt-BR" dirty="0" smtClean="0"/>
              <a:t>, de extinção gradual ou </a:t>
            </a:r>
            <a:r>
              <a:rPr lang="pt-BR" i="1" dirty="0" err="1" smtClean="0"/>
              <a:t>tenuto</a:t>
            </a:r>
            <a:r>
              <a:rPr lang="pt-BR" dirty="0" smtClean="0"/>
              <a:t>, empregando os seguintes sinais:</a:t>
            </a:r>
          </a:p>
          <a:p>
            <a:pPr algn="just"/>
            <a:endParaRPr lang="pt-BR" dirty="0"/>
          </a:p>
        </p:txBody>
      </p:sp>
      <p:pic>
        <p:nvPicPr>
          <p:cNvPr id="4" name="Picture 3"/>
          <p:cNvPicPr>
            <a:picLocks noChangeAspect="1"/>
          </p:cNvPicPr>
          <p:nvPr/>
        </p:nvPicPr>
        <p:blipFill>
          <a:blip r:embed="rId2"/>
          <a:stretch>
            <a:fillRect/>
          </a:stretch>
        </p:blipFill>
        <p:spPr>
          <a:xfrm>
            <a:off x="3149209" y="3412901"/>
            <a:ext cx="6269309" cy="3245476"/>
          </a:xfrm>
          <a:prstGeom prst="rect">
            <a:avLst/>
          </a:prstGeom>
        </p:spPr>
      </p:pic>
    </p:spTree>
    <p:extLst>
      <p:ext uri="{BB962C8B-B14F-4D97-AF65-F5344CB8AC3E}">
        <p14:creationId xmlns:p14="http://schemas.microsoft.com/office/powerpoint/2010/main" val="1842114889"/>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47675"/>
            <a:ext cx="9601200" cy="1485900"/>
          </a:xfrm>
        </p:spPr>
        <p:txBody>
          <a:bodyPr/>
          <a:lstStyle/>
          <a:p>
            <a:r>
              <a:rPr lang="pt-BR" dirty="0" smtClean="0"/>
              <a:t>GEORGE SELF</a:t>
            </a:r>
            <a:endParaRPr lang="pt-BR" dirty="0"/>
          </a:p>
        </p:txBody>
      </p:sp>
      <p:sp>
        <p:nvSpPr>
          <p:cNvPr id="3" name="Content Placeholder 2"/>
          <p:cNvSpPr>
            <a:spLocks noGrp="1"/>
          </p:cNvSpPr>
          <p:nvPr>
            <p:ph idx="1"/>
          </p:nvPr>
        </p:nvSpPr>
        <p:spPr>
          <a:xfrm>
            <a:off x="1371600" y="1029505"/>
            <a:ext cx="9601200" cy="3581400"/>
          </a:xfrm>
        </p:spPr>
        <p:txBody>
          <a:bodyPr/>
          <a:lstStyle/>
          <a:p>
            <a:pPr algn="just"/>
            <a:r>
              <a:rPr lang="pt-BR" dirty="0" smtClean="0"/>
              <a:t>NOTAÇÃO</a:t>
            </a:r>
          </a:p>
          <a:p>
            <a:pPr algn="just"/>
            <a:r>
              <a:rPr lang="pt-BR" dirty="0" smtClean="0"/>
              <a:t>Acopla a esses sinais os de dinâmica </a:t>
            </a:r>
            <a:r>
              <a:rPr lang="pt-BR" i="1" dirty="0" smtClean="0"/>
              <a:t>forte </a:t>
            </a:r>
            <a:r>
              <a:rPr lang="pt-BR" dirty="0" smtClean="0"/>
              <a:t>e </a:t>
            </a:r>
            <a:r>
              <a:rPr lang="pt-BR" i="1" dirty="0" smtClean="0"/>
              <a:t>piano</a:t>
            </a:r>
            <a:r>
              <a:rPr lang="pt-BR" dirty="0" smtClean="0"/>
              <a:t>, sugerindo que se evitem os sons </a:t>
            </a:r>
            <a:r>
              <a:rPr lang="pt-BR" i="1" dirty="0" err="1" smtClean="0"/>
              <a:t>mezzoforte</a:t>
            </a:r>
            <a:r>
              <a:rPr lang="pt-BR" dirty="0" smtClean="0"/>
              <a:t>, principalmente no início do trabalho, em que é mais importante conseguir efeitos extremos, que exigem intencionalidade;</a:t>
            </a:r>
          </a:p>
          <a:p>
            <a:pPr algn="just"/>
            <a:r>
              <a:rPr lang="pt-BR" dirty="0" smtClean="0"/>
              <a:t>Em seu livro </a:t>
            </a:r>
            <a:r>
              <a:rPr lang="pt-BR" i="1" dirty="0" smtClean="0"/>
              <a:t>New </a:t>
            </a:r>
            <a:r>
              <a:rPr lang="pt-BR" i="1" dirty="0" err="1" smtClean="0"/>
              <a:t>Sounds</a:t>
            </a:r>
            <a:r>
              <a:rPr lang="pt-BR" i="1" dirty="0" smtClean="0"/>
              <a:t> In </a:t>
            </a:r>
            <a:r>
              <a:rPr lang="pt-BR" i="1" dirty="0" err="1" smtClean="0"/>
              <a:t>Class</a:t>
            </a:r>
            <a:r>
              <a:rPr lang="pt-BR" dirty="0" smtClean="0"/>
              <a:t>, apresenta inúmeras partituras de sua autoria, escritas nesse tipo de notação, destinadas à execução coletiva em sala de aula;</a:t>
            </a:r>
          </a:p>
          <a:p>
            <a:pPr marL="0" indent="0" algn="just">
              <a:buNone/>
            </a:pPr>
            <a:endParaRPr lang="pt-BR" dirty="0"/>
          </a:p>
        </p:txBody>
      </p:sp>
      <p:pic>
        <p:nvPicPr>
          <p:cNvPr id="4" name="Picture 3"/>
          <p:cNvPicPr>
            <a:picLocks noChangeAspect="1"/>
          </p:cNvPicPr>
          <p:nvPr/>
        </p:nvPicPr>
        <p:blipFill>
          <a:blip r:embed="rId2"/>
          <a:stretch>
            <a:fillRect/>
          </a:stretch>
        </p:blipFill>
        <p:spPr>
          <a:xfrm>
            <a:off x="3767205" y="3425982"/>
            <a:ext cx="4809960" cy="3432018"/>
          </a:xfrm>
          <a:prstGeom prst="rect">
            <a:avLst/>
          </a:prstGeom>
        </p:spPr>
      </p:pic>
    </p:spTree>
    <p:extLst>
      <p:ext uri="{BB962C8B-B14F-4D97-AF65-F5344CB8AC3E}">
        <p14:creationId xmlns:p14="http://schemas.microsoft.com/office/powerpoint/2010/main" val="1032600745"/>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t-BR" dirty="0" smtClean="0"/>
              <a:t>JOHN PAYNTER</a:t>
            </a:r>
            <a:endParaRPr lang="pt-BR" dirty="0"/>
          </a:p>
        </p:txBody>
      </p:sp>
      <p:sp>
        <p:nvSpPr>
          <p:cNvPr id="3" name="Subtitle 2"/>
          <p:cNvSpPr>
            <a:spLocks noGrp="1"/>
          </p:cNvSpPr>
          <p:nvPr>
            <p:ph type="subTitle" idx="1"/>
          </p:nvPr>
        </p:nvSpPr>
        <p:spPr/>
        <p:txBody>
          <a:bodyPr/>
          <a:lstStyle/>
          <a:p>
            <a:endParaRPr lang="pt-BR"/>
          </a:p>
        </p:txBody>
      </p:sp>
    </p:spTree>
    <p:extLst>
      <p:ext uri="{BB962C8B-B14F-4D97-AF65-F5344CB8AC3E}">
        <p14:creationId xmlns:p14="http://schemas.microsoft.com/office/powerpoint/2010/main" val="3987159231"/>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JOHN PAYNTER</a:t>
            </a:r>
            <a:endParaRPr lang="pt-BR" dirty="0"/>
          </a:p>
        </p:txBody>
      </p:sp>
      <p:sp>
        <p:nvSpPr>
          <p:cNvPr id="3" name="Content Placeholder 2"/>
          <p:cNvSpPr>
            <a:spLocks noGrp="1"/>
          </p:cNvSpPr>
          <p:nvPr>
            <p:ph idx="1"/>
          </p:nvPr>
        </p:nvSpPr>
        <p:spPr/>
        <p:txBody>
          <a:bodyPr>
            <a:normAutofit fontScale="92500" lnSpcReduction="20000"/>
          </a:bodyPr>
          <a:lstStyle/>
          <a:p>
            <a:pPr algn="just"/>
            <a:r>
              <a:rPr lang="pt-BR" dirty="0" smtClean="0"/>
              <a:t>Professor de música em escolas da Inglaterra e, posteriormente, docente de música na Universidade de York;</a:t>
            </a:r>
          </a:p>
          <a:p>
            <a:pPr algn="just"/>
            <a:r>
              <a:rPr lang="pt-BR" dirty="0" smtClean="0"/>
              <a:t>Escreveu vários livros, como </a:t>
            </a:r>
            <a:r>
              <a:rPr lang="pt-BR" i="1" dirty="0" err="1" smtClean="0"/>
              <a:t>Sound</a:t>
            </a:r>
            <a:r>
              <a:rPr lang="pt-BR" i="1" dirty="0" smtClean="0"/>
              <a:t> </a:t>
            </a:r>
            <a:r>
              <a:rPr lang="pt-BR" i="1" dirty="0" err="1" smtClean="0"/>
              <a:t>and</a:t>
            </a:r>
            <a:r>
              <a:rPr lang="pt-BR" i="1" dirty="0" smtClean="0"/>
              <a:t> </a:t>
            </a:r>
            <a:r>
              <a:rPr lang="pt-BR" i="1" dirty="0" err="1" smtClean="0"/>
              <a:t>Silence</a:t>
            </a:r>
            <a:r>
              <a:rPr lang="pt-BR" dirty="0" smtClean="0"/>
              <a:t>, </a:t>
            </a:r>
            <a:r>
              <a:rPr lang="pt-BR" i="1" dirty="0" err="1" smtClean="0"/>
              <a:t>Hear</a:t>
            </a:r>
            <a:r>
              <a:rPr lang="pt-BR" i="1" dirty="0" smtClean="0"/>
              <a:t> </a:t>
            </a:r>
            <a:r>
              <a:rPr lang="pt-BR" i="1" dirty="0" err="1" smtClean="0"/>
              <a:t>and</a:t>
            </a:r>
            <a:r>
              <a:rPr lang="pt-BR" i="1" dirty="0" smtClean="0"/>
              <a:t> </a:t>
            </a:r>
            <a:r>
              <a:rPr lang="pt-BR" i="1" dirty="0" err="1" smtClean="0"/>
              <a:t>Now</a:t>
            </a:r>
            <a:r>
              <a:rPr lang="pt-BR" dirty="0" smtClean="0"/>
              <a:t> e </a:t>
            </a:r>
            <a:r>
              <a:rPr lang="pt-BR" i="1" dirty="0" err="1" smtClean="0"/>
              <a:t>Sound</a:t>
            </a:r>
            <a:r>
              <a:rPr lang="pt-BR" i="1" dirty="0" smtClean="0"/>
              <a:t> </a:t>
            </a:r>
            <a:r>
              <a:rPr lang="pt-BR" i="1" dirty="0" err="1" smtClean="0"/>
              <a:t>and</a:t>
            </a:r>
            <a:r>
              <a:rPr lang="pt-BR" i="1" dirty="0" smtClean="0"/>
              <a:t> </a:t>
            </a:r>
            <a:r>
              <a:rPr lang="pt-BR" i="1" dirty="0" err="1" smtClean="0"/>
              <a:t>structure</a:t>
            </a:r>
            <a:r>
              <a:rPr lang="pt-BR" dirty="0" smtClean="0"/>
              <a:t>; Os dois últimos foram examinados por </a:t>
            </a:r>
            <a:r>
              <a:rPr lang="pt-BR" dirty="0" err="1" smtClean="0"/>
              <a:t>Fonterrada</a:t>
            </a:r>
            <a:r>
              <a:rPr lang="pt-BR" dirty="0" smtClean="0"/>
              <a:t>, mostrando que o intervalo de vinte anos entre eles aperfeiçoa mas não modifica a proposta inicial;</a:t>
            </a:r>
          </a:p>
          <a:p>
            <a:pPr algn="just"/>
            <a:r>
              <a:rPr lang="pt-BR" dirty="0" smtClean="0"/>
              <a:t>O fazer artístico sempre refletiu a visão de mundo de uma determinada época e, usualmente, tem buscado novos materiais, novas ideias, novas maneiras de organização e experimentação;</a:t>
            </a:r>
          </a:p>
          <a:p>
            <a:pPr algn="just"/>
            <a:r>
              <a:rPr lang="pt-BR" dirty="0" smtClean="0"/>
              <a:t>Qualquer som pode ser considerado matéria prima da música, seja ele materialmente ouvido seja imaginado, em qualquer combinação, realizada a partir de quaisquer critérios, estabelecidos individualmente ou em grupo, a partir da exploração e da capacidade inventiva, sem regras predefinidas ou concepções a </a:t>
            </a:r>
            <a:r>
              <a:rPr lang="pt-BR" i="1" dirty="0" smtClean="0"/>
              <a:t>priori</a:t>
            </a:r>
            <a:r>
              <a:rPr lang="pt-BR" dirty="0" smtClean="0"/>
              <a:t>. No entanto, nesse grande leque de escolhas “o que se busca é a liberdade, e não a anarquia”(Paynter, 1972, p.17)</a:t>
            </a:r>
            <a:endParaRPr lang="pt-BR" dirty="0"/>
          </a:p>
        </p:txBody>
      </p:sp>
    </p:spTree>
    <p:extLst>
      <p:ext uri="{BB962C8B-B14F-4D97-AF65-F5344CB8AC3E}">
        <p14:creationId xmlns:p14="http://schemas.microsoft.com/office/powerpoint/2010/main" val="2090729464"/>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JOHN PAYNTER</a:t>
            </a:r>
            <a:endParaRPr lang="pt-BR" dirty="0"/>
          </a:p>
        </p:txBody>
      </p:sp>
      <p:sp>
        <p:nvSpPr>
          <p:cNvPr id="3" name="Content Placeholder 2"/>
          <p:cNvSpPr>
            <a:spLocks noGrp="1"/>
          </p:cNvSpPr>
          <p:nvPr>
            <p:ph idx="1"/>
          </p:nvPr>
        </p:nvSpPr>
        <p:spPr/>
        <p:txBody>
          <a:bodyPr/>
          <a:lstStyle/>
          <a:p>
            <a:pPr algn="just"/>
            <a:r>
              <a:rPr lang="pt-BR" dirty="0" smtClean="0"/>
              <a:t>Paynter busca construir música ou fragmentos musicais a partir de uma escuta ativa e experimental;</a:t>
            </a:r>
          </a:p>
          <a:p>
            <a:pPr algn="just"/>
            <a:r>
              <a:rPr lang="pt-BR" dirty="0" smtClean="0"/>
              <a:t>As aulas de música se tornam “oficinas de experimentação”;</a:t>
            </a:r>
          </a:p>
          <a:p>
            <a:pPr algn="just"/>
            <a:r>
              <a:rPr lang="pt-BR" dirty="0" smtClean="0"/>
              <a:t>A inspiração para as propostas de Paynter provém, </a:t>
            </a:r>
            <a:r>
              <a:rPr lang="pt-BR" dirty="0"/>
              <a:t>como em Self, do exame de projetos da área de artes visuais, que mostravam ser possível oferecer às crianças uma visão das possibilidades da exploração artística a partir do interior da pessoa, o que as levaria à compreensão da obra </a:t>
            </a:r>
            <a:r>
              <a:rPr lang="pt-BR" dirty="0" smtClean="0"/>
              <a:t>artística;</a:t>
            </a:r>
          </a:p>
          <a:p>
            <a:pPr algn="just"/>
            <a:endParaRPr lang="pt-BR" dirty="0"/>
          </a:p>
        </p:txBody>
      </p:sp>
    </p:spTree>
    <p:extLst>
      <p:ext uri="{BB962C8B-B14F-4D97-AF65-F5344CB8AC3E}">
        <p14:creationId xmlns:p14="http://schemas.microsoft.com/office/powerpoint/2010/main" val="1425306471"/>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JOHN PAYNTER</a:t>
            </a:r>
            <a:endParaRPr lang="pt-BR" dirty="0"/>
          </a:p>
        </p:txBody>
      </p:sp>
      <p:sp>
        <p:nvSpPr>
          <p:cNvPr id="3" name="Content Placeholder 2"/>
          <p:cNvSpPr>
            <a:spLocks noGrp="1"/>
          </p:cNvSpPr>
          <p:nvPr>
            <p:ph idx="1"/>
          </p:nvPr>
        </p:nvSpPr>
        <p:spPr>
          <a:xfrm>
            <a:off x="1371600" y="1428750"/>
            <a:ext cx="10820400" cy="5429250"/>
          </a:xfrm>
        </p:spPr>
        <p:txBody>
          <a:bodyPr>
            <a:normAutofit/>
          </a:bodyPr>
          <a:lstStyle/>
          <a:p>
            <a:pPr algn="just"/>
            <a:r>
              <a:rPr lang="pt-BR" dirty="0"/>
              <a:t>Na estrutura do livro, Paynter distingue quatro </a:t>
            </a:r>
            <a:r>
              <a:rPr lang="pt-BR" dirty="0" smtClean="0"/>
              <a:t>procedimentos </a:t>
            </a:r>
            <a:r>
              <a:rPr lang="pt-BR" dirty="0"/>
              <a:t>que, segundo ele, situam-se no centro da prática </a:t>
            </a:r>
            <a:r>
              <a:rPr lang="pt-BR" dirty="0" smtClean="0"/>
              <a:t>musical: </a:t>
            </a:r>
          </a:p>
          <a:p>
            <a:pPr algn="just"/>
            <a:endParaRPr lang="pt-BR" dirty="0"/>
          </a:p>
          <a:p>
            <a:pPr algn="just"/>
            <a:endParaRPr lang="pt-BR" dirty="0" smtClean="0"/>
          </a:p>
          <a:p>
            <a:pPr algn="just"/>
            <a:endParaRPr lang="pt-BR" dirty="0"/>
          </a:p>
          <a:p>
            <a:pPr algn="just"/>
            <a:endParaRPr lang="pt-BR" dirty="0" smtClean="0"/>
          </a:p>
          <a:p>
            <a:pPr algn="just"/>
            <a:endParaRPr lang="pt-BR" dirty="0"/>
          </a:p>
          <a:p>
            <a:pPr algn="just"/>
            <a:endParaRPr lang="pt-BR" dirty="0" smtClean="0"/>
          </a:p>
          <a:p>
            <a:pPr algn="just"/>
            <a:endParaRPr lang="pt-BR" dirty="0"/>
          </a:p>
          <a:p>
            <a:pPr algn="just"/>
            <a:endParaRPr lang="pt-BR" dirty="0" smtClean="0"/>
          </a:p>
          <a:p>
            <a:pPr algn="just"/>
            <a:r>
              <a:rPr lang="pt-BR" dirty="0" smtClean="0"/>
              <a:t>Cada </a:t>
            </a:r>
            <a:r>
              <a:rPr lang="pt-BR" dirty="0"/>
              <a:t>um desses procedimentos liga-se aos outros, e um elenco de </a:t>
            </a:r>
            <a:r>
              <a:rPr lang="pt-BR" dirty="0" smtClean="0"/>
              <a:t>atividades </a:t>
            </a:r>
            <a:r>
              <a:rPr lang="pt-BR" dirty="0"/>
              <a:t>demonstra a complexa rede de interações em qualquer direção, que passa por um ponto central em que se situa o que </a:t>
            </a:r>
            <a:r>
              <a:rPr lang="pt-BR" dirty="0" smtClean="0"/>
              <a:t>ele </a:t>
            </a:r>
            <a:r>
              <a:rPr lang="pt-BR" dirty="0"/>
              <a:t>denomina "resposta e </a:t>
            </a:r>
            <a:r>
              <a:rPr lang="pt-BR" dirty="0" smtClean="0"/>
              <a:t>compreensão“;</a:t>
            </a:r>
          </a:p>
          <a:p>
            <a:pPr algn="just"/>
            <a:endParaRPr lang="pt-BR" dirty="0"/>
          </a:p>
        </p:txBody>
      </p:sp>
      <p:pic>
        <p:nvPicPr>
          <p:cNvPr id="4" name="Picture 3"/>
          <p:cNvPicPr>
            <a:picLocks noChangeAspect="1"/>
          </p:cNvPicPr>
          <p:nvPr/>
        </p:nvPicPr>
        <p:blipFill>
          <a:blip r:embed="rId2"/>
          <a:stretch>
            <a:fillRect/>
          </a:stretch>
        </p:blipFill>
        <p:spPr>
          <a:xfrm>
            <a:off x="5769735" y="2030032"/>
            <a:ext cx="5917775" cy="3578513"/>
          </a:xfrm>
          <a:prstGeom prst="rect">
            <a:avLst/>
          </a:prstGeom>
        </p:spPr>
      </p:pic>
    </p:spTree>
    <p:extLst>
      <p:ext uri="{BB962C8B-B14F-4D97-AF65-F5344CB8AC3E}">
        <p14:creationId xmlns:p14="http://schemas.microsoft.com/office/powerpoint/2010/main" val="2420809109"/>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JOHN PAYNTER</a:t>
            </a:r>
            <a:endParaRPr lang="pt-BR" dirty="0"/>
          </a:p>
        </p:txBody>
      </p:sp>
      <p:sp>
        <p:nvSpPr>
          <p:cNvPr id="3" name="Content Placeholder 2"/>
          <p:cNvSpPr>
            <a:spLocks noGrp="1"/>
          </p:cNvSpPr>
          <p:nvPr>
            <p:ph idx="1"/>
          </p:nvPr>
        </p:nvSpPr>
        <p:spPr/>
        <p:txBody>
          <a:bodyPr/>
          <a:lstStyle/>
          <a:p>
            <a:pPr marL="0" indent="0" algn="just">
              <a:buNone/>
            </a:pPr>
            <a:r>
              <a:rPr lang="pt-BR" dirty="0" smtClean="0"/>
              <a:t> </a:t>
            </a:r>
            <a:endParaRPr lang="pt-BR" dirty="0"/>
          </a:p>
        </p:txBody>
      </p:sp>
      <p:pic>
        <p:nvPicPr>
          <p:cNvPr id="4" name="Picture 3"/>
          <p:cNvPicPr>
            <a:picLocks noChangeAspect="1"/>
          </p:cNvPicPr>
          <p:nvPr/>
        </p:nvPicPr>
        <p:blipFill>
          <a:blip r:embed="rId2"/>
          <a:stretch>
            <a:fillRect/>
          </a:stretch>
        </p:blipFill>
        <p:spPr>
          <a:xfrm>
            <a:off x="1534599" y="1745960"/>
            <a:ext cx="2200275" cy="2028825"/>
          </a:xfrm>
          <a:prstGeom prst="rect">
            <a:avLst/>
          </a:prstGeom>
        </p:spPr>
      </p:pic>
      <p:pic>
        <p:nvPicPr>
          <p:cNvPr id="5" name="Picture 4"/>
          <p:cNvPicPr>
            <a:picLocks noChangeAspect="1"/>
          </p:cNvPicPr>
          <p:nvPr/>
        </p:nvPicPr>
        <p:blipFill>
          <a:blip r:embed="rId3"/>
          <a:stretch>
            <a:fillRect/>
          </a:stretch>
        </p:blipFill>
        <p:spPr>
          <a:xfrm>
            <a:off x="5234256" y="1741112"/>
            <a:ext cx="1875888" cy="2033673"/>
          </a:xfrm>
          <a:prstGeom prst="rect">
            <a:avLst/>
          </a:prstGeom>
        </p:spPr>
      </p:pic>
      <p:pic>
        <p:nvPicPr>
          <p:cNvPr id="6" name="Picture 5"/>
          <p:cNvPicPr>
            <a:picLocks noChangeAspect="1"/>
          </p:cNvPicPr>
          <p:nvPr/>
        </p:nvPicPr>
        <p:blipFill>
          <a:blip r:embed="rId4"/>
          <a:stretch>
            <a:fillRect/>
          </a:stretch>
        </p:blipFill>
        <p:spPr>
          <a:xfrm>
            <a:off x="8609526" y="1745960"/>
            <a:ext cx="1909482" cy="2028825"/>
          </a:xfrm>
          <a:prstGeom prst="rect">
            <a:avLst/>
          </a:prstGeom>
        </p:spPr>
      </p:pic>
      <p:pic>
        <p:nvPicPr>
          <p:cNvPr id="7" name="Picture 6"/>
          <p:cNvPicPr>
            <a:picLocks noChangeAspect="1"/>
          </p:cNvPicPr>
          <p:nvPr/>
        </p:nvPicPr>
        <p:blipFill>
          <a:blip r:embed="rId5"/>
          <a:stretch>
            <a:fillRect/>
          </a:stretch>
        </p:blipFill>
        <p:spPr>
          <a:xfrm>
            <a:off x="4057133" y="3889085"/>
            <a:ext cx="4230133" cy="2725072"/>
          </a:xfrm>
          <a:prstGeom prst="rect">
            <a:avLst/>
          </a:prstGeom>
        </p:spPr>
      </p:pic>
    </p:spTree>
    <p:extLst>
      <p:ext uri="{BB962C8B-B14F-4D97-AF65-F5344CB8AC3E}">
        <p14:creationId xmlns:p14="http://schemas.microsoft.com/office/powerpoint/2010/main" val="3693905455"/>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JOHN PAYNTER</a:t>
            </a:r>
            <a:endParaRPr lang="pt-BR" dirty="0"/>
          </a:p>
        </p:txBody>
      </p:sp>
      <p:sp>
        <p:nvSpPr>
          <p:cNvPr id="3" name="Content Placeholder 2"/>
          <p:cNvSpPr>
            <a:spLocks noGrp="1"/>
          </p:cNvSpPr>
          <p:nvPr>
            <p:ph idx="1"/>
          </p:nvPr>
        </p:nvSpPr>
        <p:spPr>
          <a:xfrm>
            <a:off x="1371599" y="1571223"/>
            <a:ext cx="10142113" cy="4296177"/>
          </a:xfrm>
        </p:spPr>
        <p:txBody>
          <a:bodyPr>
            <a:normAutofit/>
          </a:bodyPr>
          <a:lstStyle/>
          <a:p>
            <a:pPr algn="just"/>
            <a:r>
              <a:rPr lang="pt-BR" dirty="0"/>
              <a:t>Qualquer </a:t>
            </a:r>
            <a:r>
              <a:rPr lang="pt-BR" dirty="0" smtClean="0"/>
              <a:t>ponto que </a:t>
            </a:r>
            <a:r>
              <a:rPr lang="pt-BR" dirty="0"/>
              <a:t>se tome </a:t>
            </a:r>
            <a:r>
              <a:rPr lang="pt-BR" dirty="0" smtClean="0"/>
              <a:t>inicialmente pode conduzir </a:t>
            </a:r>
            <a:r>
              <a:rPr lang="pt-BR" dirty="0"/>
              <a:t>a </a:t>
            </a:r>
            <a:r>
              <a:rPr lang="pt-BR" dirty="0" smtClean="0"/>
              <a:t>qualquer </a:t>
            </a:r>
            <a:r>
              <a:rPr lang="pt-BR" dirty="0"/>
              <a:t>outro, mas esse </a:t>
            </a:r>
            <a:r>
              <a:rPr lang="pt-BR" dirty="0" smtClean="0"/>
              <a:t>trajeto </a:t>
            </a:r>
            <a:r>
              <a:rPr lang="pt-BR" dirty="0"/>
              <a:t>passa, forçosamente, pelo centro do </a:t>
            </a:r>
            <a:r>
              <a:rPr lang="pt-BR" dirty="0" smtClean="0"/>
              <a:t>diagrama, </a:t>
            </a:r>
            <a:r>
              <a:rPr lang="pt-BR" dirty="0"/>
              <a:t>que trata da educação musical </a:t>
            </a:r>
            <a:r>
              <a:rPr lang="pt-BR" dirty="0" smtClean="0"/>
              <a:t>propriamente dita;</a:t>
            </a:r>
          </a:p>
          <a:p>
            <a:pPr algn="just"/>
            <a:r>
              <a:rPr lang="pt-BR" dirty="0"/>
              <a:t>Com essa exposição, fica claro que, em </a:t>
            </a:r>
            <a:r>
              <a:rPr lang="pt-BR" dirty="0" smtClean="0"/>
              <a:t>Paynter</a:t>
            </a:r>
            <a:r>
              <a:rPr lang="pt-BR" dirty="0"/>
              <a:t>, a ênfase está na capacidade criadora do aluno e </a:t>
            </a:r>
            <a:r>
              <a:rPr lang="pt-BR" dirty="0" smtClean="0"/>
              <a:t>no conhecimento do </a:t>
            </a:r>
            <a:r>
              <a:rPr lang="pt-BR" dirty="0"/>
              <a:t>material sonoro, princípio </a:t>
            </a:r>
            <a:r>
              <a:rPr lang="pt-BR" dirty="0" smtClean="0"/>
              <a:t>semelhante </a:t>
            </a:r>
            <a:r>
              <a:rPr lang="pt-BR" dirty="0"/>
              <a:t>ao de Carl </a:t>
            </a:r>
            <a:r>
              <a:rPr lang="pt-BR" dirty="0" err="1" smtClean="0"/>
              <a:t>Orff</a:t>
            </a:r>
            <a:r>
              <a:rPr lang="pt-BR" dirty="0" smtClean="0"/>
              <a:t>, que também explora atitudes criativas dos alunos, levado, porem, agora, às últimas consequências, e alinhado aos procedimentos e à estética da música da contemporaneidade;</a:t>
            </a:r>
          </a:p>
          <a:p>
            <a:pPr algn="just"/>
            <a:r>
              <a:rPr lang="pt-BR" dirty="0"/>
              <a:t>“o que </a:t>
            </a:r>
            <a:r>
              <a:rPr lang="pt-BR" dirty="0" err="1" smtClean="0"/>
              <a:t>està</a:t>
            </a:r>
            <a:r>
              <a:rPr lang="pt-BR" dirty="0" smtClean="0"/>
              <a:t> </a:t>
            </a:r>
            <a:r>
              <a:rPr lang="pt-BR" dirty="0"/>
              <a:t>sendo enfatizado aqui </a:t>
            </a:r>
            <a:r>
              <a:rPr lang="pt-BR" dirty="0" smtClean="0"/>
              <a:t>é uma </a:t>
            </a:r>
            <a:r>
              <a:rPr lang="pt-BR" dirty="0"/>
              <a:t>visão de educação </a:t>
            </a:r>
            <a:r>
              <a:rPr lang="pt-BR" dirty="0" smtClean="0"/>
              <a:t>musical, </a:t>
            </a:r>
            <a:r>
              <a:rPr lang="pt-BR" dirty="0"/>
              <a:t>e não um método de ensino de música. Na verdade, esta é uma área em que os métodos devem ser esquecidos, porque são a antítese da mente criativa. Quando se descobre que se </a:t>
            </a:r>
            <a:r>
              <a:rPr lang="pt-BR" dirty="0" smtClean="0"/>
              <a:t>inventou um </a:t>
            </a:r>
            <a:r>
              <a:rPr lang="pt-BR" dirty="0"/>
              <a:t>sistema para </a:t>
            </a:r>
            <a:r>
              <a:rPr lang="pt-BR" dirty="0" smtClean="0"/>
              <a:t>o ensino da </a:t>
            </a:r>
            <a:r>
              <a:rPr lang="pt-BR" dirty="0"/>
              <a:t>composição</a:t>
            </a:r>
            <a:r>
              <a:rPr lang="pt-BR" dirty="0" smtClean="0"/>
              <a:t>, então </a:t>
            </a:r>
            <a:r>
              <a:rPr lang="pt-BR" dirty="0"/>
              <a:t>é </a:t>
            </a:r>
            <a:r>
              <a:rPr lang="pt-BR" dirty="0" smtClean="0"/>
              <a:t>o </a:t>
            </a:r>
            <a:r>
              <a:rPr lang="pt-BR" dirty="0"/>
              <a:t>momento de </a:t>
            </a:r>
            <a:r>
              <a:rPr lang="pt-BR" dirty="0" smtClean="0"/>
              <a:t>desistir </a:t>
            </a:r>
            <a:r>
              <a:rPr lang="pt-BR" dirty="0"/>
              <a:t>dele</a:t>
            </a:r>
            <a:r>
              <a:rPr lang="pt-BR" dirty="0" smtClean="0"/>
              <a:t>!” </a:t>
            </a:r>
            <a:r>
              <a:rPr lang="pt-BR" dirty="0"/>
              <a:t>(Paynter, 1992. p.30} </a:t>
            </a:r>
          </a:p>
        </p:txBody>
      </p:sp>
    </p:spTree>
    <p:extLst>
      <p:ext uri="{BB962C8B-B14F-4D97-AF65-F5344CB8AC3E}">
        <p14:creationId xmlns:p14="http://schemas.microsoft.com/office/powerpoint/2010/main" val="3535891845"/>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t-BR" dirty="0" smtClean="0"/>
              <a:t>BORIS PORENA</a:t>
            </a:r>
            <a:endParaRPr lang="pt-BR" dirty="0"/>
          </a:p>
        </p:txBody>
      </p:sp>
      <p:sp>
        <p:nvSpPr>
          <p:cNvPr id="3" name="Subtitle 2"/>
          <p:cNvSpPr>
            <a:spLocks noGrp="1"/>
          </p:cNvSpPr>
          <p:nvPr>
            <p:ph type="subTitle" idx="1"/>
          </p:nvPr>
        </p:nvSpPr>
        <p:spPr/>
        <p:txBody>
          <a:bodyPr/>
          <a:lstStyle/>
          <a:p>
            <a:endParaRPr lang="pt-BR"/>
          </a:p>
        </p:txBody>
      </p:sp>
    </p:spTree>
    <p:extLst>
      <p:ext uri="{BB962C8B-B14F-4D97-AF65-F5344CB8AC3E}">
        <p14:creationId xmlns:p14="http://schemas.microsoft.com/office/powerpoint/2010/main" val="163224114"/>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BORIS PORENA	</a:t>
            </a:r>
            <a:endParaRPr lang="pt-BR" dirty="0"/>
          </a:p>
        </p:txBody>
      </p:sp>
      <p:sp>
        <p:nvSpPr>
          <p:cNvPr id="3" name="Content Placeholder 2"/>
          <p:cNvSpPr>
            <a:spLocks noGrp="1"/>
          </p:cNvSpPr>
          <p:nvPr>
            <p:ph idx="1"/>
          </p:nvPr>
        </p:nvSpPr>
        <p:spPr>
          <a:xfrm>
            <a:off x="1371600" y="2285999"/>
            <a:ext cx="9601200" cy="4217831"/>
          </a:xfrm>
        </p:spPr>
        <p:txBody>
          <a:bodyPr/>
          <a:lstStyle/>
          <a:p>
            <a:pPr algn="just"/>
            <a:r>
              <a:rPr lang="pt-BR" dirty="0"/>
              <a:t>Como nas propostas anteriores, Porena sugere procedimentos </a:t>
            </a:r>
            <a:r>
              <a:rPr lang="pt-BR" dirty="0" smtClean="0"/>
              <a:t>que apontam para o desenvolvimento de uma escuta musical alinhada à música contemporânea e ao estímulo à criatividade de professor e aluno;</a:t>
            </a:r>
          </a:p>
          <a:p>
            <a:pPr algn="just"/>
            <a:r>
              <a:rPr lang="pt-BR" dirty="0" smtClean="0"/>
              <a:t>O foco da abordagem do fenômeno musical é o procedimento lúdico, como o título de seu livro </a:t>
            </a:r>
            <a:r>
              <a:rPr lang="pt-BR" i="1" dirty="0" smtClean="0"/>
              <a:t>Kindermusic </a:t>
            </a:r>
            <a:r>
              <a:rPr lang="pt-BR" dirty="0" smtClean="0"/>
              <a:t>[música para crianças];</a:t>
            </a:r>
          </a:p>
          <a:p>
            <a:pPr algn="just"/>
            <a:r>
              <a:rPr lang="pt-BR" dirty="0" smtClean="0"/>
              <a:t>A maior parte dos materiais contidos em </a:t>
            </a:r>
            <a:r>
              <a:rPr lang="pt-BR" i="1" dirty="0" smtClean="0"/>
              <a:t>Kindermusic</a:t>
            </a:r>
            <a:r>
              <a:rPr lang="pt-BR" dirty="0" smtClean="0"/>
              <a:t> não podem ser transmitidos da maneira que estão, necessitando de mediação que inclui, entre outras funções, a tradução dos textos numa linguagem mais adequada ao grau de desenvolvimento geral e específico, individual e coletivo dos destinatários;</a:t>
            </a:r>
          </a:p>
          <a:p>
            <a:pPr algn="just"/>
            <a:endParaRPr lang="pt-BR" dirty="0" smtClean="0"/>
          </a:p>
          <a:p>
            <a:pPr algn="just"/>
            <a:endParaRPr lang="pt-BR" dirty="0" smtClean="0"/>
          </a:p>
          <a:p>
            <a:pPr algn="just"/>
            <a:endParaRPr lang="pt-BR" dirty="0"/>
          </a:p>
          <a:p>
            <a:pPr algn="just"/>
            <a:endParaRPr lang="pt-BR" dirty="0"/>
          </a:p>
        </p:txBody>
      </p:sp>
    </p:spTree>
    <p:extLst>
      <p:ext uri="{BB962C8B-B14F-4D97-AF65-F5344CB8AC3E}">
        <p14:creationId xmlns:p14="http://schemas.microsoft.com/office/powerpoint/2010/main" val="1109215401"/>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t-BR" sz="6600" dirty="0" smtClean="0"/>
              <a:t>A SEGUNDA GERAÇÃO</a:t>
            </a:r>
            <a:endParaRPr lang="pt-BR" sz="6600" dirty="0"/>
          </a:p>
        </p:txBody>
      </p:sp>
      <p:sp>
        <p:nvSpPr>
          <p:cNvPr id="3" name="Subtitle 2"/>
          <p:cNvSpPr>
            <a:spLocks noGrp="1"/>
          </p:cNvSpPr>
          <p:nvPr>
            <p:ph type="subTitle" idx="1"/>
          </p:nvPr>
        </p:nvSpPr>
        <p:spPr/>
        <p:txBody>
          <a:bodyPr/>
          <a:lstStyle/>
          <a:p>
            <a:endParaRPr lang="pt-BR"/>
          </a:p>
        </p:txBody>
      </p:sp>
    </p:spTree>
    <p:extLst>
      <p:ext uri="{BB962C8B-B14F-4D97-AF65-F5344CB8AC3E}">
        <p14:creationId xmlns:p14="http://schemas.microsoft.com/office/powerpoint/2010/main" val="2523572890"/>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BORIS PORENA	</a:t>
            </a:r>
            <a:endParaRPr lang="pt-BR" dirty="0"/>
          </a:p>
        </p:txBody>
      </p:sp>
      <p:sp>
        <p:nvSpPr>
          <p:cNvPr id="3" name="Content Placeholder 2"/>
          <p:cNvSpPr>
            <a:spLocks noGrp="1"/>
          </p:cNvSpPr>
          <p:nvPr>
            <p:ph idx="1"/>
          </p:nvPr>
        </p:nvSpPr>
        <p:spPr/>
        <p:txBody>
          <a:bodyPr/>
          <a:lstStyle/>
          <a:p>
            <a:pPr algn="just"/>
            <a:r>
              <a:rPr lang="pt-BR" dirty="0" smtClean="0"/>
              <a:t>Para conhecer melhor a proposta de Porena, o sumário de </a:t>
            </a:r>
            <a:r>
              <a:rPr lang="pt-BR" i="1" dirty="0" smtClean="0"/>
              <a:t>Kindermusic </a:t>
            </a:r>
            <a:r>
              <a:rPr lang="pt-BR" dirty="0" smtClean="0"/>
              <a:t>pode ser mais elucidativo do que qualquer explicação:</a:t>
            </a:r>
          </a:p>
          <a:p>
            <a:pPr algn="just"/>
            <a:endParaRPr lang="pt-BR" dirty="0"/>
          </a:p>
        </p:txBody>
      </p:sp>
      <p:pic>
        <p:nvPicPr>
          <p:cNvPr id="4" name="Picture 3"/>
          <p:cNvPicPr>
            <a:picLocks noChangeAspect="1"/>
          </p:cNvPicPr>
          <p:nvPr/>
        </p:nvPicPr>
        <p:blipFill>
          <a:blip r:embed="rId2"/>
          <a:stretch>
            <a:fillRect/>
          </a:stretch>
        </p:blipFill>
        <p:spPr>
          <a:xfrm>
            <a:off x="2701646" y="3209847"/>
            <a:ext cx="6941108" cy="2657553"/>
          </a:xfrm>
          <a:prstGeom prst="rect">
            <a:avLst/>
          </a:prstGeom>
        </p:spPr>
      </p:pic>
    </p:spTree>
    <p:extLst>
      <p:ext uri="{BB962C8B-B14F-4D97-AF65-F5344CB8AC3E}">
        <p14:creationId xmlns:p14="http://schemas.microsoft.com/office/powerpoint/2010/main" val="862814296"/>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BORIS PORENA	</a:t>
            </a:r>
            <a:endParaRPr lang="pt-BR" dirty="0"/>
          </a:p>
        </p:txBody>
      </p:sp>
      <p:sp>
        <p:nvSpPr>
          <p:cNvPr id="3" name="Content Placeholder 2"/>
          <p:cNvSpPr>
            <a:spLocks noGrp="1"/>
          </p:cNvSpPr>
          <p:nvPr>
            <p:ph idx="1"/>
          </p:nvPr>
        </p:nvSpPr>
        <p:spPr/>
        <p:txBody>
          <a:bodyPr/>
          <a:lstStyle/>
          <a:p>
            <a:pPr algn="just"/>
            <a:r>
              <a:rPr lang="pt-BR" dirty="0" smtClean="0"/>
              <a:t>As sessões são separadas umas das outras por interlúdios: </a:t>
            </a:r>
          </a:p>
          <a:p>
            <a:pPr algn="just"/>
            <a:endParaRPr lang="pt-BR" dirty="0"/>
          </a:p>
        </p:txBody>
      </p:sp>
      <p:pic>
        <p:nvPicPr>
          <p:cNvPr id="4" name="Picture 3"/>
          <p:cNvPicPr>
            <a:picLocks noChangeAspect="1"/>
          </p:cNvPicPr>
          <p:nvPr/>
        </p:nvPicPr>
        <p:blipFill>
          <a:blip r:embed="rId2"/>
          <a:stretch>
            <a:fillRect/>
          </a:stretch>
        </p:blipFill>
        <p:spPr>
          <a:xfrm>
            <a:off x="1371601" y="2824538"/>
            <a:ext cx="5174851" cy="1618674"/>
          </a:xfrm>
          <a:prstGeom prst="rect">
            <a:avLst/>
          </a:prstGeom>
        </p:spPr>
      </p:pic>
      <p:pic>
        <p:nvPicPr>
          <p:cNvPr id="5" name="Picture 4"/>
          <p:cNvPicPr>
            <a:picLocks noChangeAspect="1"/>
          </p:cNvPicPr>
          <p:nvPr/>
        </p:nvPicPr>
        <p:blipFill>
          <a:blip r:embed="rId3"/>
          <a:stretch>
            <a:fillRect/>
          </a:stretch>
        </p:blipFill>
        <p:spPr>
          <a:xfrm>
            <a:off x="6800045" y="2824537"/>
            <a:ext cx="4768470" cy="3441464"/>
          </a:xfrm>
          <a:prstGeom prst="rect">
            <a:avLst/>
          </a:prstGeom>
        </p:spPr>
      </p:pic>
    </p:spTree>
    <p:extLst>
      <p:ext uri="{BB962C8B-B14F-4D97-AF65-F5344CB8AC3E}">
        <p14:creationId xmlns:p14="http://schemas.microsoft.com/office/powerpoint/2010/main" val="3462081006"/>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BORIS PORENA	</a:t>
            </a:r>
            <a:endParaRPr lang="pt-BR" dirty="0"/>
          </a:p>
        </p:txBody>
      </p:sp>
      <p:sp>
        <p:nvSpPr>
          <p:cNvPr id="3" name="Content Placeholder 2"/>
          <p:cNvSpPr>
            <a:spLocks noGrp="1"/>
          </p:cNvSpPr>
          <p:nvPr>
            <p:ph idx="1"/>
          </p:nvPr>
        </p:nvSpPr>
        <p:spPr/>
        <p:txBody>
          <a:bodyPr/>
          <a:lstStyle/>
          <a:p>
            <a:pPr algn="just"/>
            <a:r>
              <a:rPr lang="pt-BR" dirty="0" smtClean="0"/>
              <a:t>O que importa destacar </a:t>
            </a:r>
            <a:r>
              <a:rPr lang="pt-BR" dirty="0"/>
              <a:t>nesse autor é semelhante ao que se viu nos outros autores examinados neste segmento, </a:t>
            </a:r>
            <a:r>
              <a:rPr lang="pt-BR" dirty="0" smtClean="0"/>
              <a:t>a </a:t>
            </a:r>
            <a:r>
              <a:rPr lang="pt-BR" dirty="0"/>
              <a:t>não </a:t>
            </a:r>
            <a:r>
              <a:rPr lang="pt-BR" dirty="0" smtClean="0"/>
              <a:t>linearidade </a:t>
            </a:r>
            <a:r>
              <a:rPr lang="pt-BR" dirty="0"/>
              <a:t>de propostas, com aulas abertas, com caráter de "oficina", além </a:t>
            </a:r>
            <a:r>
              <a:rPr lang="pt-BR" dirty="0" smtClean="0"/>
              <a:t>da </a:t>
            </a:r>
            <a:r>
              <a:rPr lang="pt-BR" dirty="0"/>
              <a:t>grande ênfase posta </a:t>
            </a:r>
            <a:r>
              <a:rPr lang="pt-BR" dirty="0" smtClean="0"/>
              <a:t>na criatividade</a:t>
            </a:r>
            <a:r>
              <a:rPr lang="pt-BR" dirty="0"/>
              <a:t>, tanto do professor quanto dos </a:t>
            </a:r>
            <a:r>
              <a:rPr lang="pt-BR" dirty="0" smtClean="0"/>
              <a:t>alunos;</a:t>
            </a:r>
            <a:endParaRPr lang="pt-BR" dirty="0"/>
          </a:p>
        </p:txBody>
      </p:sp>
    </p:spTree>
    <p:extLst>
      <p:ext uri="{BB962C8B-B14F-4D97-AF65-F5344CB8AC3E}">
        <p14:creationId xmlns:p14="http://schemas.microsoft.com/office/powerpoint/2010/main" val="184454969"/>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t-BR" dirty="0" smtClean="0"/>
              <a:t>MURRAY SCHAFER</a:t>
            </a:r>
            <a:endParaRPr lang="pt-BR" dirty="0"/>
          </a:p>
        </p:txBody>
      </p:sp>
      <p:sp>
        <p:nvSpPr>
          <p:cNvPr id="3" name="Subtitle 2"/>
          <p:cNvSpPr>
            <a:spLocks noGrp="1"/>
          </p:cNvSpPr>
          <p:nvPr>
            <p:ph type="subTitle" idx="1"/>
          </p:nvPr>
        </p:nvSpPr>
        <p:spPr/>
        <p:txBody>
          <a:bodyPr/>
          <a:lstStyle/>
          <a:p>
            <a:endParaRPr lang="pt-BR"/>
          </a:p>
        </p:txBody>
      </p:sp>
    </p:spTree>
    <p:extLst>
      <p:ext uri="{BB962C8B-B14F-4D97-AF65-F5344CB8AC3E}">
        <p14:creationId xmlns:p14="http://schemas.microsoft.com/office/powerpoint/2010/main" val="3218159769"/>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MURRAY SCHAFER</a:t>
            </a:r>
            <a:endParaRPr lang="pt-BR" dirty="0"/>
          </a:p>
        </p:txBody>
      </p:sp>
      <p:sp>
        <p:nvSpPr>
          <p:cNvPr id="3" name="Content Placeholder 2"/>
          <p:cNvSpPr>
            <a:spLocks noGrp="1"/>
          </p:cNvSpPr>
          <p:nvPr>
            <p:ph idx="1"/>
          </p:nvPr>
        </p:nvSpPr>
        <p:spPr/>
        <p:txBody>
          <a:bodyPr/>
          <a:lstStyle/>
          <a:p>
            <a:pPr algn="just"/>
            <a:r>
              <a:rPr lang="pt-BR" dirty="0"/>
              <a:t>Acredita mais na qualidade da audição, na relação equilibrada entre homem e ambiente, e no estímulo à capacidade criativa </a:t>
            </a:r>
            <a:r>
              <a:rPr lang="pt-BR" dirty="0" smtClean="0"/>
              <a:t>do que em teorias da aprendizagem musical e métodos pedagógicos;</a:t>
            </a:r>
          </a:p>
          <a:p>
            <a:pPr algn="just"/>
            <a:r>
              <a:rPr lang="pt-BR" dirty="0" smtClean="0"/>
              <a:t>No seu entender, a criança, isenta de atitudes preconceituosas em geral encontradas nos adultos, tem capacidade para apreciar tanto a música do passado quanto a da vanguarda, e deve ser estimulada a tomar contato com produções de vários estilos e épocas;</a:t>
            </a:r>
          </a:p>
          <a:p>
            <a:pPr algn="just"/>
            <a:r>
              <a:rPr lang="pt-BR" dirty="0" err="1" smtClean="0"/>
              <a:t>Schafer</a:t>
            </a:r>
            <a:r>
              <a:rPr lang="pt-BR" dirty="0" smtClean="0"/>
              <a:t> percebeu que o foco do ensino de música continuava centrado na leitura e na memorização, sendo que raramente eram levados a criar ou estimulados a ouvir o que eles ou outras pessoas tocavam ou cantavam, a despeito das inovações que surgiam no âmbito da produção artística contemporânea;</a:t>
            </a:r>
            <a:endParaRPr lang="pt-BR" dirty="0"/>
          </a:p>
        </p:txBody>
      </p:sp>
    </p:spTree>
    <p:extLst>
      <p:ext uri="{BB962C8B-B14F-4D97-AF65-F5344CB8AC3E}">
        <p14:creationId xmlns:p14="http://schemas.microsoft.com/office/powerpoint/2010/main" val="3098318665"/>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MURRAY SCHAFER</a:t>
            </a:r>
            <a:endParaRPr lang="pt-BR" dirty="0"/>
          </a:p>
        </p:txBody>
      </p:sp>
      <p:sp>
        <p:nvSpPr>
          <p:cNvPr id="3" name="Content Placeholder 2"/>
          <p:cNvSpPr>
            <a:spLocks noGrp="1"/>
          </p:cNvSpPr>
          <p:nvPr>
            <p:ph idx="1"/>
          </p:nvPr>
        </p:nvSpPr>
        <p:spPr/>
        <p:txBody>
          <a:bodyPr/>
          <a:lstStyle/>
          <a:p>
            <a:pPr algn="just"/>
            <a:r>
              <a:rPr lang="pt-BR" dirty="0" smtClean="0"/>
              <a:t>As atividades que </a:t>
            </a:r>
            <a:r>
              <a:rPr lang="pt-BR" dirty="0" err="1" smtClean="0"/>
              <a:t>Schafer</a:t>
            </a:r>
            <a:r>
              <a:rPr lang="pt-BR" dirty="0" smtClean="0"/>
              <a:t> propõe podem ser executadas dentro ou fora da sala de aula, com grupos de qualquer faixa etária e com ênfase no som ambiental;</a:t>
            </a:r>
          </a:p>
          <a:p>
            <a:pPr algn="just"/>
            <a:r>
              <a:rPr lang="pt-BR" dirty="0" smtClean="0"/>
              <a:t>Funcionam como uma espécie de “guerrilha” cultural, para lembrar uma expressão de Umberto Eco, na qual brincar com sons, montar e desmontar sonoridades, descobrir, criar, organizar, juntar, separar e reunir são fontes de prazer e levam à compreensão do mundo por critérios sonoros;</a:t>
            </a:r>
          </a:p>
          <a:p>
            <a:pPr algn="just"/>
            <a:r>
              <a:rPr lang="pt-BR" dirty="0" smtClean="0"/>
              <a:t>Seus princípios, ideias e sugestões encontram-se agrupados em vários livros, dois dos quais estão traduzidos para o português: </a:t>
            </a:r>
            <a:r>
              <a:rPr lang="pt-BR" i="1" dirty="0" smtClean="0"/>
              <a:t>O ouvido pensante</a:t>
            </a:r>
            <a:r>
              <a:rPr lang="pt-BR" dirty="0" smtClean="0"/>
              <a:t> e </a:t>
            </a:r>
            <a:r>
              <a:rPr lang="pt-BR" i="1" dirty="0" smtClean="0"/>
              <a:t>A afinação do mundo;</a:t>
            </a:r>
            <a:endParaRPr lang="pt-BR" dirty="0"/>
          </a:p>
        </p:txBody>
      </p:sp>
    </p:spTree>
    <p:extLst>
      <p:ext uri="{BB962C8B-B14F-4D97-AF65-F5344CB8AC3E}">
        <p14:creationId xmlns:p14="http://schemas.microsoft.com/office/powerpoint/2010/main" val="185804831"/>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t-BR" dirty="0" smtClean="0"/>
              <a:t>NOVOS MATERIAIS</a:t>
            </a:r>
            <a:endParaRPr lang="pt-BR" dirty="0"/>
          </a:p>
        </p:txBody>
      </p:sp>
      <p:sp>
        <p:nvSpPr>
          <p:cNvPr id="3" name="Subtitle 2"/>
          <p:cNvSpPr>
            <a:spLocks noGrp="1"/>
          </p:cNvSpPr>
          <p:nvPr>
            <p:ph type="subTitle" idx="1"/>
          </p:nvPr>
        </p:nvSpPr>
        <p:spPr/>
        <p:txBody>
          <a:bodyPr/>
          <a:lstStyle/>
          <a:p>
            <a:endParaRPr lang="pt-BR"/>
          </a:p>
        </p:txBody>
      </p:sp>
    </p:spTree>
    <p:extLst>
      <p:ext uri="{BB962C8B-B14F-4D97-AF65-F5344CB8AC3E}">
        <p14:creationId xmlns:p14="http://schemas.microsoft.com/office/powerpoint/2010/main" val="3901508779"/>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NOVOS MATERIAIS</a:t>
            </a:r>
            <a:endParaRPr lang="pt-BR" dirty="0"/>
          </a:p>
        </p:txBody>
      </p:sp>
      <p:sp>
        <p:nvSpPr>
          <p:cNvPr id="3" name="Content Placeholder 2"/>
          <p:cNvSpPr>
            <a:spLocks noGrp="1"/>
          </p:cNvSpPr>
          <p:nvPr>
            <p:ph idx="1"/>
          </p:nvPr>
        </p:nvSpPr>
        <p:spPr/>
        <p:txBody>
          <a:bodyPr/>
          <a:lstStyle/>
          <a:p>
            <a:pPr algn="just"/>
            <a:r>
              <a:rPr lang="pt-BR" dirty="0"/>
              <a:t>Enquanto a "primeira geração" de educadores preocupou-se </a:t>
            </a:r>
            <a:r>
              <a:rPr lang="pt-BR" dirty="0" smtClean="0"/>
              <a:t>com </a:t>
            </a:r>
            <a:r>
              <a:rPr lang="pt-BR" dirty="0"/>
              <a:t>fazer a criança desenvolver habilidades de escuta, incentivou o movimento </a:t>
            </a:r>
            <a:r>
              <a:rPr lang="pt-BR" dirty="0" smtClean="0"/>
              <a:t>corporal </a:t>
            </a:r>
            <a:r>
              <a:rPr lang="pt-BR" dirty="0"/>
              <a:t>e trabalhou suas habilidades de intérprete, </a:t>
            </a:r>
            <a:r>
              <a:rPr lang="pt-BR" dirty="0" smtClean="0"/>
              <a:t>como cantores </a:t>
            </a:r>
            <a:r>
              <a:rPr lang="pt-BR" dirty="0"/>
              <a:t>ou instrumentistas, na segunda parte do século XX </a:t>
            </a:r>
            <a:r>
              <a:rPr lang="pt-BR" dirty="0" smtClean="0"/>
              <a:t>a </a:t>
            </a:r>
            <a:r>
              <a:rPr lang="pt-BR" dirty="0"/>
              <a:t>preocupação deslocou-se do âmbito da performance para o da </a:t>
            </a:r>
            <a:r>
              <a:rPr lang="pt-BR" dirty="0" smtClean="0"/>
              <a:t>composição;</a:t>
            </a:r>
          </a:p>
          <a:p>
            <a:pPr algn="just"/>
            <a:r>
              <a:rPr lang="pt-BR" dirty="0" smtClean="0"/>
              <a:t>Essa tendência provocou a necessidade de exploração de formas alternativas de notação musical, bem próximas dos modos de notação contemporâneos;</a:t>
            </a:r>
          </a:p>
          <a:p>
            <a:pPr algn="just"/>
            <a:r>
              <a:rPr lang="pt-BR" dirty="0" smtClean="0"/>
              <a:t>A maior parte das peças é escrita para instrumentos variados. Os compositores permitem adaptações para abrigar materiais disponíveis nas escolas;</a:t>
            </a:r>
            <a:endParaRPr lang="pt-BR" dirty="0"/>
          </a:p>
        </p:txBody>
      </p:sp>
    </p:spTree>
    <p:extLst>
      <p:ext uri="{BB962C8B-B14F-4D97-AF65-F5344CB8AC3E}">
        <p14:creationId xmlns:p14="http://schemas.microsoft.com/office/powerpoint/2010/main" val="708844277"/>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NOVOS MATERIAIS</a:t>
            </a:r>
            <a:endParaRPr lang="pt-BR" dirty="0"/>
          </a:p>
        </p:txBody>
      </p:sp>
      <p:sp>
        <p:nvSpPr>
          <p:cNvPr id="3" name="Content Placeholder 2"/>
          <p:cNvSpPr>
            <a:spLocks noGrp="1"/>
          </p:cNvSpPr>
          <p:nvPr>
            <p:ph idx="1"/>
          </p:nvPr>
        </p:nvSpPr>
        <p:spPr>
          <a:xfrm>
            <a:off x="1371600" y="2312562"/>
            <a:ext cx="9601200" cy="3581400"/>
          </a:xfrm>
        </p:spPr>
        <p:txBody>
          <a:bodyPr/>
          <a:lstStyle/>
          <a:p>
            <a:r>
              <a:rPr lang="pt-BR" dirty="0" smtClean="0"/>
              <a:t>Pelo fato de serem utilizados sistemas de notação não convencional, as partituras trazem uma bula, em que se explicam os procedimentos de execução e os significados dos sinais;</a:t>
            </a:r>
          </a:p>
          <a:p>
            <a:r>
              <a:rPr lang="pt-BR" dirty="0" smtClean="0"/>
              <a:t>Alguns exemplos, retirados das próprias partituras, podem elucidar o leitor a respeito da escrita, maneiras de execução e aplicação em sala de aula:</a:t>
            </a:r>
          </a:p>
          <a:p>
            <a:endParaRPr lang="pt-BR" dirty="0"/>
          </a:p>
        </p:txBody>
      </p:sp>
    </p:spTree>
    <p:extLst>
      <p:ext uri="{BB962C8B-B14F-4D97-AF65-F5344CB8AC3E}">
        <p14:creationId xmlns:p14="http://schemas.microsoft.com/office/powerpoint/2010/main" val="3266712824"/>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NOVOS MATERIAIS</a:t>
            </a:r>
            <a:endParaRPr lang="pt-BR" dirty="0"/>
          </a:p>
        </p:txBody>
      </p:sp>
      <p:pic>
        <p:nvPicPr>
          <p:cNvPr id="4" name="Content Placeholder 3"/>
          <p:cNvPicPr>
            <a:picLocks noGrp="1" noChangeAspect="1"/>
          </p:cNvPicPr>
          <p:nvPr>
            <p:ph idx="1"/>
          </p:nvPr>
        </p:nvPicPr>
        <p:blipFill>
          <a:blip r:embed="rId2"/>
          <a:stretch>
            <a:fillRect/>
          </a:stretch>
        </p:blipFill>
        <p:spPr>
          <a:xfrm>
            <a:off x="1371600" y="2171700"/>
            <a:ext cx="3772288" cy="4051718"/>
          </a:xfrm>
          <a:prstGeom prst="rect">
            <a:avLst/>
          </a:prstGeom>
        </p:spPr>
      </p:pic>
      <p:pic>
        <p:nvPicPr>
          <p:cNvPr id="5" name="Picture 4"/>
          <p:cNvPicPr>
            <a:picLocks noChangeAspect="1"/>
          </p:cNvPicPr>
          <p:nvPr/>
        </p:nvPicPr>
        <p:blipFill>
          <a:blip r:embed="rId3"/>
          <a:stretch>
            <a:fillRect/>
          </a:stretch>
        </p:blipFill>
        <p:spPr>
          <a:xfrm>
            <a:off x="6172199" y="965915"/>
            <a:ext cx="5113045" cy="2764129"/>
          </a:xfrm>
          <a:prstGeom prst="rect">
            <a:avLst/>
          </a:prstGeom>
        </p:spPr>
      </p:pic>
      <p:pic>
        <p:nvPicPr>
          <p:cNvPr id="6" name="Picture 5"/>
          <p:cNvPicPr>
            <a:picLocks noChangeAspect="1"/>
          </p:cNvPicPr>
          <p:nvPr/>
        </p:nvPicPr>
        <p:blipFill>
          <a:blip r:embed="rId4"/>
          <a:stretch>
            <a:fillRect/>
          </a:stretch>
        </p:blipFill>
        <p:spPr>
          <a:xfrm>
            <a:off x="6768977" y="4010159"/>
            <a:ext cx="4805977" cy="2863135"/>
          </a:xfrm>
          <a:prstGeom prst="rect">
            <a:avLst/>
          </a:prstGeom>
        </p:spPr>
      </p:pic>
    </p:spTree>
    <p:extLst>
      <p:ext uri="{BB962C8B-B14F-4D97-AF65-F5344CB8AC3E}">
        <p14:creationId xmlns:p14="http://schemas.microsoft.com/office/powerpoint/2010/main" val="1019657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A SEGUNDA GERAÇÃO</a:t>
            </a:r>
            <a:endParaRPr lang="pt-BR" dirty="0"/>
          </a:p>
        </p:txBody>
      </p:sp>
      <p:sp>
        <p:nvSpPr>
          <p:cNvPr id="3" name="Espaço Reservado para Conteúdo 2"/>
          <p:cNvSpPr>
            <a:spLocks noGrp="1"/>
          </p:cNvSpPr>
          <p:nvPr>
            <p:ph idx="1"/>
          </p:nvPr>
        </p:nvSpPr>
        <p:spPr/>
        <p:txBody>
          <a:bodyPr>
            <a:normAutofit fontScale="92500" lnSpcReduction="10000"/>
          </a:bodyPr>
          <a:lstStyle/>
          <a:p>
            <a:pPr algn="just"/>
            <a:r>
              <a:rPr lang="pt-BR" dirty="0" smtClean="0"/>
              <a:t>Em meados da década de 50 e no começo da década de 60 floresceu na Europa e na América do Norte a segunda geração de Educadores Musicais;</a:t>
            </a:r>
          </a:p>
          <a:p>
            <a:pPr algn="just"/>
            <a:r>
              <a:rPr lang="pt-BR" dirty="0" smtClean="0"/>
              <a:t>A época coincide com a grande virada da produção musical, com as pesquisas lideradas por Pierre </a:t>
            </a:r>
            <a:r>
              <a:rPr lang="pt-BR" dirty="0" err="1" smtClean="0"/>
              <a:t>Schaeffer</a:t>
            </a:r>
            <a:r>
              <a:rPr lang="pt-BR" dirty="0" smtClean="0"/>
              <a:t> na </a:t>
            </a:r>
            <a:r>
              <a:rPr lang="pt-BR" dirty="0" err="1" smtClean="0"/>
              <a:t>Radiotélevision</a:t>
            </a:r>
            <a:r>
              <a:rPr lang="pt-BR" dirty="0" smtClean="0"/>
              <a:t> </a:t>
            </a:r>
            <a:r>
              <a:rPr lang="pt-BR" dirty="0" err="1" smtClean="0"/>
              <a:t>Française</a:t>
            </a:r>
            <a:r>
              <a:rPr lang="pt-BR" dirty="0" smtClean="0"/>
              <a:t> (</a:t>
            </a:r>
            <a:r>
              <a:rPr lang="pt-BR" i="1" dirty="0" smtClean="0"/>
              <a:t>musique concrete</a:t>
            </a:r>
            <a:r>
              <a:rPr lang="pt-BR" dirty="0" smtClean="0"/>
              <a:t>) e as experiências de música eletrônica conduzidas por </a:t>
            </a:r>
            <a:r>
              <a:rPr lang="pt-BR" dirty="0" err="1" smtClean="0"/>
              <a:t>Eimert</a:t>
            </a:r>
            <a:r>
              <a:rPr lang="pt-BR" dirty="0" smtClean="0"/>
              <a:t> e </a:t>
            </a:r>
            <a:r>
              <a:rPr lang="pt-BR" dirty="0" err="1" smtClean="0"/>
              <a:t>Stockhausen</a:t>
            </a:r>
            <a:r>
              <a:rPr lang="pt-BR" dirty="0" smtClean="0"/>
              <a:t> nos estúdio de Friburgo;</a:t>
            </a:r>
          </a:p>
          <a:p>
            <a:pPr algn="just"/>
            <a:r>
              <a:rPr lang="pt-BR" dirty="0" smtClean="0"/>
              <a:t>Tanto na Europa quanto na América do Norte, a questão da educação musical ganhou bastante proeminência nesse mesmo período e inúmeras metodologias surgiram, tendo sido testadas em escolas de primeiro e segundo graus, em conservatórios e escolas de música;</a:t>
            </a:r>
          </a:p>
          <a:p>
            <a:pPr algn="just"/>
            <a:r>
              <a:rPr lang="pt-BR" dirty="0" smtClean="0"/>
              <a:t>Os educadores musicais desse período alinham-se às propostas da música nova privilegiando a criação, a escuta ativa, a ênfase no som e suas características, evitando a reprodução vocal e instrumental do que denominam “música do passado;</a:t>
            </a:r>
            <a:endParaRPr lang="pt-BR" dirty="0"/>
          </a:p>
        </p:txBody>
      </p:sp>
    </p:spTree>
    <p:extLst>
      <p:ext uri="{BB962C8B-B14F-4D97-AF65-F5344CB8AC3E}">
        <p14:creationId xmlns:p14="http://schemas.microsoft.com/office/powerpoint/2010/main" val="4223444961"/>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 SEGUNDA GERAÇÃO</a:t>
            </a:r>
            <a:endParaRPr lang="pt-BR" dirty="0"/>
          </a:p>
        </p:txBody>
      </p:sp>
      <p:sp>
        <p:nvSpPr>
          <p:cNvPr id="3" name="Espaço Reservado para Conteúdo 2"/>
          <p:cNvSpPr>
            <a:spLocks noGrp="1"/>
          </p:cNvSpPr>
          <p:nvPr>
            <p:ph idx="1"/>
          </p:nvPr>
        </p:nvSpPr>
        <p:spPr/>
        <p:txBody>
          <a:bodyPr/>
          <a:lstStyle/>
          <a:p>
            <a:pPr algn="just"/>
            <a:r>
              <a:rPr lang="pt-BR" dirty="0" smtClean="0"/>
              <a:t>Entre os educadores, alguns compositores tinham interesse em contribuir  e influir no processo educacional, tais como George Self, John Paynter (que foram professores de música em escolas, tendo que descobrir formas diferentes de ensinar do que as utilizadas em escolas de música), Murray </a:t>
            </a:r>
            <a:r>
              <a:rPr lang="pt-BR" dirty="0" err="1" smtClean="0"/>
              <a:t>Schaffer</a:t>
            </a:r>
            <a:r>
              <a:rPr lang="pt-BR" dirty="0" smtClean="0"/>
              <a:t> e Boris Porena (mais interessados em pensar nas possibilidades de assimilação de procedimentos utilizados pelos compositores contemporâneos do que em criar metodologias de ensino);</a:t>
            </a:r>
            <a:endParaRPr lang="pt-BR" dirty="0"/>
          </a:p>
        </p:txBody>
      </p:sp>
    </p:spTree>
    <p:extLst>
      <p:ext uri="{BB962C8B-B14F-4D97-AF65-F5344CB8AC3E}">
        <p14:creationId xmlns:p14="http://schemas.microsoft.com/office/powerpoint/2010/main" val="3251233688"/>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BR" dirty="0" smtClean="0"/>
              <a:t>GEORGE SELF</a:t>
            </a:r>
            <a:endParaRPr lang="pt-BR" dirty="0"/>
          </a:p>
        </p:txBody>
      </p:sp>
      <p:sp>
        <p:nvSpPr>
          <p:cNvPr id="5" name="Subtitle 4"/>
          <p:cNvSpPr>
            <a:spLocks noGrp="1"/>
          </p:cNvSpPr>
          <p:nvPr>
            <p:ph type="subTitle" idx="1"/>
          </p:nvPr>
        </p:nvSpPr>
        <p:spPr/>
        <p:txBody>
          <a:bodyPr/>
          <a:lstStyle/>
          <a:p>
            <a:endParaRPr lang="pt-BR"/>
          </a:p>
        </p:txBody>
      </p:sp>
    </p:spTree>
    <p:extLst>
      <p:ext uri="{BB962C8B-B14F-4D97-AF65-F5344CB8AC3E}">
        <p14:creationId xmlns:p14="http://schemas.microsoft.com/office/powerpoint/2010/main" val="1894004563"/>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GEORGE SELF</a:t>
            </a:r>
            <a:endParaRPr lang="pt-BR" dirty="0"/>
          </a:p>
        </p:txBody>
      </p:sp>
      <p:sp>
        <p:nvSpPr>
          <p:cNvPr id="3" name="Espaço Reservado para Conteúdo 2"/>
          <p:cNvSpPr>
            <a:spLocks noGrp="1"/>
          </p:cNvSpPr>
          <p:nvPr>
            <p:ph idx="1"/>
          </p:nvPr>
        </p:nvSpPr>
        <p:spPr/>
        <p:txBody>
          <a:bodyPr>
            <a:normAutofit/>
          </a:bodyPr>
          <a:lstStyle/>
          <a:p>
            <a:pPr algn="just"/>
            <a:r>
              <a:rPr lang="pt-BR" dirty="0" smtClean="0"/>
              <a:t>Profundamente comprometido com a educação musical e com a música de vanguarda</a:t>
            </a:r>
            <a:r>
              <a:rPr lang="pt-BR" dirty="0" smtClean="0"/>
              <a:t>;</a:t>
            </a:r>
          </a:p>
          <a:p>
            <a:pPr algn="just"/>
            <a:r>
              <a:rPr lang="pt-BR" dirty="0" smtClean="0"/>
              <a:t>Para Self, nas ciências e em outras formas de arte, os alunos trabalham com a linguagem contemporânea e estão alinhados às mais recentes descobertas científicas ou às ultimas produções artísticas, enquanto em seu país, nas aulas de música, o foco está voltado para a produção musical do passado e o aluno aprende a tocar e ouvir quase exclusivamente a música de dois ou três séculos anteriores;</a:t>
            </a:r>
          </a:p>
          <a:p>
            <a:pPr algn="just"/>
            <a:r>
              <a:rPr lang="pt-BR" dirty="0" smtClean="0"/>
              <a:t>Portanto, Self busca encontrar maneiras de envolver os alunos das escolas nos procedimentos da música do século XX, estimulando-os a </a:t>
            </a:r>
            <a:r>
              <a:rPr lang="pt-BR" dirty="0" err="1" smtClean="0"/>
              <a:t>ouví-la</a:t>
            </a:r>
            <a:r>
              <a:rPr lang="pt-BR" dirty="0" err="1" smtClean="0"/>
              <a:t>s</a:t>
            </a:r>
            <a:r>
              <a:rPr lang="pt-BR" dirty="0" smtClean="0"/>
              <a:t> “com novos ouvidos” e a desenvolver habilidades de criação e invenção de partituras;</a:t>
            </a:r>
            <a:endParaRPr lang="pt-BR" dirty="0" smtClean="0"/>
          </a:p>
          <a:p>
            <a:endParaRPr lang="pt-BR" dirty="0"/>
          </a:p>
        </p:txBody>
      </p:sp>
    </p:spTree>
    <p:extLst>
      <p:ext uri="{BB962C8B-B14F-4D97-AF65-F5344CB8AC3E}">
        <p14:creationId xmlns:p14="http://schemas.microsoft.com/office/powerpoint/2010/main" val="2361160539"/>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smtClean="0"/>
              <a:t>GEORGE SELF</a:t>
            </a:r>
            <a:endParaRPr lang="pt-BR" dirty="0"/>
          </a:p>
        </p:txBody>
      </p:sp>
      <p:sp>
        <p:nvSpPr>
          <p:cNvPr id="3" name="Content Placeholder 2"/>
          <p:cNvSpPr>
            <a:spLocks noGrp="1"/>
          </p:cNvSpPr>
          <p:nvPr>
            <p:ph idx="1"/>
          </p:nvPr>
        </p:nvSpPr>
        <p:spPr>
          <a:xfrm>
            <a:off x="1371599" y="1841679"/>
            <a:ext cx="10618631" cy="4765183"/>
          </a:xfrm>
        </p:spPr>
        <p:txBody>
          <a:bodyPr>
            <a:normAutofit/>
          </a:bodyPr>
          <a:lstStyle/>
          <a:p>
            <a:pPr marL="0" indent="0" algn="ctr">
              <a:buNone/>
            </a:pPr>
            <a:r>
              <a:rPr lang="pt-BR" dirty="0" smtClean="0"/>
              <a:t>PRINCÍPIOS GERAIS</a:t>
            </a:r>
          </a:p>
          <a:p>
            <a:pPr algn="just"/>
            <a:r>
              <a:rPr lang="pt-BR" dirty="0" smtClean="0"/>
              <a:t>A pulsação musical não é enfatizada, pois esse é um aspecto não usualmente encontrado no que ele chama de “música do presente”; Enfatiza o emprego de organizações rítmicas irregulares;</a:t>
            </a:r>
          </a:p>
          <a:p>
            <a:pPr algn="just"/>
            <a:r>
              <a:rPr lang="pt-BR" dirty="0" smtClean="0"/>
              <a:t>Ao tratar do parâmetro altura, descarta a estrutura da escala diatônica, por considera-la de pouca utilização na música do século XX; Inicia seu trabalho com uma grande gama de sons possíveis (sons da escala cromática e os de altura indefinida);</a:t>
            </a:r>
          </a:p>
          <a:p>
            <a:pPr algn="just"/>
            <a:r>
              <a:rPr lang="pt-BR" dirty="0" smtClean="0"/>
              <a:t>Visa obter com seus alunos a variedade sonora, obtida nas atividades de exploração coletiva das possibilidades do instrumento;</a:t>
            </a:r>
          </a:p>
          <a:p>
            <a:pPr algn="just"/>
            <a:r>
              <a:rPr lang="pt-BR" dirty="0" smtClean="0"/>
              <a:t>Utiliza um grande número de instrumentos, particularmente os da percussão em virtude da maior facilidade de manuseio pelos alunos, em comparação com outros instrumentos</a:t>
            </a:r>
          </a:p>
          <a:p>
            <a:pPr algn="just"/>
            <a:r>
              <a:rPr lang="pt-BR" dirty="0" smtClean="0"/>
              <a:t>A ênfase no ensino da música está colocada na exploração dos meios de produção sonora e na criação de atividades não-convencionais;</a:t>
            </a:r>
          </a:p>
          <a:p>
            <a:pPr algn="just"/>
            <a:endParaRPr lang="pt-BR" dirty="0"/>
          </a:p>
        </p:txBody>
      </p:sp>
    </p:spTree>
    <p:extLst>
      <p:ext uri="{BB962C8B-B14F-4D97-AF65-F5344CB8AC3E}">
        <p14:creationId xmlns:p14="http://schemas.microsoft.com/office/powerpoint/2010/main" val="211935798"/>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GEORGE SELF</a:t>
            </a:r>
            <a:endParaRPr lang="pt-BR" dirty="0"/>
          </a:p>
        </p:txBody>
      </p:sp>
      <p:sp>
        <p:nvSpPr>
          <p:cNvPr id="3" name="Content Placeholder 2"/>
          <p:cNvSpPr>
            <a:spLocks noGrp="1"/>
          </p:cNvSpPr>
          <p:nvPr>
            <p:ph idx="1"/>
          </p:nvPr>
        </p:nvSpPr>
        <p:spPr>
          <a:xfrm>
            <a:off x="1371600" y="1588171"/>
            <a:ext cx="9601200" cy="3581400"/>
          </a:xfrm>
        </p:spPr>
        <p:txBody>
          <a:bodyPr/>
          <a:lstStyle/>
          <a:p>
            <a:pPr marL="0" indent="0" algn="ctr">
              <a:buNone/>
            </a:pPr>
            <a:r>
              <a:rPr lang="pt-BR" dirty="0" smtClean="0"/>
              <a:t>INSTRUMENTOS</a:t>
            </a:r>
          </a:p>
          <a:p>
            <a:pPr algn="just"/>
            <a:r>
              <a:rPr lang="pt-BR" dirty="0" smtClean="0"/>
              <a:t>Self classifica os instrumentos que utiliza pelo tipo de som que produzem, organizando-os em três grandes grupos: </a:t>
            </a:r>
          </a:p>
          <a:p>
            <a:pPr algn="just"/>
            <a:endParaRPr lang="pt-BR" dirty="0" smtClean="0"/>
          </a:p>
          <a:p>
            <a:pPr algn="just"/>
            <a:endParaRPr lang="pt-BR" dirty="0"/>
          </a:p>
        </p:txBody>
      </p:sp>
      <p:pic>
        <p:nvPicPr>
          <p:cNvPr id="4" name="Picture 3"/>
          <p:cNvPicPr>
            <a:picLocks noChangeAspect="1"/>
          </p:cNvPicPr>
          <p:nvPr/>
        </p:nvPicPr>
        <p:blipFill>
          <a:blip r:embed="rId2"/>
          <a:stretch>
            <a:fillRect/>
          </a:stretch>
        </p:blipFill>
        <p:spPr>
          <a:xfrm>
            <a:off x="3374266" y="2764978"/>
            <a:ext cx="5948958" cy="3882322"/>
          </a:xfrm>
          <a:prstGeom prst="rect">
            <a:avLst/>
          </a:prstGeom>
        </p:spPr>
      </p:pic>
    </p:spTree>
    <p:extLst>
      <p:ext uri="{BB962C8B-B14F-4D97-AF65-F5344CB8AC3E}">
        <p14:creationId xmlns:p14="http://schemas.microsoft.com/office/powerpoint/2010/main" val="2549000001"/>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GEORGE SELF</a:t>
            </a:r>
            <a:endParaRPr lang="pt-BR" dirty="0"/>
          </a:p>
        </p:txBody>
      </p:sp>
      <p:sp>
        <p:nvSpPr>
          <p:cNvPr id="3" name="Content Placeholder 2"/>
          <p:cNvSpPr>
            <a:spLocks noGrp="1"/>
          </p:cNvSpPr>
          <p:nvPr>
            <p:ph idx="1"/>
          </p:nvPr>
        </p:nvSpPr>
        <p:spPr/>
        <p:txBody>
          <a:bodyPr/>
          <a:lstStyle/>
          <a:p>
            <a:pPr marL="0" indent="0" algn="ctr">
              <a:buNone/>
            </a:pPr>
            <a:r>
              <a:rPr lang="pt-BR" dirty="0" smtClean="0"/>
              <a:t>NOTAÇÃO</a:t>
            </a:r>
          </a:p>
          <a:p>
            <a:pPr algn="just"/>
            <a:r>
              <a:rPr lang="pt-BR" dirty="0" smtClean="0"/>
              <a:t>Propõe um tipo de notação musical simplificada, adequada ao som e à estrutura da música contemporânea, em que o timbre e a textura ganham precedência em relação à linha melódica e à exatidão rítmica;</a:t>
            </a:r>
          </a:p>
          <a:p>
            <a:pPr algn="just"/>
            <a:r>
              <a:rPr lang="pt-BR" dirty="0" smtClean="0"/>
              <a:t>A proposta de notação dá margem a um tipo de improvisação que se utiliza de sons e ritmos impossíveis de serem notados de modo convencional, por não serem regulares como as estruturas mais comumente encontradas na música tradicional;</a:t>
            </a:r>
          </a:p>
          <a:p>
            <a:pPr algn="just"/>
            <a:r>
              <a:rPr lang="pt-BR" dirty="0" smtClean="0"/>
              <a:t>Possibilita várias versões de uma mesma obra, dando margem a diferentes interpretações;</a:t>
            </a:r>
          </a:p>
          <a:p>
            <a:pPr algn="just"/>
            <a:endParaRPr lang="pt-BR" dirty="0"/>
          </a:p>
        </p:txBody>
      </p:sp>
    </p:spTree>
    <p:extLst>
      <p:ext uri="{BB962C8B-B14F-4D97-AF65-F5344CB8AC3E}">
        <p14:creationId xmlns:p14="http://schemas.microsoft.com/office/powerpoint/2010/main" val="964730055"/>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258</TotalTime>
  <Words>1881</Words>
  <Application>Microsoft Office PowerPoint</Application>
  <PresentationFormat>Widescreen</PresentationFormat>
  <Paragraphs>96</Paragraphs>
  <Slides>29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29</vt:i4>
      </vt:variant>
    </vt:vector>
  </HeadingPairs>
  <TitlesOfParts>
    <vt:vector size="31" baseType="lpstr">
      <vt:lpstr>Franklin Gothic Book</vt:lpstr>
      <vt:lpstr>Crop</vt:lpstr>
      <vt:lpstr>De Tramas e Fios - Fonterrada</vt:lpstr>
      <vt:lpstr>A SEGUNDA GERAÇÃO</vt:lpstr>
      <vt:lpstr>A SEGUNDA GERAÇÃO</vt:lpstr>
      <vt:lpstr>A SEGUNDA GERAÇÃO</vt:lpstr>
      <vt:lpstr>GEORGE SELF</vt:lpstr>
      <vt:lpstr>GEORGE SELF</vt:lpstr>
      <vt:lpstr>GEORGE SELF</vt:lpstr>
      <vt:lpstr>GEORGE SELF</vt:lpstr>
      <vt:lpstr>GEORGE SELF</vt:lpstr>
      <vt:lpstr>GEORGE SELF</vt:lpstr>
      <vt:lpstr>GEORGE SELF</vt:lpstr>
      <vt:lpstr>JOHN PAYNTER</vt:lpstr>
      <vt:lpstr>JOHN PAYNTER</vt:lpstr>
      <vt:lpstr>JOHN PAYNTER</vt:lpstr>
      <vt:lpstr>JOHN PAYNTER</vt:lpstr>
      <vt:lpstr>JOHN PAYNTER</vt:lpstr>
      <vt:lpstr>JOHN PAYNTER</vt:lpstr>
      <vt:lpstr>BORIS PORENA</vt:lpstr>
      <vt:lpstr>BORIS PORENA </vt:lpstr>
      <vt:lpstr>BORIS PORENA </vt:lpstr>
      <vt:lpstr>BORIS PORENA </vt:lpstr>
      <vt:lpstr>BORIS PORENA </vt:lpstr>
      <vt:lpstr>MURRAY SCHAFER</vt:lpstr>
      <vt:lpstr>MURRAY SCHAFER</vt:lpstr>
      <vt:lpstr>MURRAY SCHAFER</vt:lpstr>
      <vt:lpstr>NOVOS MATERIAIS</vt:lpstr>
      <vt:lpstr>NOVOS MATERIAIS</vt:lpstr>
      <vt:lpstr>NOVOS MATERIAIS</vt:lpstr>
      <vt:lpstr>NOVOS MATERIAIS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Tramas e Fios - Fonterrada</dc:title>
  <dc:creator>Talita Cristina</dc:creator>
  <cp:lastModifiedBy>Diogo Salgado</cp:lastModifiedBy>
  <cp:revision>22</cp:revision>
  <dcterms:created xsi:type="dcterms:W3CDTF">2016-06-16T03:10:11Z</dcterms:created>
  <dcterms:modified xsi:type="dcterms:W3CDTF">2016-06-16T07:48:08Z</dcterms:modified>
</cp:coreProperties>
</file>