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75" r:id="rId6"/>
    <p:sldId id="279" r:id="rId7"/>
    <p:sldId id="277" r:id="rId8"/>
    <p:sldId id="269" r:id="rId9"/>
    <p:sldId id="270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28" autoAdjust="0"/>
    <p:restoredTop sz="88098" autoAdjust="0"/>
  </p:normalViewPr>
  <p:slideViewPr>
    <p:cSldViewPr>
      <p:cViewPr varScale="1">
        <p:scale>
          <a:sx n="116" d="100"/>
          <a:sy n="116" d="100"/>
        </p:scale>
        <p:origin x="12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280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fld id="{BE1325B4-6D2F-4E41-B407-88DD0C4C85F3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fld id="{818856FD-47E7-46B7-81E0-B9F915108789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 rtl="0">
              <a:defRPr sz="4400"/>
            </a:lvl1pPr>
          </a:lstStyle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lvl="0" rtl="0"/>
            <a:r>
              <a:rPr lang="pt-BR" dirty="0"/>
              <a:t>Clique para editar o estilo de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uas Imagens com Leg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Forma Livre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5" name="Espaço Reservado para Imagem 14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18" name="Forma Livre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9" name="Espaço Reservado para Imagem 18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17" name="Espaço Reservado para Texto 16"/>
          <p:cNvSpPr>
            <a:spLocks noGrp="1"/>
          </p:cNvSpPr>
          <p:nvPr>
            <p:ph type="body" sz="quarter" idx="14"/>
          </p:nvPr>
        </p:nvSpPr>
        <p:spPr>
          <a:xfrm>
            <a:off x="1028581" y="5305425"/>
            <a:ext cx="3566160" cy="109728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1800"/>
            </a:lvl1pPr>
            <a:lvl2pPr marL="0" indent="0" algn="l" rtl="0">
              <a:spcBef>
                <a:spcPts val="1200"/>
              </a:spcBef>
              <a:buNone/>
              <a:defRPr sz="1800"/>
            </a:lvl2pPr>
            <a:lvl3pPr marL="0" indent="0" algn="l" rtl="0">
              <a:spcBef>
                <a:spcPts val="1200"/>
              </a:spcBef>
              <a:buNone/>
              <a:defRPr sz="1800"/>
            </a:lvl3pPr>
            <a:lvl4pPr marL="0" indent="0" algn="l" rtl="0">
              <a:spcBef>
                <a:spcPts val="1200"/>
              </a:spcBef>
              <a:buNone/>
              <a:defRPr sz="1800"/>
            </a:lvl4pPr>
            <a:lvl5pPr marL="0" indent="0" algn="l" rtl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pt-BR" dirty="0"/>
              <a:t>Clique para editar o texto mestre</a:t>
            </a:r>
          </a:p>
        </p:txBody>
      </p:sp>
      <p:sp>
        <p:nvSpPr>
          <p:cNvPr id="20" name="Espaço Reservado para Texto 16"/>
          <p:cNvSpPr>
            <a:spLocks noGrp="1"/>
          </p:cNvSpPr>
          <p:nvPr>
            <p:ph type="body" sz="quarter" idx="16"/>
          </p:nvPr>
        </p:nvSpPr>
        <p:spPr>
          <a:xfrm>
            <a:off x="5566714" y="5305425"/>
            <a:ext cx="3566160" cy="109728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1800"/>
            </a:lvl1pPr>
            <a:lvl2pPr marL="0" indent="0" algn="l" rtl="0">
              <a:spcBef>
                <a:spcPts val="1200"/>
              </a:spcBef>
              <a:buNone/>
              <a:defRPr sz="1800"/>
            </a:lvl2pPr>
            <a:lvl3pPr marL="0" indent="0" algn="l" rtl="0">
              <a:spcBef>
                <a:spcPts val="1200"/>
              </a:spcBef>
              <a:buNone/>
              <a:defRPr sz="1800"/>
            </a:lvl3pPr>
            <a:lvl4pPr marL="0" indent="0" algn="l" rtl="0">
              <a:spcBef>
                <a:spcPts val="1200"/>
              </a:spcBef>
              <a:buNone/>
              <a:defRPr sz="1800"/>
            </a:lvl4pPr>
            <a:lvl5pPr marL="0" indent="0" algn="l" rtl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pt-BR" dirty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ês Imagens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Forma Livre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5" name="Espaço Reservado para Imagem 14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18" name="Forma Livre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9" name="Espaço Reservado para Imagem 18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17" name="Espaço Reservado para Texto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/>
            </a:lvl1pPr>
            <a:lvl2pPr marL="0" indent="0" algn="l" rtl="0">
              <a:spcBef>
                <a:spcPts val="1200"/>
              </a:spcBef>
              <a:buNone/>
              <a:defRPr sz="1800"/>
            </a:lvl2pPr>
            <a:lvl3pPr marL="0" indent="0" algn="l" rtl="0">
              <a:spcBef>
                <a:spcPts val="1200"/>
              </a:spcBef>
              <a:buNone/>
              <a:defRPr sz="1800"/>
            </a:lvl3pPr>
            <a:lvl4pPr marL="0" indent="0" algn="l" rtl="0">
              <a:spcBef>
                <a:spcPts val="1200"/>
              </a:spcBef>
              <a:buNone/>
              <a:defRPr sz="1800"/>
            </a:lvl4pPr>
            <a:lvl5pPr marL="0" indent="0" algn="l" rtl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pt-BR" dirty="0"/>
              <a:t>Clique para editar o texto mestre</a:t>
            </a:r>
          </a:p>
        </p:txBody>
      </p:sp>
      <p:sp>
        <p:nvSpPr>
          <p:cNvPr id="12" name="Forma Livre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 algn="l" rtl="0"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nco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8" name="Forma Livre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9" name="Espaço Reservado para Imagem 8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10" name="Forma Livre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1" name="Espaço Reservado para Imagem 10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12" name="Forma Livre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14" name="Forma Livre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5" name="Espaço Reservado para Imagem 14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  <p:sp>
        <p:nvSpPr>
          <p:cNvPr id="20" name="Forma Livre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21" name="Espaço Reservado para Imagem 20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3DC737-B4DF-42CD-B1C1-F18A7F911134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C09807-359A-4725-92EA-D50CACC4CC72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721CA5-D3C4-40AF-858E-440CC14434AF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 algn="l" rtl="0">
              <a:defRPr sz="4400"/>
            </a:lvl1pPr>
          </a:lstStyle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dirty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2E1388-5717-4D14-9AFA-44D4DD62864B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pt-BR" dirty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5B1C70-03C9-499C-8CF5-56016AC15AB8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19A67B-8851-4809-B890-7100813167D6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12B605-E9A4-403B-9EC3-98FBC5C89BB4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F04747-3CBA-4E56-8268-510AF8680BDA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4A8BE1-FC48-450D-9B34-07A2A2E79D91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‹#›</a:t>
            </a:r>
          </a:p>
        </p:txBody>
      </p:sp>
      <p:sp>
        <p:nvSpPr>
          <p:cNvPr id="8" name="Forma Livre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dirty="0"/>
          </a:p>
        </p:txBody>
      </p:sp>
      <p:sp>
        <p:nvSpPr>
          <p:cNvPr id="12" name="Espaço Reservado para Imagem 11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85EBBD84-E75C-4E56-A327-70FBBFE1EE76}" type="datetime1">
              <a:rPr lang="pt-BR" smtClean="0"/>
              <a:t>04/10/2016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dirty="0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t-BR" dirty="0"/>
              <a:t>Rodas Cantadas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10302312" cy="4244959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rtl="0"/>
            <a:r>
              <a:rPr lang="pt-BR" sz="2800" dirty="0">
                <a:latin typeface="Arial" charset="0"/>
              </a:rPr>
              <a:t>Sandra </a:t>
            </a:r>
            <a:r>
              <a:rPr lang="pt-BR" sz="2800" dirty="0" err="1">
                <a:latin typeface="Arial" charset="0"/>
              </a:rPr>
              <a:t>Rhoden</a:t>
            </a:r>
            <a:r>
              <a:rPr lang="pt-BR" dirty="0">
                <a:latin typeface="Times New Roman" charset="0"/>
              </a:rPr>
              <a:t> </a:t>
            </a:r>
          </a:p>
          <a:p>
            <a:pPr rtl="0"/>
            <a:r>
              <a:rPr lang="pt-BR" dirty="0">
                <a:latin typeface="Arial" charset="0"/>
              </a:rPr>
              <a:t>Fundação Municipal de Artes de Montenegro (FUNDARTE)</a:t>
            </a:r>
          </a:p>
          <a:p>
            <a:pPr rtl="0"/>
            <a:endParaRPr lang="pt-BR" dirty="0">
              <a:latin typeface="Arial" charset="0"/>
            </a:endParaRPr>
          </a:p>
          <a:p>
            <a:pPr rtl="0"/>
            <a:r>
              <a:rPr lang="pt-BR" dirty="0">
                <a:latin typeface="Arial" charset="0"/>
              </a:rPr>
              <a:t>ABEM 2006 - Páginas 830 a 833 </a:t>
            </a:r>
          </a:p>
          <a:p>
            <a:pPr rtl="0"/>
            <a:endParaRPr lang="pt-BR" dirty="0">
              <a:latin typeface="Arial" charset="0"/>
            </a:endParaRPr>
          </a:p>
          <a:p>
            <a:pPr rtl="0"/>
            <a:endParaRPr lang="pt-BR" dirty="0">
              <a:latin typeface="Arial" charset="0"/>
            </a:endParaRPr>
          </a:p>
          <a:p>
            <a:pPr rtl="0"/>
            <a:endParaRPr lang="pt-BR" dirty="0">
              <a:latin typeface="Arial" charset="0"/>
            </a:endParaRPr>
          </a:p>
          <a:p>
            <a:pPr rtl="0"/>
            <a:endParaRPr lang="pt-BR" dirty="0">
              <a:latin typeface="Arial" charset="0"/>
            </a:endParaRPr>
          </a:p>
          <a:p>
            <a:pPr rtl="0"/>
            <a:endParaRPr lang="pt-BR" dirty="0">
              <a:latin typeface="Arial" charset="0"/>
            </a:endParaRPr>
          </a:p>
          <a:p>
            <a:pPr rtl="0"/>
            <a:endParaRPr lang="pt-BR" dirty="0">
              <a:latin typeface="Arial" charset="0"/>
            </a:endParaRPr>
          </a:p>
          <a:p>
            <a:pPr rtl="0"/>
            <a:endParaRPr lang="pt-BR" dirty="0">
              <a:latin typeface="Arial" charset="0"/>
            </a:endParaRPr>
          </a:p>
          <a:p>
            <a:pPr rtl="0"/>
            <a:endParaRPr lang="pt-BR" dirty="0">
              <a:latin typeface="Arial" charset="0"/>
            </a:endParaRPr>
          </a:p>
          <a:p>
            <a:r>
              <a:rPr lang="pt-BR" dirty="0">
                <a:latin typeface="Times New Roman" charset="0"/>
              </a:rPr>
              <a:t>                                                                   Gabriela </a:t>
            </a:r>
            <a:r>
              <a:rPr lang="pt-BR" dirty="0" err="1">
                <a:latin typeface="Times New Roman" charset="0"/>
              </a:rPr>
              <a:t>Momesso</a:t>
            </a:r>
            <a:r>
              <a:rPr lang="pt-BR" dirty="0">
                <a:latin typeface="Times New Roman" charset="0"/>
              </a:rPr>
              <a:t> (8123572) 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Objetivos do Trabalho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>
          <a:xfrm>
            <a:off x="7010400" y="1425979"/>
            <a:ext cx="3657600" cy="43429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dirty="0"/>
              <a:t>Relatar experiências desenvolvidas durante aulas de musicalização de crianças entre 2 e 10 anos de idade.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dirty="0"/>
              <a:t>Locais: Instituto de Educação São José; FUNARTE. Em Montenegro (RS)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dirty="0"/>
              <a:t>Resgate do folclore através das rodas cantadas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dirty="0"/>
              <a:t>Desenvolver ritmo, melodia, criação, apreciação musical, concentração e expressão vocal e corporal nas crianças</a:t>
            </a:r>
          </a:p>
        </p:txBody>
      </p:sp>
      <p:pic>
        <p:nvPicPr>
          <p:cNvPr id="5" name="Espaço Reservado para Imagem 4" descr="cantando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9095" b="29095"/>
          <a:stretch>
            <a:fillRect/>
          </a:stretch>
        </p:blipFill>
        <p:spPr>
          <a:xfrm>
            <a:off x="1079272" y="1941785"/>
            <a:ext cx="5009344" cy="2833254"/>
          </a:xfrm>
        </p:spPr>
      </p:pic>
    </p:spTree>
    <p:extLst>
      <p:ext uri="{BB962C8B-B14F-4D97-AF65-F5344CB8AC3E}">
        <p14:creationId xmlns:p14="http://schemas.microsoft.com/office/powerpoint/2010/main" val="122037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2800" y="-90488"/>
            <a:ext cx="7315200" cy="948587"/>
          </a:xfrm>
        </p:spPr>
        <p:txBody>
          <a:bodyPr rtlCol="0"/>
          <a:lstStyle/>
          <a:p>
            <a:pPr rtl="0"/>
            <a:r>
              <a:rPr lang="pt-BR" dirty="0"/>
              <a:t>Apresentando a Cena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352800" y="1246188"/>
            <a:ext cx="5486400" cy="298682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pt-BR" dirty="0"/>
              <a:t>Leva-se em conta o conhecimento das crianças de 4 a 10 anos sobre cantigas de roda 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pt-BR" dirty="0">
                <a:latin typeface="Times New Roman" charset="0"/>
              </a:rPr>
              <a:t>Analisar com eles onde e com quem aprenderam estas brincadeiras, além das variantes que se caracterizam pela: dança, canto, mímica, letra, entre outros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pt-BR" dirty="0">
                <a:latin typeface="Times New Roman" charset="0"/>
              </a:rPr>
              <a:t>Ao familiarizar-se com a atividade de maneira prazerosa, é possível inserir outras brincadeiras ainda desconhecidas pelas crianças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endParaRPr lang="pt-BR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39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>
          <a:xfrm>
            <a:off x="863600" y="2019300"/>
            <a:ext cx="8855007" cy="44418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pt-BR" sz="2400" dirty="0">
                <a:latin typeface="Arial" charset="0"/>
              </a:rPr>
              <a:t>A atividade com rodas cantadas é iniciada a partir de recursos visuais, tais como fantoches de animais, balões, piões de brinquedos, entre outros.</a:t>
            </a:r>
          </a:p>
          <a:p>
            <a:pPr rtl="0"/>
            <a:endParaRPr lang="pt-BR" sz="2400" dirty="0">
              <a:latin typeface="Arial" charset="0"/>
            </a:endParaRPr>
          </a:p>
          <a:p>
            <a:pPr rtl="0"/>
            <a:r>
              <a:rPr lang="pt-BR" sz="2400" dirty="0">
                <a:latin typeface="Arial" charset="0"/>
              </a:rPr>
              <a:t>Depois de brincar o(a) professor(a) entoa uma canção, que pode ser "Atirei o pau no gato". </a:t>
            </a:r>
          </a:p>
          <a:p>
            <a:pPr rtl="0"/>
            <a:r>
              <a:rPr lang="pt-BR" sz="2400" dirty="0">
                <a:latin typeface="Arial" charset="0"/>
              </a:rPr>
              <a:t>Na maioria das vezes, as crianças já conhecem a melodia e acompanham ou a apreciam, até sentirem-se seguras para cantar.</a:t>
            </a:r>
          </a:p>
          <a:p>
            <a:pPr rtl="0"/>
            <a:endParaRPr lang="pt-BR" sz="2400" dirty="0">
              <a:latin typeface="Arial" charset="0"/>
            </a:endParaRPr>
          </a:p>
          <a:p>
            <a:pPr rtl="0"/>
            <a:r>
              <a:rPr lang="pt-BR" sz="2400" dirty="0">
                <a:latin typeface="Arial" charset="0"/>
              </a:rPr>
              <a:t> Internalizado o canto, inicio a formação de roda para unir ao canto ou movimentos, dependendo da brincadeira</a:t>
            </a: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597024" y="1194777"/>
            <a:ext cx="8104083" cy="579921"/>
          </a:xfrm>
        </p:spPr>
        <p:txBody>
          <a:bodyPr rtlCol="0">
            <a:normAutofit/>
          </a:bodyPr>
          <a:lstStyle/>
          <a:p>
            <a:pPr rtl="0"/>
            <a:r>
              <a:rPr lang="pt-BR" sz="2800" dirty="0"/>
              <a:t>Crianças de 2 a 3 anos</a:t>
            </a:r>
          </a:p>
        </p:txBody>
      </p:sp>
    </p:spTree>
    <p:extLst>
      <p:ext uri="{BB962C8B-B14F-4D97-AF65-F5344CB8AC3E}">
        <p14:creationId xmlns:p14="http://schemas.microsoft.com/office/powerpoint/2010/main" val="298463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Depoimentos das Crianças Acerca das Atividades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rtl="0"/>
            <a:r>
              <a:rPr lang="pt-BR" dirty="0">
                <a:latin typeface="Arial" charset="0"/>
              </a:rPr>
              <a:t>"Eu aprendi rodas cantadas com meus amigos" (A - 8 anos) FUNDARTE </a:t>
            </a:r>
          </a:p>
          <a:p>
            <a:pPr rtl="0"/>
            <a:r>
              <a:rPr lang="pt-BR" dirty="0">
                <a:latin typeface="Arial" charset="0"/>
              </a:rPr>
              <a:t>"É divertido, diferente e eu gosto de brincar" (B - 7 anos) FUNDARTE </a:t>
            </a:r>
          </a:p>
          <a:p>
            <a:pPr rtl="0"/>
            <a:r>
              <a:rPr lang="pt-BR" dirty="0">
                <a:latin typeface="Arial" charset="0"/>
              </a:rPr>
              <a:t>"A roda cantada é uma música que muita gente conhece, até a minha mãe, foi ela que me ensinou Atirei um pau no gato" (C - 6 anos) FUNDARTE </a:t>
            </a:r>
          </a:p>
          <a:p>
            <a:pPr rtl="0"/>
            <a:r>
              <a:rPr lang="pt-BR" dirty="0">
                <a:latin typeface="Arial" charset="0"/>
              </a:rPr>
              <a:t>"A gente tem que bota umas pessoas e fazer o mesmo movimento e cantar juntas" (D - 6 anos) IESJ </a:t>
            </a:r>
          </a:p>
          <a:p>
            <a:pPr rtl="0"/>
            <a:r>
              <a:rPr lang="pt-BR" dirty="0">
                <a:latin typeface="Arial" charset="0"/>
              </a:rPr>
              <a:t>"A gente fica feliz, sente uma alegria no corpo porque a gente brinca" (E - 5 anos) IESJ </a:t>
            </a:r>
          </a:p>
          <a:p>
            <a:pPr rtl="0"/>
            <a:r>
              <a:rPr lang="pt-BR" dirty="0">
                <a:latin typeface="Arial" charset="0"/>
              </a:rPr>
              <a:t>"Temos que respeitar as diferenças do outro e brincar igualmente"(F - 6 anos) IESJ </a:t>
            </a:r>
          </a:p>
          <a:p>
            <a:pPr rtl="0"/>
            <a:r>
              <a:rPr lang="pt-BR" dirty="0">
                <a:latin typeface="Arial" charset="0"/>
              </a:rPr>
              <a:t>"Nas rodas cantadas a gente aprende a se amigar mais" (G - 9 anos) IESJ  </a:t>
            </a:r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38100"/>
            <a:ext cx="9829800" cy="899120"/>
          </a:xfrm>
        </p:spPr>
        <p:txBody>
          <a:bodyPr rtlCol="0"/>
          <a:lstStyle/>
          <a:p>
            <a:pPr rtl="0"/>
            <a:r>
              <a:rPr lang="pt-BR" dirty="0"/>
              <a:t>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1925" y="1604963"/>
            <a:ext cx="4756243" cy="466727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rtl="0"/>
            <a:r>
              <a:rPr lang="pt-BR" dirty="0">
                <a:latin typeface="Arial" charset="0"/>
              </a:rPr>
              <a:t>As brincadeiras podem ser analisadas em função de sua importância para o processo de socialização infantil, bem como, para verificar a interação entre as crianças envolvidas, formas de participação, desempenho de papéis, nível de aceitação social de cada participante pelo grupo lúdico, atitudes manifestadas [...] numa perspectiva psicológica, essas brincadeiras podem ser analisadas em função do significado para cada criança, suas expectativas, o grau de esforço que realiza para tornar-se competente em suas ações valorizadas pelo grupo, os papéis (personagens) que desempenha e como desempenha. (GARCIA, MARQUES, 1992, p. 12).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78563" y="1531938"/>
            <a:ext cx="4389437" cy="53089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pt-BR" dirty="0">
                <a:latin typeface="Arial" charset="0"/>
              </a:rPr>
              <a:t>Sabe-se que as rodas cantadas desenvolvem noções de organização, concentração, raciocínio, socialização, entre outras. No entanto, vivenciando com as crianças, percebi que as emoções contagiantes e explícitas no ato de brincar, encenam um espetáculo peculiar do mundo infantil. </a:t>
            </a: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rianças Amiga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6" id="{CDF1CE40-D12A-4BBA-8E29-FD301E3A737A}" vid="{E44D8D76-07A2-4151-9426-1A858C999D66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A48A19-A147-4EA0-8120-5A930CEEB18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920201C-A8DD-4CC4-91AD-21A90B9FE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1F4DD25-C1C2-46B3-AB30-3E0E2E23E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Crianças Amigas 16x9</vt:lpstr>
      <vt:lpstr>Rodas Cantadas </vt:lpstr>
      <vt:lpstr>Objetivos do Trabalho</vt:lpstr>
      <vt:lpstr>Apresentando a Cena</vt:lpstr>
      <vt:lpstr>Crianças de 2 a 3 anos</vt:lpstr>
      <vt:lpstr>Depoimentos das Crianças Acerca das Atividades</vt:lpstr>
      <vt:lpstr>Considerações Finais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Rodas Cantadas </dc:title>
  <dc:creator/>
  <cp:lastModifiedBy/>
  <cp:revision>2</cp:revision>
  <dcterms:created xsi:type="dcterms:W3CDTF">2013-07-31T14:55:39Z</dcterms:created>
  <dcterms:modified xsi:type="dcterms:W3CDTF">2016-10-04T19:42:54Z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