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457" r:id="rId2"/>
    <p:sldId id="459" r:id="rId3"/>
    <p:sldId id="441" r:id="rId4"/>
    <p:sldId id="461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502" r:id="rId18"/>
    <p:sldId id="515" r:id="rId19"/>
    <p:sldId id="516" r:id="rId20"/>
    <p:sldId id="521" r:id="rId21"/>
    <p:sldId id="522" r:id="rId22"/>
    <p:sldId id="517" r:id="rId23"/>
    <p:sldId id="523" r:id="rId24"/>
    <p:sldId id="518" r:id="rId25"/>
    <p:sldId id="524" r:id="rId26"/>
    <p:sldId id="519" r:id="rId27"/>
    <p:sldId id="525" r:id="rId28"/>
    <p:sldId id="520" r:id="rId29"/>
    <p:sldId id="475" r:id="rId30"/>
    <p:sldId id="481" r:id="rId31"/>
    <p:sldId id="482" r:id="rId32"/>
    <p:sldId id="483" r:id="rId33"/>
    <p:sldId id="526" r:id="rId34"/>
    <p:sldId id="527" r:id="rId35"/>
    <p:sldId id="528" r:id="rId36"/>
    <p:sldId id="484" r:id="rId37"/>
    <p:sldId id="485" r:id="rId38"/>
    <p:sldId id="487" r:id="rId39"/>
    <p:sldId id="486" r:id="rId40"/>
    <p:sldId id="488" r:id="rId41"/>
    <p:sldId id="489" r:id="rId42"/>
    <p:sldId id="490" r:id="rId43"/>
    <p:sldId id="492" r:id="rId44"/>
    <p:sldId id="493" r:id="rId45"/>
    <p:sldId id="494" r:id="rId46"/>
    <p:sldId id="505" r:id="rId47"/>
    <p:sldId id="506" r:id="rId48"/>
    <p:sldId id="504" r:id="rId49"/>
    <p:sldId id="507" r:id="rId50"/>
    <p:sldId id="509" r:id="rId51"/>
    <p:sldId id="508" r:id="rId52"/>
    <p:sldId id="510" r:id="rId53"/>
    <p:sldId id="511" r:id="rId54"/>
    <p:sldId id="512" r:id="rId55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009900"/>
    <a:srgbClr val="C0C0C0"/>
    <a:srgbClr val="FFFF99"/>
    <a:srgbClr val="FF0000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255" autoAdjust="0"/>
  </p:normalViewPr>
  <p:slideViewPr>
    <p:cSldViewPr snapToGrid="0" showGuides="1">
      <p:cViewPr varScale="1">
        <p:scale>
          <a:sx n="84" d="100"/>
          <a:sy n="84" d="100"/>
        </p:scale>
        <p:origin x="1426" y="72"/>
      </p:cViewPr>
      <p:guideLst>
        <p:guide orient="horz" pos="4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FC21E-C54E-47F1-8FEC-3FDCAF5219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2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F794D-D771-4FE4-B340-E4E83CEDCB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6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EF794D-D771-4FE4-B340-E4E83CEDCBFD}" type="slidenum">
              <a:rPr lang="pt-BR" altLang="pt-BR" smtClean="0"/>
              <a:pPr>
                <a:defRPr/>
              </a:pPr>
              <a:t>22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444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D49B-E5F4-4F08-89BE-8ADD5159F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0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82C-0DC1-4F92-9995-5086949E1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FB5-5B31-4042-BFBF-9C95998A4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6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4640-E88E-44CD-9631-3924FFD819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0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CA8-3648-4DB9-8E20-23D33C4B7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01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9D66-16CA-40E3-AF59-5E5F69160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AFA6-6E9F-40AA-9A73-E09E0866A6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533-D03B-4894-88EE-68386CD59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6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8EC0-98D4-4A75-AE24-9BF0F01A53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1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8C1-AD79-42C3-89F9-EDFE189C2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6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2A95-6E5F-4741-B8F8-E6439AA4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5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11CFE-DF92-4766-B39C-689E34753A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0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9968-021B-4892-9CAC-B41F08D80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5A30-B1CC-4346-B474-34ACFBD2C4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707A5EA-6870-4BE3-AA0D-073E59204E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857250" y="3040063"/>
            <a:ext cx="74231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400">
                <a:solidFill>
                  <a:srgbClr val="000000"/>
                </a:solidFill>
              </a:rPr>
              <a:t>Modelo </a:t>
            </a:r>
            <a:r>
              <a:rPr lang="pt-BR" altLang="pt-BR" sz="5400" smtClean="0">
                <a:solidFill>
                  <a:srgbClr val="000000"/>
                </a:solidFill>
              </a:rPr>
              <a:t>Binomial</a:t>
            </a:r>
            <a:endParaRPr lang="pt-BR" altLang="pt-BR" sz="54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98449" y="4044950"/>
            <a:ext cx="85502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Considerando taxa livre de risco = 12% a.a.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Valor presente da carteira:</a:t>
            </a: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4,5.e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-0,12x0,25</a:t>
            </a:r>
            <a:r>
              <a:rPr lang="pt-BR" altLang="pt-BR" sz="2800" dirty="0" smtClean="0">
                <a:solidFill>
                  <a:srgbClr val="0000FF"/>
                </a:solidFill>
              </a:rPr>
              <a:t> = 4,367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2225675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1749425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1819275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0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98449" y="4044950"/>
            <a:ext cx="85502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pt-BR" altLang="pt-BR" sz="2800" dirty="0">
                <a:solidFill>
                  <a:srgbClr val="0000FF"/>
                </a:solidFill>
              </a:rPr>
              <a:t>4,5.e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-0,12x0,25</a:t>
            </a:r>
            <a:r>
              <a:rPr lang="pt-BR" altLang="pt-BR" sz="2800" dirty="0">
                <a:solidFill>
                  <a:srgbClr val="0000FF"/>
                </a:solidFill>
              </a:rPr>
              <a:t> = 4,367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Preço do ativo hoje = $ 20  e  preço da opção = </a:t>
            </a:r>
            <a:r>
              <a:rPr lang="pt-BR" altLang="pt-BR" sz="2800" i="1" dirty="0" smtClean="0">
                <a:solidFill>
                  <a:srgbClr val="000000"/>
                </a:solidFill>
              </a:rPr>
              <a:t>f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4,367 = 20x0,25 – </a:t>
            </a:r>
            <a:r>
              <a:rPr lang="pt-BR" altLang="pt-BR" sz="2800" i="1" dirty="0" smtClean="0">
                <a:solidFill>
                  <a:srgbClr val="0000FF"/>
                </a:solidFill>
              </a:rPr>
              <a:t>f</a:t>
            </a:r>
            <a:r>
              <a:rPr lang="pt-BR" altLang="pt-BR" sz="2800" dirty="0" smtClean="0">
                <a:solidFill>
                  <a:srgbClr val="0000FF"/>
                </a:solidFill>
              </a:rPr>
              <a:t> = 5 – </a:t>
            </a:r>
            <a:r>
              <a:rPr lang="pt-BR" altLang="pt-BR" sz="2800" i="1" dirty="0" smtClean="0">
                <a:solidFill>
                  <a:srgbClr val="0000FF"/>
                </a:solidFill>
              </a:rPr>
              <a:t>f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5 – </a:t>
            </a:r>
            <a:r>
              <a:rPr lang="pt-BR" altLang="pt-BR" sz="2800" i="1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smtClean="0">
                <a:solidFill>
                  <a:srgbClr val="0000FF"/>
                </a:solidFill>
              </a:rPr>
              <a:t>4,367    </a:t>
            </a:r>
            <a:r>
              <a:rPr lang="pt-BR" altLang="pt-BR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  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b="1" i="1" dirty="0" smtClean="0">
                <a:solidFill>
                  <a:srgbClr val="0000FF"/>
                </a:solidFill>
              </a:rPr>
              <a:t>f</a:t>
            </a:r>
            <a:r>
              <a:rPr lang="pt-BR" altLang="pt-BR" sz="2800" b="1" dirty="0" smtClean="0">
                <a:solidFill>
                  <a:srgbClr val="0000FF"/>
                </a:solidFill>
              </a:rPr>
              <a:t> </a:t>
            </a:r>
            <a:r>
              <a:rPr lang="pt-BR" altLang="pt-BR" sz="2800" b="1" i="1" dirty="0" smtClean="0">
                <a:solidFill>
                  <a:srgbClr val="0000FF"/>
                </a:solidFill>
              </a:rPr>
              <a:t>= </a:t>
            </a:r>
            <a:r>
              <a:rPr lang="pt-BR" altLang="pt-BR" sz="2800" b="1" dirty="0" smtClean="0">
                <a:solidFill>
                  <a:srgbClr val="0000FF"/>
                </a:solidFill>
              </a:rPr>
              <a:t>0,633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2225675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1749425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1819275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59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do ativo: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S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atual da opção: </a:t>
            </a:r>
            <a:r>
              <a:rPr lang="pt-BR" altLang="pt-BR" sz="2800" b="1" i="1" dirty="0" smtClean="0">
                <a:solidFill>
                  <a:srgbClr val="000000"/>
                </a:solidFill>
              </a:rPr>
              <a:t>f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Opção dura o tempo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T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O preço </a:t>
            </a:r>
            <a:r>
              <a:rPr lang="pt-BR" altLang="pt-BR" sz="2800" dirty="0">
                <a:solidFill>
                  <a:srgbClr val="000000"/>
                </a:solidFill>
              </a:rPr>
              <a:t>do ativo pode atingir:</a:t>
            </a: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Su</a:t>
            </a:r>
            <a:r>
              <a:rPr lang="pt-BR" altLang="pt-BR" sz="2800" dirty="0" smtClean="0">
                <a:solidFill>
                  <a:srgbClr val="000000"/>
                </a:solidFill>
              </a:rPr>
              <a:t> (u &gt; 1), isto é, movimento ascendente de 				u - 1</a:t>
            </a: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Sd</a:t>
            </a:r>
            <a:r>
              <a:rPr lang="pt-BR" altLang="pt-BR" sz="2800" dirty="0" smtClean="0">
                <a:solidFill>
                  <a:srgbClr val="000000"/>
                </a:solidFill>
              </a:rPr>
              <a:t> (d &lt; </a:t>
            </a:r>
            <a:r>
              <a:rPr lang="pt-BR" altLang="pt-BR" sz="2800" dirty="0">
                <a:solidFill>
                  <a:srgbClr val="000000"/>
                </a:solidFill>
              </a:rPr>
              <a:t>1), isto é, movimento </a:t>
            </a:r>
            <a:r>
              <a:rPr lang="pt-BR" altLang="pt-BR" sz="2800" dirty="0" smtClean="0">
                <a:solidFill>
                  <a:srgbClr val="000000"/>
                </a:solidFill>
              </a:rPr>
              <a:t>descendente </a:t>
            </a:r>
            <a:r>
              <a:rPr lang="pt-BR" altLang="pt-BR" sz="2800" dirty="0">
                <a:solidFill>
                  <a:srgbClr val="000000"/>
                </a:solidFill>
              </a:rPr>
              <a:t>de 				</a:t>
            </a:r>
            <a:r>
              <a:rPr lang="pt-BR" altLang="pt-BR" sz="2800" dirty="0" smtClean="0">
                <a:solidFill>
                  <a:srgbClr val="000000"/>
                </a:solidFill>
              </a:rPr>
              <a:t>1 - d</a:t>
            </a:r>
            <a:endParaRPr lang="pt-BR" alt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do ativo: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S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atual da opção: </a:t>
            </a:r>
            <a:r>
              <a:rPr lang="pt-BR" altLang="pt-BR" sz="2800" b="1" i="1" dirty="0" smtClean="0">
                <a:solidFill>
                  <a:srgbClr val="000000"/>
                </a:solidFill>
              </a:rPr>
              <a:t>f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Opção dura o tempo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T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O preço </a:t>
            </a:r>
            <a:r>
              <a:rPr lang="pt-BR" altLang="pt-BR" sz="2800" dirty="0">
                <a:solidFill>
                  <a:srgbClr val="000000"/>
                </a:solidFill>
              </a:rPr>
              <a:t>do ativo pode atingir:</a:t>
            </a: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Su</a:t>
            </a:r>
            <a:r>
              <a:rPr lang="pt-BR" altLang="pt-BR" sz="2800" dirty="0" smtClean="0">
                <a:solidFill>
                  <a:srgbClr val="000000"/>
                </a:solidFill>
              </a:rPr>
              <a:t> (u &gt; 1)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retorno da opção = </a:t>
            </a:r>
            <a:r>
              <a:rPr lang="pt-BR" altLang="pt-BR" sz="2800" b="1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800" b="1" i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endParaRPr lang="pt-BR" altLang="pt-BR" sz="2800" b="1" i="1" baseline="-25000" dirty="0" smtClean="0">
              <a:solidFill>
                <a:srgbClr val="000000"/>
              </a:solidFill>
            </a:endParaRP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Sd</a:t>
            </a:r>
            <a:r>
              <a:rPr lang="pt-BR" altLang="pt-BR" sz="2800" dirty="0" smtClean="0">
                <a:solidFill>
                  <a:srgbClr val="000000"/>
                </a:solidFill>
              </a:rPr>
              <a:t> (d &lt; 1) 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 retorno da opção = </a:t>
            </a:r>
            <a:r>
              <a:rPr lang="pt-BR" altLang="pt-BR" sz="2800" b="1" i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800" b="1" i="1" baseline="-250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endParaRPr lang="pt-BR" altLang="pt-BR" sz="28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625" y="3743790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do ativo = S</a:t>
            </a:r>
          </a:p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da opção = f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75275" y="24649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 Preço do ativo = </a:t>
            </a:r>
            <a:r>
              <a:rPr lang="pt-BR" sz="2800" dirty="0" err="1" smtClean="0">
                <a:solidFill>
                  <a:srgbClr val="000000"/>
                </a:solidFill>
              </a:rPr>
              <a:t>Su</a:t>
            </a:r>
            <a:endParaRPr lang="pt-BR" sz="2800" dirty="0" smtClean="0">
              <a:solidFill>
                <a:srgbClr val="000000"/>
              </a:solidFill>
            </a:endParaRPr>
          </a:p>
          <a:p>
            <a:pPr algn="ctr"/>
            <a:r>
              <a:rPr lang="pt-BR" sz="2800" dirty="0">
                <a:solidFill>
                  <a:srgbClr val="000000"/>
                </a:solidFill>
              </a:rPr>
              <a:t>Preço </a:t>
            </a:r>
            <a:r>
              <a:rPr lang="pt-BR" sz="2800" dirty="0" smtClean="0">
                <a:solidFill>
                  <a:srgbClr val="000000"/>
                </a:solidFill>
              </a:rPr>
              <a:t>da opção </a:t>
            </a:r>
            <a:r>
              <a:rPr lang="pt-BR" sz="2800" dirty="0">
                <a:solidFill>
                  <a:srgbClr val="000000"/>
                </a:solidFill>
              </a:rPr>
              <a:t>= </a:t>
            </a:r>
            <a:r>
              <a:rPr lang="pt-BR" sz="2800" dirty="0" smtClean="0">
                <a:solidFill>
                  <a:srgbClr val="000000"/>
                </a:solidFill>
              </a:rPr>
              <a:t>f</a:t>
            </a:r>
            <a:r>
              <a:rPr lang="pt-BR" sz="2800" baseline="-25000" dirty="0" smtClean="0">
                <a:solidFill>
                  <a:srgbClr val="000000"/>
                </a:solidFill>
              </a:rPr>
              <a:t>u</a:t>
            </a:r>
            <a:endParaRPr lang="pt-BR" sz="2800" baseline="-25000" dirty="0">
              <a:solidFill>
                <a:srgbClr val="0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75275" y="44366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 Preço do ativo = </a:t>
            </a:r>
            <a:r>
              <a:rPr lang="pt-BR" sz="2800" dirty="0" err="1" smtClean="0">
                <a:solidFill>
                  <a:srgbClr val="000000"/>
                </a:solidFill>
              </a:rPr>
              <a:t>Sd</a:t>
            </a:r>
            <a:endParaRPr lang="pt-BR" sz="2800" dirty="0" smtClean="0">
              <a:solidFill>
                <a:srgbClr val="000000"/>
              </a:solidFill>
            </a:endParaRPr>
          </a:p>
          <a:p>
            <a:pPr algn="ctr"/>
            <a:r>
              <a:rPr lang="pt-BR" sz="2800" dirty="0">
                <a:solidFill>
                  <a:srgbClr val="000000"/>
                </a:solidFill>
              </a:rPr>
              <a:t>Preço </a:t>
            </a:r>
            <a:r>
              <a:rPr lang="pt-BR" sz="2800" dirty="0" smtClean="0">
                <a:solidFill>
                  <a:srgbClr val="000000"/>
                </a:solidFill>
              </a:rPr>
              <a:t>da opção </a:t>
            </a:r>
            <a:r>
              <a:rPr lang="pt-BR" sz="2800" dirty="0">
                <a:solidFill>
                  <a:srgbClr val="000000"/>
                </a:solidFill>
              </a:rPr>
              <a:t>= </a:t>
            </a:r>
            <a:r>
              <a:rPr lang="pt-BR" sz="2800" dirty="0" err="1" smtClean="0">
                <a:solidFill>
                  <a:srgbClr val="000000"/>
                </a:solidFill>
              </a:rPr>
              <a:t>f</a:t>
            </a:r>
            <a:r>
              <a:rPr lang="pt-BR" sz="2800" baseline="-25000" dirty="0" err="1" smtClean="0">
                <a:solidFill>
                  <a:srgbClr val="000000"/>
                </a:solidFill>
              </a:rPr>
              <a:t>d</a:t>
            </a:r>
            <a:endParaRPr lang="pt-BR" sz="28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28657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324145" y="48627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9352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29806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  <a:endCxn id="11" idx="2"/>
          </p:cNvCxnSpPr>
          <p:nvPr/>
        </p:nvCxnSpPr>
        <p:spPr>
          <a:xfrm>
            <a:off x="3805401" y="40025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30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4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00149" y="4016375"/>
            <a:ext cx="34575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endParaRPr lang="pt-BR" altLang="pt-BR" sz="2800" baseline="-250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r>
              <a:rPr lang="pt-BR" altLang="pt-BR" sz="2800" dirty="0" smtClean="0">
                <a:solidFill>
                  <a:srgbClr val="0000FF"/>
                </a:solidFill>
              </a:rPr>
              <a:t>)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</a:t>
            </a:r>
            <a:r>
              <a:rPr lang="pt-BR" altLang="pt-BR" sz="2800" dirty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>
                <a:solidFill>
                  <a:srgbClr val="0000FF"/>
                </a:solidFill>
              </a:rPr>
              <a:t>u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endParaRPr lang="pt-BR" altLang="pt-BR" sz="2800" baseline="-250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1600" dirty="0" smtClean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63261" y="53395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83724" y="575428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1983724" y="58483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2001" y="3904342"/>
            <a:ext cx="4495800" cy="267743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FF0000"/>
                </a:solidFill>
              </a:rPr>
              <a:t> é a razão da mudança no preço da opção em relação à mudança no preço do ativo conforme nos movemos entre os nós</a:t>
            </a:r>
            <a:endParaRPr lang="pt-BR" altLang="pt-BR" sz="28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endParaRPr lang="pt-BR" alt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  <p:bldP spid="9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Seja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r</a:t>
            </a:r>
            <a:r>
              <a:rPr lang="pt-BR" altLang="pt-BR" sz="2800" dirty="0" smtClean="0">
                <a:solidFill>
                  <a:srgbClr val="000000"/>
                </a:solidFill>
              </a:rPr>
              <a:t> a taxa de juro livre de risco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Então o valor atual da carteira é: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810" y="3289301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2800" baseline="300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baseline="30000" dirty="0" smtClean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1600" baseline="30000" dirty="0" smtClean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308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Substitua o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na equação obtida e isole o f: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942" y="2759075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38424" y="3533775"/>
            <a:ext cx="5048251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                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01536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421999" y="375403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421999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5554161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74624" y="375403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5374624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hlinkClick r:id="rId2" action="ppaction://hlinksldjump"/>
          </p:cNvPr>
          <p:cNvSpPr txBox="1"/>
          <p:nvPr/>
        </p:nvSpPr>
        <p:spPr>
          <a:xfrm>
            <a:off x="8055428" y="6139544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Anexo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0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  <p:bldP spid="7" grpId="0" build="p"/>
      <p:bldP spid="8" grpId="0"/>
      <p:bldP spid="9" grpId="0"/>
      <p:bldP spid="11" grpId="0"/>
      <p:bldP spid="12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Substitua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na equação obtida e isole f: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942" y="2759075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38424" y="3533775"/>
            <a:ext cx="5048251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                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01536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421999" y="375403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421999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5554161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74624" y="375403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5374624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4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75542" y="2720975"/>
            <a:ext cx="672060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 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].e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68895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68895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3112070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112070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31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7963"/>
            <a:ext cx="9144000" cy="706437"/>
          </a:xfrm>
        </p:spPr>
        <p:txBody>
          <a:bodyPr/>
          <a:lstStyle/>
          <a:p>
            <a:pPr eaLnBrk="1" hangingPunct="1"/>
            <a:r>
              <a:rPr lang="pt-BR" altLang="pt-BR" sz="3200" i="1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1550" y="4200525"/>
            <a:ext cx="7813675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kern="0" dirty="0" smtClean="0">
                <a:solidFill>
                  <a:srgbClr val="000000"/>
                </a:solidFill>
              </a:rPr>
              <a:t>Modelo Binomial</a:t>
            </a:r>
          </a:p>
          <a:p>
            <a:pPr eaLnBrk="1" hangingPunct="1">
              <a:defRPr/>
            </a:pPr>
            <a:r>
              <a:rPr lang="pt-BR" altLang="pt-BR" kern="0" dirty="0" smtClean="0">
                <a:solidFill>
                  <a:srgbClr val="000000"/>
                </a:solidFill>
              </a:rPr>
              <a:t>Modelo de Black-Scholes (</a:t>
            </a:r>
            <a:r>
              <a:rPr lang="pt-BR" altLang="pt-BR" kern="0" dirty="0" err="1" smtClean="0">
                <a:solidFill>
                  <a:srgbClr val="000000"/>
                </a:solidFill>
              </a:rPr>
              <a:t>lognormal</a:t>
            </a:r>
            <a:r>
              <a:rPr lang="pt-BR" altLang="pt-BR" kern="0" dirty="0" smtClean="0">
                <a:solidFill>
                  <a:srgbClr val="000000"/>
                </a:solidFill>
              </a:rPr>
              <a:t>, ou 			seja, logaritmo dos preços 			tem distribuição normal)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00113" y="1289050"/>
            <a:ext cx="74993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kern="0" dirty="0" smtClean="0">
                <a:solidFill>
                  <a:srgbClr val="000000"/>
                </a:solidFill>
              </a:rPr>
              <a:t>Discutiremos modelos baseados em duas hipóteses: condição de não arbitragem (o preço atual de um ativo é igual ao seu valor presente) e uso de uma distribuição de probabilidades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75542" y="2720975"/>
            <a:ext cx="672060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 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].e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68895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68895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3112070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112070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75542" y="4359275"/>
            <a:ext cx="672060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  – f = 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68895" y="48113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568895" y="490537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2873945" y="48113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2864420" y="4905375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04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9" grpId="0"/>
      <p:bldP spid="20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75542" y="2720975"/>
            <a:ext cx="672060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 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].e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68895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68895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3112070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112070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75542" y="4359275"/>
            <a:ext cx="672060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  – f = 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68895" y="48113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568895" y="490537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2873945" y="48113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2864420" y="4905375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08866" y="5654675"/>
            <a:ext cx="758738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>
                <a:solidFill>
                  <a:srgbClr val="0000FF"/>
                </a:solidFill>
              </a:rPr>
              <a:t> +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>
                <a:solidFill>
                  <a:srgbClr val="0000FF"/>
                </a:solidFill>
              </a:rPr>
              <a:t>u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 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572000" y="61067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4572000" y="620077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2397695" y="61067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2334230" y="6173384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10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9" grpId="0"/>
      <p:bldP spid="20" grpId="0"/>
      <p:bldP spid="22" grpId="0"/>
      <p:bldP spid="24" grpId="0"/>
      <p:bldP spid="25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08866" y="2282825"/>
            <a:ext cx="758738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smtClean="0">
                <a:solidFill>
                  <a:srgbClr val="0000FF"/>
                </a:solidFill>
              </a:rPr>
              <a:t>+ </a:t>
            </a:r>
            <a:r>
              <a:rPr lang="pt-BR" altLang="pt-BR" sz="2800" dirty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>
                <a:solidFill>
                  <a:srgbClr val="0000FF"/>
                </a:solidFill>
              </a:rPr>
              <a:t>u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 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572000" y="273485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4572000" y="282892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2397695" y="273485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2334230" y="2801534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08866" y="3863975"/>
            <a:ext cx="8177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u.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u</a:t>
            </a:r>
            <a:r>
              <a:rPr lang="pt-BR" altLang="pt-BR" sz="2800" dirty="0" err="1">
                <a:solidFill>
                  <a:srgbClr val="0000FF"/>
                </a:solidFill>
              </a:rPr>
              <a:t>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933825" y="43922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1028700" y="4429125"/>
            <a:ext cx="6981824" cy="285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60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  <p:bldP spid="26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08866" y="2282825"/>
            <a:ext cx="758738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smtClean="0">
                <a:solidFill>
                  <a:srgbClr val="0000FF"/>
                </a:solidFill>
              </a:rPr>
              <a:t>+ </a:t>
            </a:r>
            <a:r>
              <a:rPr lang="pt-BR" altLang="pt-BR" sz="2800" dirty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>
                <a:solidFill>
                  <a:srgbClr val="0000FF"/>
                </a:solidFill>
              </a:rPr>
              <a:t>u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 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572000" y="273485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4572000" y="282892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2397695" y="273485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2334230" y="2801534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08866" y="3863975"/>
            <a:ext cx="8177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u.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u</a:t>
            </a:r>
            <a:r>
              <a:rPr lang="pt-BR" altLang="pt-BR" sz="2800" dirty="0" err="1">
                <a:solidFill>
                  <a:srgbClr val="0000FF"/>
                </a:solidFill>
              </a:rPr>
              <a:t>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933825" y="43922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1028700" y="4429125"/>
            <a:ext cx="6981824" cy="285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9341" y="5330825"/>
            <a:ext cx="8177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695242" y="5910262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1104900" y="5895975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10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  <p:bldP spid="26" grpId="0"/>
      <p:bldP spid="30" grpId="0"/>
      <p:bldP spid="38" grpId="0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9341" y="2368550"/>
            <a:ext cx="493430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695242" y="294798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1104900" y="2933700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89816" y="3863975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3209592" y="4443412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1666393" y="4429125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1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23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9341" y="2368550"/>
            <a:ext cx="493430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695242" y="294798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1104900" y="2933700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89816" y="3863975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3209592" y="4443412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1666393" y="4429125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80291" y="5521325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3200067" y="6100762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1656868" y="6086475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0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23" grpId="0"/>
      <p:bldP spid="32" grpId="0"/>
      <p:bldP spid="41" grpId="0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80291" y="2330450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3200067" y="290988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1656868" y="2895600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80291" y="3985076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 (</a:t>
            </a:r>
            <a:r>
              <a:rPr lang="pt-BR" altLang="pt-BR" sz="2800" dirty="0" err="1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d)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(u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).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82747" y="4465453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1821180" y="4550226"/>
            <a:ext cx="1440180" cy="762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lchete esquerdo 3"/>
          <p:cNvSpPr/>
          <p:nvPr/>
        </p:nvSpPr>
        <p:spPr>
          <a:xfrm>
            <a:off x="1714500" y="4123506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3603927" y="4465453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3604260" y="4550226"/>
            <a:ext cx="1264920" cy="381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lchete esquerdo 43"/>
          <p:cNvSpPr/>
          <p:nvPr/>
        </p:nvSpPr>
        <p:spPr>
          <a:xfrm flipH="1">
            <a:off x="5234940" y="4138746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47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21" grpId="0"/>
      <p:bldP spid="22" grpId="0"/>
      <p:bldP spid="4" grpId="0" animBg="1"/>
      <p:bldP spid="30" grpId="0"/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1365066" y="560624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416034" y="598669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1427464" y="6094415"/>
            <a:ext cx="1113806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80291" y="2330450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3200067" y="290988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1656868" y="2895600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80291" y="3985076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 (</a:t>
            </a:r>
            <a:r>
              <a:rPr lang="pt-BR" altLang="pt-BR" sz="2800" dirty="0" err="1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d)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(u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).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82747" y="4465453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1821180" y="4550226"/>
            <a:ext cx="1440180" cy="762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lchete esquerdo 3"/>
          <p:cNvSpPr/>
          <p:nvPr/>
        </p:nvSpPr>
        <p:spPr>
          <a:xfrm>
            <a:off x="1714500" y="4123506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3603927" y="4465453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3604260" y="4550226"/>
            <a:ext cx="1264920" cy="381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lchete esquerdo 43"/>
          <p:cNvSpPr/>
          <p:nvPr/>
        </p:nvSpPr>
        <p:spPr>
          <a:xfrm flipH="1">
            <a:off x="5234940" y="4138746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26449" y="5837877"/>
            <a:ext cx="1403968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Seja p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5898966" y="560624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5965174" y="60019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5968984" y="609441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2610568" y="5837877"/>
            <a:ext cx="2319572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Então (1 – p)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4687207" y="60019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2" name="Conector reto 31"/>
          <p:cNvCxnSpPr/>
          <p:nvPr/>
        </p:nvCxnSpPr>
        <p:spPr>
          <a:xfrm>
            <a:off x="4780264" y="6096000"/>
            <a:ext cx="83567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4687207" y="55828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03486" y="583280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468686" y="5606243"/>
            <a:ext cx="1210588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– </a:t>
            </a: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7534894" y="60019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7538704" y="609441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7173206" y="583280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1" grpId="0"/>
      <p:bldP spid="42" grpId="0"/>
      <p:bldP spid="21" grpId="0"/>
      <p:bldP spid="22" grpId="0"/>
      <p:bldP spid="4" grpId="0" animBg="1"/>
      <p:bldP spid="30" grpId="0"/>
      <p:bldP spid="44" grpId="0" animBg="1"/>
      <p:bldP spid="45" grpId="0"/>
      <p:bldP spid="23" grpId="0"/>
      <p:bldP spid="25" grpId="0"/>
      <p:bldP spid="27" grpId="0"/>
      <p:bldP spid="29" grpId="0"/>
      <p:bldP spid="33" grpId="0"/>
      <p:bldP spid="3" grpId="0"/>
      <p:bldP spid="38" grpId="0"/>
      <p:bldP spid="39" grpId="0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02358" y="5414962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365066" y="361742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416034" y="399787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1427464" y="4105595"/>
            <a:ext cx="1113806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80291" y="2094230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 (</a:t>
            </a:r>
            <a:r>
              <a:rPr lang="pt-BR" altLang="pt-BR" sz="2800" dirty="0" err="1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d)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(u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).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82747" y="257460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1821180" y="2659380"/>
            <a:ext cx="1440180" cy="762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lchete esquerdo 3"/>
          <p:cNvSpPr/>
          <p:nvPr/>
        </p:nvSpPr>
        <p:spPr>
          <a:xfrm>
            <a:off x="1714500" y="2232660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3603927" y="257460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3604260" y="2659380"/>
            <a:ext cx="1264920" cy="381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lchete esquerdo 43"/>
          <p:cNvSpPr/>
          <p:nvPr/>
        </p:nvSpPr>
        <p:spPr>
          <a:xfrm flipH="1">
            <a:off x="5234940" y="2247900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26449" y="3849057"/>
            <a:ext cx="1403968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Seja p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5898966" y="361742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5965174" y="40131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5968984" y="410559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2610568" y="3849057"/>
            <a:ext cx="2319572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Então (1 – p)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4687207" y="40131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2" name="Conector reto 31"/>
          <p:cNvCxnSpPr/>
          <p:nvPr/>
        </p:nvCxnSpPr>
        <p:spPr>
          <a:xfrm>
            <a:off x="4780264" y="4107180"/>
            <a:ext cx="83567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4687207" y="35940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03486" y="38439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468686" y="3617423"/>
            <a:ext cx="1210588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– </a:t>
            </a: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7534894" y="40131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7538704" y="410559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7173206" y="384398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Substituindo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na equação obtida e isolando f: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942" y="2759075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38424" y="3533775"/>
            <a:ext cx="5048251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                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01536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421999" y="375403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421999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5554161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74624" y="375403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5374624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702357" y="4936228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33651" y="5934075"/>
            <a:ext cx="6400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744536" y="5758643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17424" y="6154334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4669774" y="62484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smtClean="0">
                <a:solidFill>
                  <a:srgbClr val="000000"/>
                </a:solidFill>
              </a:rPr>
              <a:t>Considere um ativo cujo preço a vista seja $ 20;</a:t>
            </a:r>
            <a:endParaRPr lang="pt-BR" altLang="pt-BR" sz="280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smtClean="0">
                <a:solidFill>
                  <a:srgbClr val="000000"/>
                </a:solidFill>
              </a:rPr>
              <a:t>Ao final de 3 meses, o preço poderá tanto subir para $ 22 quanto cair para $ 18;</a:t>
            </a:r>
            <a:endParaRPr lang="pt-BR" altLang="pt-BR" sz="280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smtClean="0">
                <a:solidFill>
                  <a:srgbClr val="000000"/>
                </a:solidFill>
              </a:rPr>
              <a:t>O preço de exercício de uma opção europeia de compra é de $ 21 em 3 meses.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Valor da opção será: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>
                <a:solidFill>
                  <a:srgbClr val="000000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$ 1, se o preço atingir $ 22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$ 0, se o preço cair para $ 18</a:t>
            </a: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1076325" y="5495925"/>
            <a:ext cx="190500" cy="101917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133975" y="1165909"/>
            <a:ext cx="3832224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800" smtClean="0">
                <a:solidFill>
                  <a:srgbClr val="000000"/>
                </a:solidFill>
              </a:rPr>
              <a:t>Considere que não há possibilidade de arbitragem para o investidor</a:t>
            </a:r>
            <a:endParaRPr lang="pt-BR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 uiExpand="1" build="p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pt-BR" alt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altLang="pt-BR" sz="2800" dirty="0">
              <a:solidFill>
                <a:srgbClr val="000000"/>
              </a:solidFill>
            </a:endParaRP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Verifique no exemplo visto anteriormente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98254" y="2116817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86351" y="2114550"/>
            <a:ext cx="3809999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297236" y="1939118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470124" y="2334809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7222474" y="24288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47625" y="5115390"/>
            <a:ext cx="36671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375275" y="38365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$ 22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375275" y="58082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$ 18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</a:t>
            </a:r>
            <a:r>
              <a:rPr lang="pt-BR" sz="2800" smtClean="0">
                <a:solidFill>
                  <a:srgbClr val="000000"/>
                </a:solidFill>
              </a:rPr>
              <a:t>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324475" y="42373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5324145" y="6234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3697451" y="53068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  <a:endCxn id="22" idx="3"/>
          </p:cNvCxnSpPr>
          <p:nvPr/>
        </p:nvCxnSpPr>
        <p:spPr>
          <a:xfrm flipV="1">
            <a:off x="3805401" y="43522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  <a:endCxn id="23" idx="2"/>
          </p:cNvCxnSpPr>
          <p:nvPr/>
        </p:nvCxnSpPr>
        <p:spPr>
          <a:xfrm>
            <a:off x="3805401" y="53741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2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98254" y="2116817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86351" y="2114550"/>
            <a:ext cx="3809999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297236" y="1939118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470124" y="2334809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7222474" y="24288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1076325" y="4219575"/>
            <a:ext cx="67818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Valor atual da opção é o seu valor futuro esperado descontado à taxa livre de risco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865533" y="2881992"/>
            <a:ext cx="2112629" cy="1528083"/>
          </a:xfrm>
          <a:custGeom>
            <a:avLst/>
            <a:gdLst>
              <a:gd name="connsiteX0" fmla="*/ 1391892 w 2112629"/>
              <a:gd name="connsiteY0" fmla="*/ 0 h 1504950"/>
              <a:gd name="connsiteX1" fmla="*/ 2058642 w 2112629"/>
              <a:gd name="connsiteY1" fmla="*/ 257175 h 1504950"/>
              <a:gd name="connsiteX2" fmla="*/ 134592 w 2112629"/>
              <a:gd name="connsiteY2" fmla="*/ 1104900 h 1504950"/>
              <a:gd name="connsiteX3" fmla="*/ 315567 w 2112629"/>
              <a:gd name="connsiteY3" fmla="*/ 150495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2629" h="1504950">
                <a:moveTo>
                  <a:pt x="1391892" y="0"/>
                </a:moveTo>
                <a:cubicBezTo>
                  <a:pt x="1830042" y="36512"/>
                  <a:pt x="2268192" y="73025"/>
                  <a:pt x="2058642" y="257175"/>
                </a:cubicBezTo>
                <a:cubicBezTo>
                  <a:pt x="1849092" y="441325"/>
                  <a:pt x="425105" y="896937"/>
                  <a:pt x="134592" y="1104900"/>
                </a:cubicBezTo>
                <a:cubicBezTo>
                  <a:pt x="-155921" y="1312863"/>
                  <a:pt x="79823" y="1408906"/>
                  <a:pt x="315567" y="1504950"/>
                </a:cubicBezTo>
              </a:path>
            </a:pathLst>
          </a:custGeom>
          <a:noFill/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14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8088378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Preço esperado do ativo no instante T: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91569" y="1912937"/>
            <a:ext cx="448820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 smtClean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pSu</a:t>
            </a:r>
            <a:r>
              <a:rPr lang="pt-BR" altLang="pt-BR" sz="2800" dirty="0" smtClean="0">
                <a:solidFill>
                  <a:srgbClr val="000000"/>
                </a:solidFill>
              </a:rPr>
              <a:t> + (1 – p)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</a:t>
            </a:r>
            <a:r>
              <a:rPr lang="pt-BR" altLang="pt-BR" sz="2800" dirty="0" smtClean="0">
                <a:solidFill>
                  <a:srgbClr val="000000"/>
                </a:solidFill>
              </a:rPr>
              <a:t>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591300" y="3152775"/>
            <a:ext cx="2314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306761" y="2977343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479649" y="3373034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7231999" y="3467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59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12" grpId="0" build="p"/>
      <p:bldP spid="13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8088378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Preço esperado do ativo no instante T: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91569" y="1912937"/>
            <a:ext cx="448820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 smtClean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pSu</a:t>
            </a:r>
            <a:r>
              <a:rPr lang="pt-BR" altLang="pt-BR" sz="2800" dirty="0" smtClean="0">
                <a:solidFill>
                  <a:srgbClr val="000000"/>
                </a:solidFill>
              </a:rPr>
              <a:t> + (1 – p)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</a:t>
            </a:r>
            <a:r>
              <a:rPr lang="pt-BR" altLang="pt-BR" sz="2800" dirty="0" smtClean="0">
                <a:solidFill>
                  <a:srgbClr val="000000"/>
                </a:solidFill>
              </a:rPr>
              <a:t>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81550" y="3914169"/>
            <a:ext cx="5590381" cy="14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smtClean="0">
                <a:solidFill>
                  <a:srgbClr val="000000"/>
                </a:solidFill>
              </a:rPr>
              <a:t>(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d)S(u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pt-BR" altLang="pt-BR" sz="2800" dirty="0">
              <a:solidFill>
                <a:srgbClr val="000000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591300" y="3152775"/>
            <a:ext cx="2314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306761" y="2977343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479649" y="3373034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7231999" y="3467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3822049" y="4487459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</a:t>
            </a:r>
            <a:endParaRPr lang="pt-BR" altLang="pt-BR" sz="2800" dirty="0">
              <a:solidFill>
                <a:srgbClr val="000000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3574399" y="4581525"/>
            <a:ext cx="146226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0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11" grpId="0" build="p"/>
      <p:bldP spid="12" grpId="0" build="p"/>
      <p:bldP spid="13" grpId="0"/>
      <p:bldP spid="20" grpId="0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8088378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Preço esperado do ativo no instante T: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91569" y="1912937"/>
            <a:ext cx="448820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 smtClean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pSu</a:t>
            </a:r>
            <a:r>
              <a:rPr lang="pt-BR" altLang="pt-BR" sz="2800" dirty="0" smtClean="0">
                <a:solidFill>
                  <a:srgbClr val="000000"/>
                </a:solidFill>
              </a:rPr>
              <a:t> + (1 – p)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</a:t>
            </a:r>
            <a:r>
              <a:rPr lang="pt-BR" altLang="pt-BR" sz="2800" dirty="0" smtClean="0">
                <a:solidFill>
                  <a:srgbClr val="000000"/>
                </a:solidFill>
              </a:rPr>
              <a:t>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81550" y="3914169"/>
            <a:ext cx="5590381" cy="14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smtClean="0">
                <a:solidFill>
                  <a:srgbClr val="000000"/>
                </a:solidFill>
              </a:rPr>
              <a:t>(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d)S(u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pt-BR" altLang="pt-BR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(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</a:t>
            </a:r>
            <a:r>
              <a:rPr lang="pt-BR" altLang="pt-BR" sz="2800" dirty="0" smtClean="0">
                <a:solidFill>
                  <a:srgbClr val="000000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dS</a:t>
            </a:r>
            <a:r>
              <a:rPr lang="pt-BR" altLang="pt-BR" sz="2800" dirty="0" smtClean="0">
                <a:solidFill>
                  <a:srgbClr val="000000"/>
                </a:solidFill>
              </a:rPr>
              <a:t>) </a:t>
            </a:r>
            <a:r>
              <a:rPr lang="pt-BR" altLang="pt-BR" sz="2800" dirty="0">
                <a:solidFill>
                  <a:srgbClr val="000000"/>
                </a:solidFill>
              </a:rPr>
              <a:t>+ </a:t>
            </a:r>
            <a:r>
              <a:rPr lang="pt-BR" altLang="pt-BR" sz="2800" dirty="0" err="1">
                <a:solidFill>
                  <a:srgbClr val="000000"/>
                </a:solidFill>
              </a:rPr>
              <a:t>Sd</a:t>
            </a:r>
            <a:endParaRPr lang="pt-BR" altLang="pt-BR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591300" y="3152775"/>
            <a:ext cx="2314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306761" y="2977343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479649" y="3373034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7231999" y="3467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3822049" y="4487459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</a:t>
            </a:r>
            <a:endParaRPr lang="pt-BR" altLang="pt-BR" sz="2800" dirty="0">
              <a:solidFill>
                <a:srgbClr val="000000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3574399" y="4581525"/>
            <a:ext cx="146226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8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11" grpId="0" build="p"/>
      <p:bldP spid="12" grpId="0" build="p"/>
      <p:bldP spid="13" grpId="0"/>
      <p:bldP spid="20" grpId="0"/>
      <p:bldP spid="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8088378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Preço esperado do ativo no instante T: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91569" y="1912937"/>
            <a:ext cx="448820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 smtClean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pSu</a:t>
            </a:r>
            <a:r>
              <a:rPr lang="pt-BR" altLang="pt-BR" sz="2800" dirty="0" smtClean="0">
                <a:solidFill>
                  <a:srgbClr val="000000"/>
                </a:solidFill>
              </a:rPr>
              <a:t> + (1 – p)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</a:t>
            </a:r>
            <a:r>
              <a:rPr lang="pt-BR" altLang="pt-BR" sz="2800" dirty="0" smtClean="0">
                <a:solidFill>
                  <a:srgbClr val="000000"/>
                </a:solidFill>
              </a:rPr>
              <a:t>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33329" y="4582619"/>
            <a:ext cx="2781603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O preço do ativo aumenta, em média, à taxa livre de risco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81550" y="3914169"/>
            <a:ext cx="5590381" cy="14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smtClean="0">
                <a:solidFill>
                  <a:srgbClr val="000000"/>
                </a:solidFill>
              </a:rPr>
              <a:t>(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d)S(u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pt-BR" altLang="pt-BR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(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</a:t>
            </a:r>
            <a:r>
              <a:rPr lang="pt-BR" altLang="pt-BR" sz="2800" dirty="0" smtClean="0">
                <a:solidFill>
                  <a:srgbClr val="000000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dS</a:t>
            </a:r>
            <a:r>
              <a:rPr lang="pt-BR" altLang="pt-BR" sz="2800" dirty="0" smtClean="0">
                <a:solidFill>
                  <a:srgbClr val="000000"/>
                </a:solidFill>
              </a:rPr>
              <a:t>) </a:t>
            </a:r>
            <a:r>
              <a:rPr lang="pt-BR" altLang="pt-BR" sz="2800" dirty="0">
                <a:solidFill>
                  <a:srgbClr val="000000"/>
                </a:solidFill>
              </a:rPr>
              <a:t>+ </a:t>
            </a:r>
            <a:r>
              <a:rPr lang="pt-BR" altLang="pt-BR" sz="2800" dirty="0" err="1">
                <a:solidFill>
                  <a:srgbClr val="000000"/>
                </a:solidFill>
              </a:rPr>
              <a:t>Sd</a:t>
            </a:r>
            <a:endParaRPr lang="pt-BR" altLang="pt-BR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591300" y="3152775"/>
            <a:ext cx="2314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306761" y="2977343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479649" y="3373034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7231999" y="3467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3822049" y="4487459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</a:t>
            </a:r>
            <a:endParaRPr lang="pt-BR" altLang="pt-BR" sz="2800" dirty="0">
              <a:solidFill>
                <a:srgbClr val="000000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3574399" y="4581525"/>
            <a:ext cx="146226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73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19" grpId="0"/>
      <p:bldP spid="11" grpId="0" build="p"/>
      <p:bldP spid="12" grpId="0" build="p"/>
      <p:bldP spid="13" grpId="0"/>
      <p:bldP spid="20" grpId="0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4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3" grpId="0"/>
      <p:bldP spid="8" grpId="0"/>
      <p:bldP spid="4" grpId="0" animBg="1"/>
      <p:bldP spid="12" grpId="0" animBg="1"/>
      <p:bldP spid="17" grpId="0" animBg="1"/>
      <p:bldP spid="18" grpId="0" animBg="1"/>
      <p:bldP spid="19" grpId="0" animBg="1"/>
      <p:bldP spid="24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2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1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0" grpId="0"/>
      <p:bldP spid="4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625" y="3743790"/>
            <a:ext cx="36671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75275" y="24649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$ 22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$ 1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75275" y="44366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$ 18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</a:t>
            </a:r>
            <a:r>
              <a:rPr lang="pt-BR" sz="2800" smtClean="0">
                <a:solidFill>
                  <a:srgbClr val="000000"/>
                </a:solidFill>
              </a:rPr>
              <a:t>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28657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324145" y="48627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9352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29806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  <a:endCxn id="11" idx="2"/>
          </p:cNvCxnSpPr>
          <p:nvPr/>
        </p:nvCxnSpPr>
        <p:spPr>
          <a:xfrm>
            <a:off x="3805401" y="40025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1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4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225699" y="49368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 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20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7" name="Conector reto 46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8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225699" y="49368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1,2822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8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Generalizando: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01626" y="27294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Su²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10050" y="318849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583026" y="38393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690976" y="330337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690976" y="390660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15564" y="428487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15564" y="538083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588540" y="49356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696490" y="439975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696490" y="500298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58770" y="449302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66720" y="395709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66720" y="456032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04400" y="386279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04397" y="498500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Sd²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67037" y="33972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53181" y="452226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66198" y="423132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11617" y="394868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f</a:t>
            </a:r>
            <a:r>
              <a:rPr lang="pt-BR" sz="2400" baseline="-25000" dirty="0" smtClean="0">
                <a:solidFill>
                  <a:srgbClr val="FF0000"/>
                </a:solidFill>
              </a:rPr>
              <a:t>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39081" y="502379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11274" y="457490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  f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29087" y="542557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dd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20775" y="433661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ud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20775" y="325595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uu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5288569" y="3155629"/>
            <a:ext cx="349348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288569" y="3784279"/>
            <a:ext cx="349348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5301485" y="4802248"/>
            <a:ext cx="349348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4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3" grpId="0"/>
      <p:bldP spid="8" grpId="0"/>
      <p:bldP spid="4" grpId="0" animBg="1"/>
      <p:bldP spid="12" grpId="0" animBg="1"/>
      <p:bldP spid="17" grpId="0" animBg="1"/>
      <p:bldP spid="18" grpId="0" animBg="1"/>
      <p:bldP spid="19" grpId="0" animBg="1"/>
      <p:bldP spid="24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build="p"/>
      <p:bldP spid="45" grpId="0"/>
      <p:bldP spid="46" grpId="0"/>
      <p:bldP spid="4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360593"/>
            <a:ext cx="8714474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Qual o valor de uma opção europeia de venda para dois anos, com preço de exercício de $ 52, sobre um ativo com preço atual de $ 50 ?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Suponha que haja dois intervalos de tempo (um ano cada) e que, a cada intervalo, o preço do ativo suba numa proporção de 20% ou caia na mesma proporção. 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A taxa de juro livre de risco é de 5% a.a.</a:t>
            </a:r>
          </a:p>
          <a:p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29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3" grpId="0"/>
      <p:bldP spid="4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116051" y="24818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324475" y="29408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5916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12" idx="6"/>
            <a:endCxn id="11" idx="3"/>
          </p:cNvCxnSpPr>
          <p:nvPr/>
        </p:nvCxnSpPr>
        <p:spPr>
          <a:xfrm flipV="1">
            <a:off x="3805401" y="30557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2" idx="6"/>
          </p:cNvCxnSpPr>
          <p:nvPr/>
        </p:nvCxnSpPr>
        <p:spPr>
          <a:xfrm>
            <a:off x="3805401" y="36589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329989" y="40372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329989" y="51331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702965" y="46880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  <a:endCxn id="15" idx="3"/>
          </p:cNvCxnSpPr>
          <p:nvPr/>
        </p:nvCxnSpPr>
        <p:spPr>
          <a:xfrm flipV="1">
            <a:off x="3810915" y="41521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  <a:endCxn id="16" idx="2"/>
          </p:cNvCxnSpPr>
          <p:nvPr/>
        </p:nvCxnSpPr>
        <p:spPr>
          <a:xfrm>
            <a:off x="3810915" y="47553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2073195" y="42453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</p:cNvCxnSpPr>
          <p:nvPr/>
        </p:nvCxnSpPr>
        <p:spPr>
          <a:xfrm flipV="1">
            <a:off x="2181145" y="37094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0" idx="6"/>
          </p:cNvCxnSpPr>
          <p:nvPr/>
        </p:nvCxnSpPr>
        <p:spPr>
          <a:xfrm>
            <a:off x="2181145" y="43126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118825" y="36151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18822" y="47373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67606" y="31534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67606" y="42746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80623" y="39836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326042" y="37010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1,4148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82056" y="47761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9,4639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225699" y="43272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4,1927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43512" y="51779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235200" y="40889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235200" y="30083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3563" y="17442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52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2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5" grpId="0" animBg="1"/>
      <p:bldP spid="16" grpId="0" animBg="1"/>
      <p:bldP spid="17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O delta de uma opção é a razão de mudança no preço da opção do ativo em relação à mudança no preço do ativo objeto.</a:t>
            </a:r>
          </a:p>
          <a:p>
            <a:pPr marL="990600" lvl="2" indent="-457200" eaLnBrk="1" hangingPunct="1">
              <a:lnSpc>
                <a:spcPct val="120000"/>
              </a:lnSpc>
              <a:buFont typeface="Symbol" panose="05050102010706020507" pitchFamily="18" charset="2"/>
              <a:buChar char="Þ"/>
            </a:pPr>
            <a:r>
              <a:rPr lang="pt-BR" altLang="pt-BR" sz="2800" dirty="0" smtClean="0">
                <a:solidFill>
                  <a:srgbClr val="000000"/>
                </a:solidFill>
              </a:rPr>
              <a:t>É a quantidade de ativo que devemos ter para cada opção vendida de modo a criar um hedge sem risco.</a:t>
            </a:r>
          </a:p>
          <a:p>
            <a:pPr marL="1447800" lvl="3" indent="-457200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altLang="pt-BR" sz="2800" dirty="0" smtClean="0">
                <a:solidFill>
                  <a:srgbClr val="000000"/>
                </a:solidFill>
              </a:rPr>
              <a:t>Delta de opção de compra é positivo</a:t>
            </a:r>
          </a:p>
          <a:p>
            <a:pPr marL="1333500" lvl="3" indent="-342900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altLang="pt-BR" sz="2800" dirty="0" smtClean="0">
                <a:solidFill>
                  <a:srgbClr val="000000"/>
                </a:solidFill>
              </a:rPr>
              <a:t> Delta </a:t>
            </a:r>
            <a:r>
              <a:rPr lang="pt-BR" altLang="pt-BR" sz="2800" dirty="0">
                <a:solidFill>
                  <a:srgbClr val="000000"/>
                </a:solidFill>
              </a:rPr>
              <a:t>de opção de </a:t>
            </a:r>
            <a:r>
              <a:rPr lang="pt-BR" altLang="pt-BR" sz="2800" dirty="0" smtClean="0">
                <a:solidFill>
                  <a:srgbClr val="000000"/>
                </a:solidFill>
              </a:rPr>
              <a:t>venda </a:t>
            </a:r>
            <a:r>
              <a:rPr lang="pt-BR" altLang="pt-BR" sz="2800" dirty="0">
                <a:solidFill>
                  <a:srgbClr val="000000"/>
                </a:solidFill>
              </a:rPr>
              <a:t>é </a:t>
            </a:r>
            <a:r>
              <a:rPr lang="pt-BR" altLang="pt-BR" sz="2800" dirty="0" smtClean="0">
                <a:solidFill>
                  <a:srgbClr val="000000"/>
                </a:solidFill>
              </a:rPr>
              <a:t>negativo </a:t>
            </a:r>
          </a:p>
        </p:txBody>
      </p:sp>
    </p:spTree>
    <p:extLst>
      <p:ext uri="{BB962C8B-B14F-4D97-AF65-F5344CB8AC3E}">
        <p14:creationId xmlns:p14="http://schemas.microsoft.com/office/powerpoint/2010/main" val="254903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7625" y="5115390"/>
            <a:ext cx="36671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375275" y="38365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$ 22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375275" y="58082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$ 18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</a:t>
            </a:r>
            <a:r>
              <a:rPr lang="pt-BR" sz="2800" smtClean="0">
                <a:solidFill>
                  <a:srgbClr val="000000"/>
                </a:solidFill>
              </a:rPr>
              <a:t>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324475" y="42373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5324145" y="6234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3697451" y="53068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  <a:endCxn id="22" idx="3"/>
          </p:cNvCxnSpPr>
          <p:nvPr/>
        </p:nvCxnSpPr>
        <p:spPr>
          <a:xfrm flipV="1">
            <a:off x="3805401" y="43522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  <a:endCxn id="23" idx="2"/>
          </p:cNvCxnSpPr>
          <p:nvPr/>
        </p:nvCxnSpPr>
        <p:spPr>
          <a:xfrm>
            <a:off x="3805401" y="53741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040441" y="3360420"/>
                <a:ext cx="1034542" cy="213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441" y="3360420"/>
                <a:ext cx="1034542" cy="213360"/>
              </a:xfrm>
              <a:prstGeom prst="rect">
                <a:avLst/>
              </a:prstGeom>
              <a:blipFill rotWithShape="0">
                <a:blip r:embed="rId2"/>
                <a:stretch>
                  <a:fillRect l="-2353" b="-1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865314" y="2797784"/>
                <a:ext cx="3222485" cy="1240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pt-BR" sz="28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14" y="2797784"/>
                <a:ext cx="3222485" cy="12405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0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3" grpId="0" animBg="1"/>
      <p:bldP spid="24" grpId="0" animBg="1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020676" y="260566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29100" y="306466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602076" y="37154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710026" y="317955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710026" y="378278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34614" y="41610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34614" y="52570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607590" y="48118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715540" y="42759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715540" y="48791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77820" y="436919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85770" y="383326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85770" y="443649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23450" y="373896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23447" y="48611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86087" y="32734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72231" y="439844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85248" y="41074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30667" y="382486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58131" y="489996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48137" y="5301752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39825" y="4212786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39825" y="313212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𝟎𝟐𝟓𝟔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𝟓𝟎𝟔𝟒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/>
          <p:cNvSpPr/>
          <p:nvPr/>
        </p:nvSpPr>
        <p:spPr>
          <a:xfrm>
            <a:off x="2047875" y="3064669"/>
            <a:ext cx="1263737" cy="269874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63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020676" y="260566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29100" y="306466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602076" y="37154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710026" y="317955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710026" y="378278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34614" y="41610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34614" y="52570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607590" y="48118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715540" y="42759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715540" y="48791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77820" y="436919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85770" y="383326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85770" y="443649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23450" y="373896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23447" y="48611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86087" y="32734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72231" y="439844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85248" y="41074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30667" y="382486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58131" y="489996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48137" y="5301752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39825" y="4212786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39825" y="313212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𝟎𝟐𝟓𝟔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𝟓𝟎𝟔𝟒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/>
          <p:cNvSpPr/>
          <p:nvPr/>
        </p:nvSpPr>
        <p:spPr>
          <a:xfrm>
            <a:off x="3882998" y="2475486"/>
            <a:ext cx="1263737" cy="23169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/>
              <p:cNvSpPr txBox="1"/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𝟏𝟗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𝟕𝟐𝟕𝟑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77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54100" y="3619499"/>
            <a:ext cx="6194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Valor da carteira = 22</a:t>
            </a:r>
            <a:r>
              <a:rPr lang="pt-BR" altLang="pt-BR" sz="28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smtClean="0">
                <a:solidFill>
                  <a:srgbClr val="0000FF"/>
                </a:solidFill>
              </a:rPr>
              <a:t> - 1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Valor </a:t>
            </a:r>
            <a:r>
              <a:rPr lang="pt-BR" altLang="pt-BR" sz="2800">
                <a:solidFill>
                  <a:srgbClr val="0000FF"/>
                </a:solidFill>
              </a:rPr>
              <a:t>da carteira = </a:t>
            </a:r>
            <a:r>
              <a:rPr lang="pt-BR" altLang="pt-BR" sz="2800" smtClean="0">
                <a:solidFill>
                  <a:srgbClr val="0000FF"/>
                </a:solidFill>
              </a:rPr>
              <a:t>18</a:t>
            </a:r>
            <a:r>
              <a:rPr lang="pt-BR" altLang="pt-BR" sz="28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smtClean="0">
                <a:solidFill>
                  <a:srgbClr val="0000FF"/>
                </a:solidFill>
              </a:rPr>
              <a:t> </a:t>
            </a:r>
            <a:r>
              <a:rPr lang="pt-BR" altLang="pt-BR" sz="2800">
                <a:solidFill>
                  <a:srgbClr val="0000FF"/>
                </a:solidFill>
              </a:rPr>
              <a:t>- 0</a:t>
            </a:r>
          </a:p>
        </p:txBody>
      </p:sp>
    </p:spTree>
    <p:extLst>
      <p:ext uri="{BB962C8B-B14F-4D97-AF65-F5344CB8AC3E}">
        <p14:creationId xmlns:p14="http://schemas.microsoft.com/office/powerpoint/2010/main" val="78677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uiExpand="1" build="p"/>
      <p:bldP spid="8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020676" y="260566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29100" y="306466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602076" y="37154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710026" y="317955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710026" y="378278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34614" y="41610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34614" y="52570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607590" y="48118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715540" y="42759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715540" y="48791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77820" y="436919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85770" y="383326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85770" y="443649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23450" y="373896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23447" y="48611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86087" y="32734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72231" y="439844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85248" y="41074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30667" y="382486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58131" y="489996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48137" y="5301752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39825" y="4212786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39825" y="313212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𝟎𝟐𝟓𝟔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𝟓𝟎𝟔𝟒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/>
          <p:cNvSpPr/>
          <p:nvPr/>
        </p:nvSpPr>
        <p:spPr>
          <a:xfrm>
            <a:off x="3747888" y="3619672"/>
            <a:ext cx="1263737" cy="22529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/>
              <p:cNvSpPr txBox="1"/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𝟏𝟗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𝟕𝟐𝟕𝟑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5271026" y="3535372"/>
                <a:ext cx="2996910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𝟏𝟗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026" y="3535372"/>
                <a:ext cx="2996910" cy="8550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5814363" y="4946460"/>
            <a:ext cx="254447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O delta muda com o tempo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  <p:bldP spid="32" grpId="0"/>
      <p:bldP spid="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1962732"/>
            <a:ext cx="6829425" cy="3138218"/>
          </a:xfrm>
          <a:prstGeom prst="rect">
            <a:avLst/>
          </a:prstGeom>
        </p:spPr>
      </p:pic>
      <p:sp>
        <p:nvSpPr>
          <p:cNvPr id="41" name="CaixaDeTexto 40"/>
          <p:cNvSpPr txBox="1"/>
          <p:nvPr/>
        </p:nvSpPr>
        <p:spPr>
          <a:xfrm>
            <a:off x="171667" y="5434474"/>
            <a:ext cx="8753258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Para manter um hedge sem risco com uso de uma opção e do ativo objeto, é preciso ajustar as posições no ativo periodicamente.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5471463" y="4279710"/>
            <a:ext cx="254447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O delta muda com o tempo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0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Modelo Binomial na prática: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19150" y="226695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Na prática há bem mais que dois períodos (passos binomiais) ...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Se houver, por exemplo, 30 passos, serão 2</a:t>
            </a:r>
            <a:r>
              <a:rPr lang="pt-BR" sz="2800" baseline="30000" dirty="0" smtClean="0">
                <a:solidFill>
                  <a:srgbClr val="000000"/>
                </a:solidFill>
              </a:rPr>
              <a:t>30</a:t>
            </a:r>
            <a:r>
              <a:rPr lang="pt-BR" sz="2800" dirty="0" smtClean="0">
                <a:solidFill>
                  <a:srgbClr val="000000"/>
                </a:solidFill>
              </a:rPr>
              <a:t> (isto é, cerca de um bilhão) de trajetórias...</a:t>
            </a:r>
          </a:p>
          <a:p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Modelo Binomial na prática: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19150" y="226695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Os valores de </a:t>
            </a:r>
            <a:r>
              <a:rPr lang="pt-BR" sz="2800" b="1" dirty="0" smtClean="0">
                <a:solidFill>
                  <a:srgbClr val="000000"/>
                </a:solidFill>
              </a:rPr>
              <a:t>u</a:t>
            </a:r>
            <a:r>
              <a:rPr lang="pt-BR" sz="2800" dirty="0" smtClean="0">
                <a:solidFill>
                  <a:srgbClr val="000000"/>
                </a:solidFill>
              </a:rPr>
              <a:t> e </a:t>
            </a:r>
            <a:r>
              <a:rPr lang="pt-BR" sz="2800" b="1" dirty="0" smtClean="0">
                <a:solidFill>
                  <a:srgbClr val="000000"/>
                </a:solidFill>
              </a:rPr>
              <a:t>d</a:t>
            </a:r>
            <a:r>
              <a:rPr lang="pt-BR" sz="2800" dirty="0" smtClean="0">
                <a:solidFill>
                  <a:srgbClr val="000000"/>
                </a:solidFill>
              </a:rPr>
              <a:t> são determinados a partir da volatilidade de preço do ativo, </a:t>
            </a:r>
            <a:r>
              <a:rPr lang="pt-BR" sz="2800" b="1" dirty="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sz="2800" dirty="0" smtClean="0">
                <a:solidFill>
                  <a:srgbClr val="000000"/>
                </a:solidFill>
              </a:rPr>
              <a:t>.</a:t>
            </a:r>
          </a:p>
          <a:p>
            <a:endParaRPr lang="pt-BR" sz="2800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Há varias formas de fazer isso, uma possibilidade é:</a:t>
            </a:r>
            <a:endParaRPr lang="pt-BR" sz="28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759726" y="4610100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726" y="4610100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 r="-6015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169301" y="5410200"/>
                <a:ext cx="960840" cy="610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301" y="5410200"/>
                <a:ext cx="960840" cy="610680"/>
              </a:xfrm>
              <a:prstGeom prst="rect">
                <a:avLst/>
              </a:prstGeom>
              <a:blipFill rotWithShape="0">
                <a:blip r:embed="rId3"/>
                <a:stretch>
                  <a:fillRect r="-101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5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Modelo Binomial na prática: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38174" y="3511526"/>
            <a:ext cx="7915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Assim, o grupo de equações que define a árvore será:</a:t>
            </a:r>
            <a:endParaRPr lang="pt-BR" sz="28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311926" y="2473301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926" y="2473301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 r="-5618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293251" y="2473301"/>
                <a:ext cx="960840" cy="610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51" y="2473301"/>
                <a:ext cx="960840" cy="610680"/>
              </a:xfrm>
              <a:prstGeom prst="rect">
                <a:avLst/>
              </a:prstGeom>
              <a:blipFill rotWithShape="0">
                <a:blip r:embed="rId3"/>
                <a:stretch>
                  <a:fillRect r="-101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492901" y="4787876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901" y="4787876"/>
                <a:ext cx="1624547" cy="511166"/>
              </a:xfrm>
              <a:prstGeom prst="rect">
                <a:avLst/>
              </a:prstGeom>
              <a:blipFill rotWithShape="0">
                <a:blip r:embed="rId4"/>
                <a:stretch>
                  <a:fillRect r="-6015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074176" y="4787876"/>
                <a:ext cx="1819216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76" y="4787876"/>
                <a:ext cx="1819216" cy="511166"/>
              </a:xfrm>
              <a:prstGeom prst="rect">
                <a:avLst/>
              </a:prstGeom>
              <a:blipFill rotWithShape="0">
                <a:blip r:embed="rId5"/>
                <a:stretch>
                  <a:fillRect r="-4682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790950" y="5621285"/>
                <a:ext cx="1661096" cy="684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50" y="5621285"/>
                <a:ext cx="1661096" cy="684611"/>
              </a:xfrm>
              <a:prstGeom prst="rect">
                <a:avLst/>
              </a:prstGeom>
              <a:blipFill rotWithShape="0">
                <a:blip r:embed="rId6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1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risco: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endParaRPr lang="pt-BR" altLang="pt-BR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4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 typeface="+mj-lt"/>
              <a:buAutoNum type="arabicPeriod" startAt="3"/>
            </a:pPr>
            <a:r>
              <a:rPr lang="pt-BR" altLang="pt-BR" sz="2800" dirty="0" smtClean="0">
                <a:solidFill>
                  <a:srgbClr val="000000"/>
                </a:solidFill>
              </a:rPr>
              <a:t>A carteira não terá risco se o valor de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deixar ambos valores finais das carteiras iguais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54100" y="3619499"/>
            <a:ext cx="6194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AutoNum type="alphaLcParenR"/>
            </a:pPr>
            <a:r>
              <a:rPr lang="pt-BR" altLang="pt-BR" sz="24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>
                <a:solidFill>
                  <a:srgbClr val="0000FF"/>
                </a:solidFill>
              </a:rPr>
              <a:t>	</a:t>
            </a:r>
            <a:r>
              <a:rPr lang="pt-BR" altLang="pt-BR" sz="2400" smtClean="0">
                <a:solidFill>
                  <a:srgbClr val="0000FF"/>
                </a:solidFill>
              </a:rPr>
              <a:t>Valor da carteira = 22</a:t>
            </a:r>
            <a:r>
              <a:rPr lang="pt-BR" altLang="pt-BR" sz="24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400" smtClean="0">
                <a:solidFill>
                  <a:srgbClr val="0000FF"/>
                </a:solidFill>
              </a:rPr>
              <a:t> - 1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7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lphaLcParenR" startAt="2"/>
            </a:pPr>
            <a:r>
              <a:rPr lang="pt-BR" altLang="pt-BR" sz="24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smtClean="0">
                <a:solidFill>
                  <a:srgbClr val="0000FF"/>
                </a:solidFill>
              </a:rPr>
              <a:t>	Valor </a:t>
            </a:r>
            <a:r>
              <a:rPr lang="pt-BR" altLang="pt-BR" sz="2400">
                <a:solidFill>
                  <a:srgbClr val="0000FF"/>
                </a:solidFill>
              </a:rPr>
              <a:t>da carteira = </a:t>
            </a:r>
            <a:r>
              <a:rPr lang="pt-BR" altLang="pt-BR" sz="2400" smtClean="0">
                <a:solidFill>
                  <a:srgbClr val="0000FF"/>
                </a:solidFill>
              </a:rPr>
              <a:t>18</a:t>
            </a:r>
            <a:r>
              <a:rPr lang="pt-BR" altLang="pt-BR" sz="24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400" smtClean="0">
                <a:solidFill>
                  <a:srgbClr val="0000FF"/>
                </a:solidFill>
              </a:rPr>
              <a:t> </a:t>
            </a:r>
            <a:r>
              <a:rPr lang="pt-BR" altLang="pt-BR" sz="2400">
                <a:solidFill>
                  <a:srgbClr val="0000FF"/>
                </a:solidFill>
              </a:rPr>
              <a:t>- 0</a:t>
            </a:r>
          </a:p>
        </p:txBody>
      </p:sp>
    </p:spTree>
    <p:extLst>
      <p:ext uri="{BB962C8B-B14F-4D97-AF65-F5344CB8AC3E}">
        <p14:creationId xmlns:p14="http://schemas.microsoft.com/office/powerpoint/2010/main" val="8448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</a:t>
            </a:r>
            <a:endParaRPr lang="pt-BR" altLang="pt-BR" sz="4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 typeface="+mj-lt"/>
              <a:buAutoNum type="arabicPeriod" startAt="3"/>
            </a:pPr>
            <a:r>
              <a:rPr lang="pt-BR" altLang="pt-BR" sz="2800" dirty="0" smtClean="0">
                <a:solidFill>
                  <a:srgbClr val="000000"/>
                </a:solidFill>
              </a:rPr>
              <a:t>A carteira não terá risco se o valor de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deixar ambos valores finais das carteiras iguais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57276" y="4816475"/>
            <a:ext cx="2590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22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- 1 </a:t>
            </a:r>
            <a:r>
              <a:rPr lang="pt-BR" altLang="pt-BR" sz="2800" dirty="0">
                <a:solidFill>
                  <a:srgbClr val="0000FF"/>
                </a:solidFill>
              </a:rPr>
              <a:t>= </a:t>
            </a:r>
            <a:r>
              <a:rPr lang="pt-BR" altLang="pt-BR" sz="2800" dirty="0" smtClean="0">
                <a:solidFill>
                  <a:srgbClr val="0000FF"/>
                </a:solidFill>
              </a:rPr>
              <a:t>18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4D</a:t>
            </a:r>
            <a:r>
              <a:rPr lang="pt-BR" altLang="pt-BR" sz="2800" dirty="0" smtClean="0">
                <a:solidFill>
                  <a:srgbClr val="0000FF"/>
                </a:solidFill>
              </a:rPr>
              <a:t> = 1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= </a:t>
            </a:r>
            <a:r>
              <a:rPr lang="pt-BR" altLang="pt-BR" sz="2800" dirty="0" smtClean="0">
                <a:solidFill>
                  <a:srgbClr val="0000FF"/>
                </a:solidFill>
              </a:rPr>
              <a:t>0,25</a:t>
            </a:r>
            <a:endParaRPr lang="pt-BR" altLang="pt-BR" sz="2800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03726" y="5207001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0,25 ativo e 1 opção</a:t>
            </a:r>
            <a:endParaRPr lang="pt-BR" altLang="pt-BR" sz="2800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4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</a:t>
            </a:r>
            <a:endParaRPr lang="pt-BR" altLang="pt-BR" sz="4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 typeface="+mj-lt"/>
              <a:buAutoNum type="arabicPeriod" startAt="3"/>
            </a:pPr>
            <a:r>
              <a:rPr lang="pt-BR" altLang="pt-BR" sz="2800" dirty="0" smtClean="0">
                <a:solidFill>
                  <a:srgbClr val="000000"/>
                </a:solidFill>
              </a:rPr>
              <a:t>A carteira não terá risco se o valor de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deixar ambos valores finais da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cateira</a:t>
            </a:r>
            <a:r>
              <a:rPr lang="pt-BR" altLang="pt-BR" sz="2800" dirty="0" smtClean="0">
                <a:solidFill>
                  <a:srgbClr val="000000"/>
                </a:solidFill>
              </a:rPr>
              <a:t> iguais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5187950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4711700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4781550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93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98449" y="4044950"/>
            <a:ext cx="85502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Na ausência de oportunidade de arbitragem, carteira sem risco rendem taxa de juros livre de risco.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Considerando taxa livre de risco = 12% a.a.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2225675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1749425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1819275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82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13411</TotalTime>
  <Words>2924</Words>
  <Application>Microsoft Office PowerPoint</Application>
  <PresentationFormat>Apresentação na tela (4:3)</PresentationFormat>
  <Paragraphs>621</Paragraphs>
  <Slides>54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61" baseType="lpstr">
      <vt:lpstr>Arial</vt:lpstr>
      <vt:lpstr>Cambria Math</vt:lpstr>
      <vt:lpstr>Lucida Sans Unicode</vt:lpstr>
      <vt:lpstr>Symbol</vt:lpstr>
      <vt:lpstr>Tahoma</vt:lpstr>
      <vt:lpstr>Wingdings</vt:lpstr>
      <vt:lpstr>Design padrão</vt:lpstr>
      <vt:lpstr>Apresentação do PowerPoint</vt:lpstr>
      <vt:lpstr>Determinação do Prêmio da Opção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173</cp:revision>
  <cp:lastPrinted>2018-05-21T19:17:49Z</cp:lastPrinted>
  <dcterms:created xsi:type="dcterms:W3CDTF">2005-10-15T00:30:50Z</dcterms:created>
  <dcterms:modified xsi:type="dcterms:W3CDTF">2020-05-20T01:17:20Z</dcterms:modified>
</cp:coreProperties>
</file>