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3" r:id="rId5"/>
    <p:sldId id="268" r:id="rId6"/>
    <p:sldId id="272" r:id="rId7"/>
    <p:sldId id="269" r:id="rId8"/>
    <p:sldId id="270" r:id="rId9"/>
    <p:sldId id="273" r:id="rId10"/>
    <p:sldId id="274" r:id="rId11"/>
    <p:sldId id="271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02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52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12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6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06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49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0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60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94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7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95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7EC4-AA29-4091-871A-B34DAEFBDC39}" type="datetimeFigureOut">
              <a:rPr lang="pt-BR" smtClean="0"/>
              <a:t>30/03/2016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8438-BD34-4C2C-B002-E51170DC1E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34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Fábio Da Silva </a:t>
            </a:r>
          </a:p>
          <a:p>
            <a:pPr algn="ctr"/>
            <a:r>
              <a:rPr lang="pt-BR" dirty="0" smtClean="0"/>
              <a:t>2016</a:t>
            </a:r>
            <a:endParaRPr lang="pt-BR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 rot="21224279">
            <a:off x="5400762" y="2288457"/>
            <a:ext cx="2898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  <a:latin typeface="Chiller" panose="04020404031007020602" pitchFamily="82" charset="0"/>
              </a:rPr>
              <a:t>Projeto PIBID</a:t>
            </a:r>
            <a:endParaRPr lang="pt-BR" sz="4800" b="1" dirty="0">
              <a:solidFill>
                <a:schemeClr val="bg1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Construção do </a:t>
            </a:r>
            <a:r>
              <a:rPr lang="pt-BR" dirty="0" err="1">
                <a:solidFill>
                  <a:schemeClr val="bg1"/>
                </a:solidFill>
              </a:rPr>
              <a:t>Praxinoscópio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2664296" cy="19236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97182"/>
            <a:ext cx="2304256" cy="195486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97182"/>
            <a:ext cx="2664296" cy="1954866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1" y="3717032"/>
            <a:ext cx="2692005" cy="257175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32" y="370499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Opiniões, questionamentos, contribuições...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1" y="1340768"/>
            <a:ext cx="432049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517205">
            <a:off x="483115" y="1300117"/>
            <a:ext cx="214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Objetivo do Trabalho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1" y="76470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Desenvolver uma sequência didática sobre óptica alicerçado no cinema.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" y="3212976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5536" y="4365104"/>
            <a:ext cx="36004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517205">
            <a:off x="320941" y="4324454"/>
            <a:ext cx="215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Objetivo Educacional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914127" y="3340375"/>
            <a:ext cx="5760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</a:rPr>
              <a:t>Que o aluno compreenda a importância dos estudo da </a:t>
            </a:r>
            <a:r>
              <a:rPr lang="pt-BR" sz="3200" dirty="0" smtClean="0">
                <a:solidFill>
                  <a:schemeClr val="bg1"/>
                </a:solidFill>
              </a:rPr>
              <a:t>óptica e os elementos físicos </a:t>
            </a:r>
            <a:r>
              <a:rPr lang="pt-BR" sz="3200" dirty="0" smtClean="0">
                <a:solidFill>
                  <a:schemeClr val="bg1"/>
                </a:solidFill>
              </a:rPr>
              <a:t>para a evolução do cinema, trabalhando dos primeiros cinemas até os filmes 3D.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1" y="1340768"/>
            <a:ext cx="432049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517205">
            <a:off x="645113" y="1300117"/>
            <a:ext cx="181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Conteúdos Físico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0" y="764704"/>
            <a:ext cx="5976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Princípios da óptica Geométrica, olho humano, reflexão 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smtClean="0">
                <a:solidFill>
                  <a:schemeClr val="bg1"/>
                </a:solidFill>
              </a:rPr>
              <a:t>e formação de imagem.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2" y="3212976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95536" y="4365104"/>
            <a:ext cx="36004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 rot="517205">
            <a:off x="287817" y="4353426"/>
            <a:ext cx="21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Habilidades a serem desenvolvidas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914127" y="3340375"/>
            <a:ext cx="57606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Trabalhos em grupos, Experimentação (O fazer do aluno), compreensão de um modelo, desenvolver o entendimento da importância do conhecimento para a evolução tecnológica e o papel da tecnologia na divulgação de informação através de imagens.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1" y="1340768"/>
            <a:ext cx="432049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517205">
            <a:off x="876875" y="1300117"/>
            <a:ext cx="135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Justificativas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3491" y="332656"/>
            <a:ext cx="576064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pt-BR" sz="2500" dirty="0" smtClean="0">
                <a:solidFill>
                  <a:schemeClr val="bg1"/>
                </a:solidFill>
              </a:rPr>
              <a:t>Dentro da temática acredito que ao trabalhar a evolução do cinema como ferramenta do estudo da óptica, cria-se um contexto para que o aluno aprenda óptica.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50700" y="2636912"/>
            <a:ext cx="7870922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II. Segundo o PCN+ “ Para situar-se no mundo contemporâneo é necessário compreender os atuais meios de comunicação e informação, que têm em sua base a produção de imagens, seus processos de captação, sua codificação e forma de registro e o restabelecimento de seus sinais no aparelho receptores. Estudar esses mecanismos significa propiciar competências para compreender e lidar de forma apropriada com aparatos tecnológicos, como a televisão, os aparelhos de CDs e DVDs, computadores, o cinema ou mesmo fotografia.”  </a:t>
            </a:r>
          </a:p>
        </p:txBody>
      </p:sp>
    </p:spTree>
    <p:extLst>
      <p:ext uri="{BB962C8B-B14F-4D97-AF65-F5344CB8AC3E}">
        <p14:creationId xmlns:p14="http://schemas.microsoft.com/office/powerpoint/2010/main" val="6033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1" y="1340768"/>
            <a:ext cx="432049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517205">
            <a:off x="501152" y="1307811"/>
            <a:ext cx="20697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700" dirty="0" smtClean="0">
                <a:solidFill>
                  <a:schemeClr val="bg1"/>
                </a:solidFill>
              </a:rPr>
              <a:t>Caminho de pesquisa</a:t>
            </a:r>
            <a:endParaRPr lang="pt-BR" sz="17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71801" y="404664"/>
            <a:ext cx="57606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1. Procurarei entender o funcionamento do olho humano (anatomicamente), assim como a parte neural da captação de imagens (ver como a neurociência aborda esse assunto)</a:t>
            </a:r>
          </a:p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2. Estudar a evolução do cinema (Animação), buscando elementos físicos (</a:t>
            </a:r>
            <a:r>
              <a:rPr lang="pt-BR" sz="2500" dirty="0">
                <a:solidFill>
                  <a:schemeClr val="bg1"/>
                </a:solidFill>
              </a:rPr>
              <a:t>ó</a:t>
            </a:r>
            <a:r>
              <a:rPr lang="pt-BR" sz="2500" dirty="0" smtClean="0">
                <a:solidFill>
                  <a:schemeClr val="bg1"/>
                </a:solidFill>
              </a:rPr>
              <a:t>pticos) para serem trabalhados em sala de aula.</a:t>
            </a:r>
          </a:p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2.1 Compreender como a evolução da </a:t>
            </a:r>
            <a:r>
              <a:rPr lang="pt-BR" sz="2500" dirty="0">
                <a:solidFill>
                  <a:schemeClr val="bg1"/>
                </a:solidFill>
              </a:rPr>
              <a:t>ó</a:t>
            </a:r>
            <a:r>
              <a:rPr lang="pt-BR" sz="2500" dirty="0" smtClean="0">
                <a:solidFill>
                  <a:schemeClr val="bg1"/>
                </a:solidFill>
              </a:rPr>
              <a:t>ptica proporcionou a evolução do cinema, assim como a evolução do cinema proporcionou a eminência de novos conhecimentos científicos)</a:t>
            </a:r>
          </a:p>
          <a:p>
            <a:pPr algn="ctr"/>
            <a:r>
              <a:rPr lang="pt-BR" sz="2500" dirty="0" smtClean="0">
                <a:solidFill>
                  <a:schemeClr val="bg1"/>
                </a:solidFill>
              </a:rPr>
              <a:t>3. Construção da sequência didática (aulas e experimentos)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-747464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m 13" descr="https://pixabay.com/static/uploads/photo/2012/04/12/13/21/film-30008_64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747147"/>
            <a:ext cx="5400040" cy="27000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2206713" y="128826"/>
            <a:ext cx="853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C R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68211" y="116632"/>
            <a:ext cx="9717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 N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211960" y="128826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 G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280615" y="116632"/>
            <a:ext cx="875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R A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00435" y="128826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M A</a:t>
            </a:r>
            <a:endParaRPr lang="pt-BR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73407"/>
              </p:ext>
            </p:extLst>
          </p:nvPr>
        </p:nvGraphicFramePr>
        <p:xfrm>
          <a:off x="829562" y="1052736"/>
          <a:ext cx="7728520" cy="568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5265"/>
                <a:gridCol w="1673255"/>
              </a:tblGrid>
              <a:tr h="4244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Atividades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Periodos</a:t>
                      </a:r>
                      <a:endParaRPr lang="pt-BR" dirty="0"/>
                    </a:p>
                  </a:txBody>
                  <a:tcPr/>
                </a:tc>
              </a:tr>
              <a:tr h="4244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Estudo Anatómico do Olho humano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30/03</a:t>
                      </a:r>
                      <a:endParaRPr lang="pt-BR" dirty="0"/>
                    </a:p>
                  </a:txBody>
                  <a:tcPr anchor="ctr"/>
                </a:tc>
              </a:tr>
              <a:tr h="73266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</a:t>
                      </a:r>
                      <a:r>
                        <a:rPr lang="pt-BR" baseline="0" dirty="0" smtClean="0"/>
                        <a:t> visão física e Neural (persistência </a:t>
                      </a:r>
                      <a:r>
                        <a:rPr lang="pt-BR" baseline="0" dirty="0" err="1" smtClean="0"/>
                        <a:t>retiniana</a:t>
                      </a:r>
                      <a:r>
                        <a:rPr lang="pt-BR" baseline="0" dirty="0" smtClean="0"/>
                        <a:t> e efeito </a:t>
                      </a:r>
                      <a:r>
                        <a:rPr lang="pt-BR" baseline="0" dirty="0" err="1" smtClean="0"/>
                        <a:t>phi</a:t>
                      </a:r>
                      <a:r>
                        <a:rPr lang="pt-BR" baseline="0" dirty="0" smtClean="0"/>
                        <a:t>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06/04</a:t>
                      </a:r>
                      <a:endParaRPr lang="pt-BR" dirty="0"/>
                    </a:p>
                  </a:txBody>
                  <a:tcPr anchor="ctr"/>
                </a:tc>
              </a:tr>
              <a:tr h="73266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Estudar a evolução do cinema (Animação), buscando elementos físicos (ópticos) 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20/04</a:t>
                      </a:r>
                      <a:endParaRPr lang="pt-BR" dirty="0"/>
                    </a:p>
                  </a:txBody>
                  <a:tcPr anchor="ctr"/>
                </a:tc>
              </a:tr>
              <a:tr h="13606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Compreender como a evolução da óptica proporcionou a evolução do cinema, assim como a evolução do cinema proporcionou a eminência de novos conhecimentos científicos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Até 04/05</a:t>
                      </a:r>
                      <a:endParaRPr lang="pt-BR" dirty="0"/>
                    </a:p>
                  </a:txBody>
                  <a:tcPr anchor="ctr"/>
                </a:tc>
              </a:tr>
              <a:tr h="732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Construção da sequência didática (aulas e experimentos) e de instrumentos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de coletas de dados </a:t>
                      </a:r>
                      <a:endParaRPr lang="pt-BR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Até 12/06</a:t>
                      </a:r>
                    </a:p>
                  </a:txBody>
                  <a:tcPr anchor="ctr"/>
                </a:tc>
              </a:tr>
              <a:tr h="4244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da Sequência didática e coletas de Dados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Agosto - Setembro</a:t>
                      </a:r>
                      <a:endParaRPr lang="pt-BR" dirty="0"/>
                    </a:p>
                  </a:txBody>
                  <a:tcPr anchor="ctr"/>
                </a:tc>
              </a:tr>
              <a:tr h="42448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Análise de dados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Outubro -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Novembro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27604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9551" y="1340768"/>
            <a:ext cx="432049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771801" y="638835"/>
            <a:ext cx="57606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500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1" y="1772816"/>
            <a:ext cx="216025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552334">
            <a:off x="456884" y="1274170"/>
            <a:ext cx="1942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Pensamentos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iniciais sobre a 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sequência didática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43808" y="746557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Trabalharei com os três momentos pedagógicos proposto pelo Demétrio </a:t>
            </a:r>
            <a:r>
              <a:rPr lang="pt-BR" i="1" dirty="0" err="1" smtClean="0">
                <a:solidFill>
                  <a:schemeClr val="bg1"/>
                </a:solidFill>
              </a:rPr>
              <a:t>Delizoicov</a:t>
            </a:r>
            <a:r>
              <a:rPr lang="pt-BR" i="1" dirty="0" smtClean="0">
                <a:solidFill>
                  <a:schemeClr val="bg1"/>
                </a:solidFill>
              </a:rPr>
              <a:t>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0" y="3485514"/>
            <a:ext cx="15795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96088" y="425745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1°Aula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89004" y="1556792"/>
            <a:ext cx="61754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pt-BR" dirty="0" smtClean="0">
                <a:solidFill>
                  <a:schemeClr val="bg1"/>
                </a:solidFill>
              </a:rPr>
              <a:t>Pretende-se fazer uma leitura inicial dos alunos: Iremos apresentar um filme com algumas cenas dos primeiros filmes até os mais atuais em 3D e perguntar quais eles conhecem, o que eles percebem de diferentes entre os filmes...</a:t>
            </a:r>
          </a:p>
          <a:p>
            <a:pPr marL="400050" indent="-400050">
              <a:buAutoNum type="romanUcPeriod"/>
            </a:pPr>
            <a:r>
              <a:rPr lang="pt-BR" dirty="0" smtClean="0">
                <a:solidFill>
                  <a:schemeClr val="bg1"/>
                </a:solidFill>
              </a:rPr>
              <a:t>No passo seguinte, apresentaremos a proposta das aulas, onde salientaremos que vamos trabalhar com eles como a física influenciou nas mudanças e como essas mudanças, influenciaram a física(ciência).</a:t>
            </a:r>
          </a:p>
          <a:p>
            <a:pPr marL="400050" indent="-400050">
              <a:buAutoNum type="romanUcPeriod"/>
            </a:pPr>
            <a:r>
              <a:rPr lang="pt-BR" dirty="0" smtClean="0">
                <a:solidFill>
                  <a:schemeClr val="bg1"/>
                </a:solidFill>
              </a:rPr>
              <a:t>Pediremos que eles escrevam, desenhe, representem como eles acham que enxergamos, o que faz com que conseguirmos assistir um filme, o que eles digam como acham que foi feito os primeiros filmes... (Poderá ser feito em grupo e pediremos para que eles apresentem para a sala)</a:t>
            </a:r>
          </a:p>
          <a:p>
            <a:pPr marL="400050" indent="-400050">
              <a:buAutoNum type="romanUcPeriod"/>
            </a:pPr>
            <a:r>
              <a:rPr lang="pt-BR" dirty="0" smtClean="0">
                <a:solidFill>
                  <a:schemeClr val="bg1"/>
                </a:solidFill>
              </a:rPr>
              <a:t>Para entendermos os primeiros passos para o cinema, vamos fazer um </a:t>
            </a:r>
            <a:r>
              <a:rPr lang="pt-BR" dirty="0" err="1" smtClean="0">
                <a:solidFill>
                  <a:schemeClr val="bg1"/>
                </a:solidFill>
              </a:rPr>
              <a:t>Flip</a:t>
            </a:r>
            <a:r>
              <a:rPr lang="pt-BR" dirty="0" smtClean="0">
                <a:solidFill>
                  <a:schemeClr val="bg1"/>
                </a:solidFill>
              </a:rPr>
              <a:t>-book (Eles construíram um e levaremos exemplos, poderão terminar em </a:t>
            </a:r>
            <a:r>
              <a:rPr lang="pt-BR" dirty="0" smtClean="0">
                <a:solidFill>
                  <a:schemeClr val="bg1"/>
                </a:solidFill>
              </a:rPr>
              <a:t>casa).</a:t>
            </a:r>
            <a:endParaRPr lang="pt-BR" dirty="0" smtClean="0">
              <a:solidFill>
                <a:schemeClr val="bg1"/>
              </a:solidFill>
            </a:endParaRPr>
          </a:p>
          <a:p>
            <a:pPr marL="400050" indent="-400050">
              <a:buAutoNum type="romanUcPeriod"/>
            </a:pP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1" name="Conector reto 10"/>
          <p:cNvCxnSpPr>
            <a:stCxn id="4098" idx="3"/>
          </p:cNvCxnSpPr>
          <p:nvPr/>
        </p:nvCxnSpPr>
        <p:spPr>
          <a:xfrm flipV="1">
            <a:off x="1815613" y="1988840"/>
            <a:ext cx="956188" cy="21157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815613" y="4554776"/>
            <a:ext cx="1172211" cy="18265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5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15795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0" y="1752666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</a:t>
            </a:r>
            <a:r>
              <a:rPr lang="pt-BR" dirty="0" smtClean="0">
                <a:solidFill>
                  <a:schemeClr val="bg1"/>
                </a:solidFill>
              </a:rPr>
              <a:t>°Aula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14600" y="970925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Voltaremos discutir o </a:t>
            </a:r>
            <a:r>
              <a:rPr lang="pt-BR" dirty="0" err="1" smtClean="0">
                <a:solidFill>
                  <a:schemeClr val="bg1"/>
                </a:solidFill>
              </a:rPr>
              <a:t>Flip</a:t>
            </a:r>
            <a:r>
              <a:rPr lang="pt-BR" dirty="0" smtClean="0">
                <a:solidFill>
                  <a:schemeClr val="bg1"/>
                </a:solidFill>
              </a:rPr>
              <a:t>-book: quais as circunstância que faz com que conseguimos perceber o movimento e vamos ver o que eles acham, depois vamos apresentar o funcionamento de olho humano e a teoria de percepção da imagem (Efeito </a:t>
            </a:r>
            <a:r>
              <a:rPr lang="pt-BR" dirty="0" err="1" smtClean="0">
                <a:solidFill>
                  <a:schemeClr val="bg1"/>
                </a:solidFill>
              </a:rPr>
              <a:t>phi</a:t>
            </a:r>
            <a:r>
              <a:rPr lang="pt-BR" dirty="0" smtClean="0">
                <a:solidFill>
                  <a:schemeClr val="bg1"/>
                </a:solidFill>
              </a:rPr>
              <a:t> e persistência </a:t>
            </a:r>
            <a:r>
              <a:rPr lang="pt-BR" dirty="0" err="1" smtClean="0">
                <a:solidFill>
                  <a:schemeClr val="bg1"/>
                </a:solidFill>
              </a:rPr>
              <a:t>retiniana</a:t>
            </a:r>
            <a:r>
              <a:rPr lang="pt-BR" dirty="0" smtClean="0">
                <a:solidFill>
                  <a:schemeClr val="bg1"/>
                </a:solidFill>
              </a:rPr>
              <a:t>).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8" name="Conector reto 7"/>
          <p:cNvCxnSpPr>
            <a:stCxn id="4" idx="3"/>
          </p:cNvCxnSpPr>
          <p:nvPr/>
        </p:nvCxnSpPr>
        <p:spPr>
          <a:xfrm flipV="1">
            <a:off x="1759075" y="1052736"/>
            <a:ext cx="555525" cy="5471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759075" y="2060848"/>
            <a:ext cx="555525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5" y="3356992"/>
            <a:ext cx="157956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61627" y="4128930"/>
            <a:ext cx="977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</a:rPr>
              <a:t>3°Aula até 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5° Aula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14601" y="3645024"/>
            <a:ext cx="6433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 aula seguinte apresentaremos alguns instrumentos ópticos* que contribuíram para o avanços do cinema, discutindo a física contido em cada um. (em construção de pensamento)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4" name="Conector reto 13"/>
          <p:cNvCxnSpPr>
            <a:stCxn id="11" idx="3"/>
          </p:cNvCxnSpPr>
          <p:nvPr/>
        </p:nvCxnSpPr>
        <p:spPr>
          <a:xfrm flipV="1">
            <a:off x="1891918" y="3645023"/>
            <a:ext cx="663858" cy="3310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891918" y="4415222"/>
            <a:ext cx="663858" cy="153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57849" y="533180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Obs. Pretendemos fazer o fechamento da sequência didática com uma visita ao museu </a:t>
            </a:r>
            <a:r>
              <a:rPr lang="pt-BR" dirty="0" err="1" smtClean="0">
                <a:solidFill>
                  <a:schemeClr val="bg1"/>
                </a:solidFill>
              </a:rPr>
              <a:t>catavento</a:t>
            </a:r>
            <a:r>
              <a:rPr lang="pt-BR" dirty="0" smtClean="0">
                <a:solidFill>
                  <a:schemeClr val="bg1"/>
                </a:solidFill>
              </a:rPr>
              <a:t> na seção óptica e cinema.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3570"/>
            <a:ext cx="2520280" cy="168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*</a:t>
            </a:r>
            <a:r>
              <a:rPr lang="pt-BR" dirty="0" err="1" smtClean="0">
                <a:solidFill>
                  <a:schemeClr val="bg1"/>
                </a:solidFill>
              </a:rPr>
              <a:t>Praxinoscópio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484784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77522"/>
            <a:ext cx="3888432" cy="32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8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</TotalTime>
  <Words>717</Words>
  <Application>Microsoft Office PowerPoint</Application>
  <PresentationFormat>Apresentação na tela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*Praxinoscópio</vt:lpstr>
      <vt:lpstr>Construção do Praxinoscópio</vt:lpstr>
      <vt:lpstr>Opiniões, questionamentos, contribuições...</vt:lpstr>
    </vt:vector>
  </TitlesOfParts>
  <Company>Universidade de São Paulo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PIBId</dc:title>
  <dc:creator>Fabio da Silva Cruz</dc:creator>
  <cp:lastModifiedBy>Fábio silva cruz</cp:lastModifiedBy>
  <cp:revision>25</cp:revision>
  <dcterms:created xsi:type="dcterms:W3CDTF">2016-03-18T13:28:19Z</dcterms:created>
  <dcterms:modified xsi:type="dcterms:W3CDTF">2016-03-30T22:19:26Z</dcterms:modified>
</cp:coreProperties>
</file>