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4" r:id="rId2"/>
  </p:sldMasterIdLst>
  <p:handoutMasterIdLst>
    <p:handoutMasterId r:id="rId33"/>
  </p:handoutMasterIdLst>
  <p:sldIdLst>
    <p:sldId id="256" r:id="rId3"/>
    <p:sldId id="257" r:id="rId4"/>
    <p:sldId id="261" r:id="rId5"/>
    <p:sldId id="283" r:id="rId6"/>
    <p:sldId id="293" r:id="rId7"/>
    <p:sldId id="282" r:id="rId8"/>
    <p:sldId id="311" r:id="rId9"/>
    <p:sldId id="294" r:id="rId10"/>
    <p:sldId id="264" r:id="rId11"/>
    <p:sldId id="265" r:id="rId12"/>
    <p:sldId id="284" r:id="rId13"/>
    <p:sldId id="286" r:id="rId14"/>
    <p:sldId id="297" r:id="rId15"/>
    <p:sldId id="289" r:id="rId16"/>
    <p:sldId id="266" r:id="rId17"/>
    <p:sldId id="291" r:id="rId18"/>
    <p:sldId id="312" r:id="rId19"/>
    <p:sldId id="313" r:id="rId20"/>
    <p:sldId id="288" r:id="rId21"/>
    <p:sldId id="314" r:id="rId22"/>
    <p:sldId id="290" r:id="rId23"/>
    <p:sldId id="298" r:id="rId24"/>
    <p:sldId id="318" r:id="rId25"/>
    <p:sldId id="275" r:id="rId26"/>
    <p:sldId id="280" r:id="rId27"/>
    <p:sldId id="279" r:id="rId28"/>
    <p:sldId id="307" r:id="rId29"/>
    <p:sldId id="316" r:id="rId30"/>
    <p:sldId id="317" r:id="rId31"/>
    <p:sldId id="259" r:id="rId32"/>
  </p:sldIdLst>
  <p:sldSz cx="9144000" cy="6858000" type="screen4x3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33"/>
    <a:srgbClr val="33CCFF"/>
    <a:srgbClr val="FF9900"/>
    <a:srgbClr val="FF00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20" autoAdjust="0"/>
  </p:normalViewPr>
  <p:slideViewPr>
    <p:cSldViewPr>
      <p:cViewPr varScale="1">
        <p:scale>
          <a:sx n="77" d="100"/>
          <a:sy n="77" d="100"/>
        </p:scale>
        <p:origin x="-102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327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79D3ED-1FBE-4432-B4B9-DF0B7E8A9AC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25CD-8F89-4534-9876-17711050BB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7E1F-A908-4717-999E-235A1DD23A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4B39-BD39-4902-B894-DE244BE203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A9476-423C-4BE2-A3E7-0B3AB2CACF2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5513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5519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D685B-2E79-44FC-8E78-64B74074EA7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747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6E59B-7DE6-4D0F-BCD1-1A2D0873AC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538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346" y="1734507"/>
            <a:ext cx="3816804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864" y="1734507"/>
            <a:ext cx="3816804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6253-322F-4407-92CD-9D584A86AA4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6137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90663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B0C84-75F4-4F74-BF19-9AB96FACF7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5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FFB8-531B-4560-9735-B61C4D7DD6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8AE8-743B-479A-A190-167D6B19BA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81036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249" y="609600"/>
            <a:ext cx="2688125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4451212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81914" y="763702"/>
            <a:ext cx="2456813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4451212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47C17-F85E-4DC8-A4A1-7893C69E51B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8286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413" y="547807"/>
            <a:ext cx="760634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7012" y="695010"/>
            <a:ext cx="738401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4716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0855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742950" y="88479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537" y="29282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34911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7575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8524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72" y="1818215"/>
            <a:ext cx="2504979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2850" y="1818215"/>
            <a:ext cx="2504979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038" y="1818215"/>
            <a:ext cx="2504979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68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3654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9288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90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6151E-DEC5-460D-A357-A87931CBA5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2B5A7-3A29-48B7-AA31-C81A3E2F72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A5D7-B35F-4B43-89DA-48DCEBAFF8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5A45D-5DBF-4413-B5BF-A612F351D6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A6A1-7B82-4565-B9B9-FAF29F9781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92D1-B03F-476D-A6DE-C771D608EA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D7241-0475-4283-8817-DDEF788D69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30565133-B034-4D64-8236-CF67F69B7E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102764A-24F5-46BB-9E22-D21A80F4EE3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0772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632700" cy="2376487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pt-BR" sz="3200" dirty="0" smtClean="0">
                <a:latin typeface="Calibri" pitchFamily="34" charset="0"/>
              </a:rPr>
              <a:t>Amostragem</a:t>
            </a:r>
            <a:endParaRPr lang="pt-BR" sz="3200" dirty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5300" y="5518150"/>
            <a:ext cx="6407100" cy="863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pt-BR" sz="2000" dirty="0" smtClean="0">
                <a:latin typeface="Calibri" pitchFamily="34" charset="0"/>
              </a:rPr>
              <a:t>VPS1201 - Métodos Quantitativos em Medicina Veterinária</a:t>
            </a:r>
          </a:p>
          <a:p>
            <a:pPr>
              <a:lnSpc>
                <a:spcPct val="130000"/>
              </a:lnSpc>
            </a:pPr>
            <a:endParaRPr lang="pt-BR" sz="2000" dirty="0" smtClean="0">
              <a:latin typeface="Calibri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50" y="404813"/>
            <a:ext cx="8569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pt-BR" sz="2000" dirty="0">
              <a:latin typeface="Tw Cen MT Condensed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Tipos de amostra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Amostras não-probabilísticas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de conveniência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intencional</a:t>
            </a:r>
          </a:p>
          <a:p>
            <a:pPr marL="990600" lvl="1" indent="-533400">
              <a:buFontTx/>
              <a:buNone/>
            </a:pPr>
            <a:endParaRPr lang="pt-BR" sz="2000">
              <a:latin typeface="Calibri" pitchFamily="34" charset="0"/>
            </a:endParaRPr>
          </a:p>
          <a:p>
            <a:pPr marL="609600" indent="-609600"/>
            <a:r>
              <a:rPr lang="pt-BR" sz="2400">
                <a:latin typeface="Calibri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sistemática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estratificada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por aglomerados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Amostra multi-estágio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por conveniência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Seleção de unidades amostrais mais </a:t>
            </a:r>
            <a:r>
              <a:rPr lang="pt-BR" sz="2000" dirty="0" smtClean="0">
                <a:latin typeface="Calibri" pitchFamily="34" charset="0"/>
              </a:rPr>
              <a:t>acessíveis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Usualmente não representativa da população alvo</a:t>
            </a:r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</a:t>
            </a:r>
            <a:r>
              <a:rPr lang="pt-BR" sz="2000" dirty="0">
                <a:latin typeface="Calibri" pitchFamily="34" charset="0"/>
              </a:rPr>
              <a:t>.: estudo de câncer de mama em cães atendidos em um      determinado hospital veterinário</a:t>
            </a:r>
          </a:p>
          <a:p>
            <a:pPr marL="990600" lvl="1" indent="-533400"/>
            <a:endParaRPr lang="pt-BR" sz="16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Amostragem intencional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Seleção </a:t>
            </a:r>
            <a:r>
              <a:rPr lang="pt-BR" sz="2000" dirty="0" smtClean="0">
                <a:latin typeface="Calibri" pitchFamily="34" charset="0"/>
              </a:rPr>
              <a:t>intencional, baseada no conhecimento sobre o problema e a propósito do estudo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Ex.: Cães apenas de uma determinada raça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Amostragem aleatória simples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Cada unidade amostral da população tem a mesma, e conhecida, probabilidade de ser selecionada a partir de um quadro amostral</a:t>
            </a:r>
          </a:p>
          <a:p>
            <a:pPr marL="1371600" lvl="2" indent="-457200"/>
            <a:endParaRPr lang="pt-BR" sz="180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1. Numeração de todos os indivíduos da população de estudo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2. Seleção do número necessário de indivíduos</a:t>
            </a:r>
          </a:p>
          <a:p>
            <a:pPr marL="990600" lvl="1" indent="-533400">
              <a:buFontTx/>
              <a:buNone/>
            </a:pPr>
            <a:r>
              <a:rPr lang="pt-BR" sz="2000">
                <a:latin typeface="Calibri" pitchFamily="34" charset="0"/>
              </a:rPr>
              <a:t>	3. Escolha dos indivíduos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Sorteio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Tabela de números aleatórios</a:t>
            </a:r>
          </a:p>
          <a:p>
            <a:pPr marL="1752600" lvl="3" indent="-381000"/>
            <a:r>
              <a:rPr lang="pt-BR" sz="1800">
                <a:latin typeface="Calibri" pitchFamily="34" charset="0"/>
              </a:rPr>
              <a:t>Geração de números aleatórios no computador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37" name="Rectangle 841"/>
          <p:cNvSpPr>
            <a:spLocks noChangeArrowheads="1"/>
          </p:cNvSpPr>
          <p:nvPr/>
        </p:nvSpPr>
        <p:spPr bwMode="auto">
          <a:xfrm>
            <a:off x="684213" y="1196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8" name="Rectangle 842"/>
          <p:cNvSpPr>
            <a:spLocks noChangeArrowheads="1"/>
          </p:cNvSpPr>
          <p:nvPr/>
        </p:nvSpPr>
        <p:spPr bwMode="auto">
          <a:xfrm>
            <a:off x="684213" y="1916113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39" name="Rectangle 843"/>
          <p:cNvSpPr>
            <a:spLocks noChangeArrowheads="1"/>
          </p:cNvSpPr>
          <p:nvPr/>
        </p:nvSpPr>
        <p:spPr bwMode="auto">
          <a:xfrm>
            <a:off x="684213" y="3355975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0" name="Rectangle 844"/>
          <p:cNvSpPr>
            <a:spLocks noChangeArrowheads="1"/>
          </p:cNvSpPr>
          <p:nvPr/>
        </p:nvSpPr>
        <p:spPr bwMode="auto">
          <a:xfrm>
            <a:off x="684213" y="5589588"/>
            <a:ext cx="7704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141" name="Rectangle 845"/>
          <p:cNvSpPr>
            <a:spLocks noChangeArrowheads="1"/>
          </p:cNvSpPr>
          <p:nvPr/>
        </p:nvSpPr>
        <p:spPr bwMode="auto">
          <a:xfrm>
            <a:off x="684213" y="5948363"/>
            <a:ext cx="770413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6136" name="Group 840"/>
          <p:cNvGraphicFramePr>
            <a:graphicFrameLocks noGrp="1"/>
          </p:cNvGraphicFramePr>
          <p:nvPr/>
        </p:nvGraphicFramePr>
        <p:xfrm>
          <a:off x="684213" y="827088"/>
          <a:ext cx="7704137" cy="5852160"/>
        </p:xfrm>
        <a:graphic>
          <a:graphicData uri="http://schemas.openxmlformats.org/drawingml/2006/table">
            <a:tbl>
              <a:tblPr/>
              <a:tblGrid>
                <a:gridCol w="1284287"/>
                <a:gridCol w="1284288"/>
                <a:gridCol w="1284287"/>
                <a:gridCol w="1282700"/>
                <a:gridCol w="1284288"/>
                <a:gridCol w="1284287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Nome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Peso (Kg)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Idade (anos)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Sexo (M/F)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Espécie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w Cen MT Condensed Extra Bold" pitchFamily="34" charset="0"/>
                        </a:rPr>
                        <a:t>Raça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Sansão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SRD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Pepe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Poodle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Pamela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29,1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Afganhound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Nick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15,6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Lucas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14,5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Beagle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July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8,9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3,75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Bishon Frisè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Bree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Guga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Spike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Biba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Boxer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Sky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21,8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Chow chow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Duque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Votan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6,31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0,33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Cocker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Dique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27,4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Macho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Collie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Pituca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Fêmea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canina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 Condensed Extra Bold" pitchFamily="34" charset="0"/>
                        </a:rPr>
                        <a:t>Daschound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143" name="Text Box 847"/>
          <p:cNvSpPr txBox="1">
            <a:spLocks noChangeArrowheads="1"/>
          </p:cNvSpPr>
          <p:nvPr/>
        </p:nvSpPr>
        <p:spPr bwMode="auto">
          <a:xfrm>
            <a:off x="755650" y="325438"/>
            <a:ext cx="7488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Tabela. População de estudo de 15 cães. Amostrar aleatoriamente 5 cães.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37" grpId="0" animBg="1"/>
      <p:bldP spid="56138" grpId="0" animBg="1"/>
      <p:bldP spid="56139" grpId="0" animBg="1"/>
      <p:bldP spid="56140" grpId="0" animBg="1"/>
      <p:bldP spid="561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>
                <a:latin typeface="Calibri" pitchFamily="34" charset="0"/>
              </a:rPr>
              <a:t>Amostragem sistemática</a:t>
            </a:r>
          </a:p>
          <a:p>
            <a:pPr marL="990600" lvl="1" indent="-533400"/>
            <a:r>
              <a:rPr lang="pt-BR" sz="2000">
                <a:latin typeface="Calibri" pitchFamily="34" charset="0"/>
              </a:rPr>
              <a:t>As unidades amostrais são selecionados em intervalos iguais, que podem ser definidos inicialmente, sendo a primeira selecionada ao acaso</a:t>
            </a:r>
          </a:p>
          <a:p>
            <a:pPr marL="990600" lvl="1" indent="-533400"/>
            <a:endParaRPr lang="pt-BR" sz="1800">
              <a:latin typeface="Calibri" pitchFamily="34" charset="0"/>
            </a:endParaRPr>
          </a:p>
          <a:p>
            <a:pPr marL="990600" lvl="1" indent="-533400"/>
            <a:r>
              <a:rPr lang="pt-BR" sz="2000">
                <a:latin typeface="Calibri" pitchFamily="34" charset="0"/>
              </a:rPr>
              <a:t>I = N / n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I = intervalo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 = tamanho da população alvo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 = número de indivíduos a selecionar</a:t>
            </a:r>
          </a:p>
          <a:p>
            <a:pPr marL="1371600" lvl="2" indent="-457200"/>
            <a:endParaRPr lang="pt-BR" sz="1800">
              <a:latin typeface="Calibri" pitchFamily="34" charset="0"/>
            </a:endParaRPr>
          </a:p>
          <a:p>
            <a:pPr marL="990600" lvl="1" indent="-533400"/>
            <a:r>
              <a:rPr lang="pt-BR" sz="2000">
                <a:latin typeface="Calibri" pitchFamily="34" charset="0"/>
              </a:rPr>
              <a:t>Útil em algumas situações de campo quando 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não se dispõe da numeração de todos os indivíduos</a:t>
            </a:r>
          </a:p>
          <a:p>
            <a:pPr marL="1371600" lvl="2" indent="-457200"/>
            <a:r>
              <a:rPr lang="pt-BR" sz="1800">
                <a:latin typeface="Calibri" pitchFamily="34" charset="0"/>
              </a:rPr>
              <a:t>é difícil individualizar o animal correspondente ao número selecionado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345238"/>
            <a:ext cx="417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2000">
                <a:latin typeface="Tw Cen MT Condensed Extra Bold" pitchFamily="34" charset="0"/>
              </a:rPr>
              <a:t>http://earth.google.com/</a:t>
            </a:r>
          </a:p>
        </p:txBody>
      </p: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250825" y="260350"/>
            <a:ext cx="8642350" cy="6048375"/>
            <a:chOff x="158" y="164"/>
            <a:chExt cx="5444" cy="3810"/>
          </a:xfrm>
        </p:grpSpPr>
        <p:pic>
          <p:nvPicPr>
            <p:cNvPr id="14338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 l="16478" t="6476" b="4237"/>
            <a:stretch>
              <a:fillRect/>
            </a:stretch>
          </p:blipFill>
          <p:spPr bwMode="auto">
            <a:xfrm>
              <a:off x="158" y="164"/>
              <a:ext cx="5444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 flipV="1">
              <a:off x="2018" y="2659"/>
              <a:ext cx="318" cy="91"/>
            </a:xfrm>
            <a:prstGeom prst="line">
              <a:avLst/>
            </a:prstGeom>
            <a:noFill/>
            <a:ln w="857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grpSp>
          <p:nvGrpSpPr>
            <p:cNvPr id="14345" name="Group 9"/>
            <p:cNvGrpSpPr>
              <a:grpSpLocks/>
            </p:cNvGrpSpPr>
            <p:nvPr/>
          </p:nvGrpSpPr>
          <p:grpSpPr bwMode="auto">
            <a:xfrm>
              <a:off x="2017" y="346"/>
              <a:ext cx="500" cy="2404"/>
              <a:chOff x="2018" y="346"/>
              <a:chExt cx="500" cy="2404"/>
            </a:xfrm>
          </p:grpSpPr>
          <p:grpSp>
            <p:nvGrpSpPr>
              <p:cNvPr id="14344" name="Group 8"/>
              <p:cNvGrpSpPr>
                <a:grpSpLocks/>
              </p:cNvGrpSpPr>
              <p:nvPr/>
            </p:nvGrpSpPr>
            <p:grpSpPr bwMode="auto">
              <a:xfrm>
                <a:off x="2018" y="346"/>
                <a:ext cx="499" cy="2404"/>
                <a:chOff x="2018" y="346"/>
                <a:chExt cx="499" cy="2404"/>
              </a:xfrm>
            </p:grpSpPr>
            <p:sp>
              <p:nvSpPr>
                <p:cNvPr id="14340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2018" y="346"/>
                  <a:ext cx="182" cy="2404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335" y="391"/>
                  <a:ext cx="182" cy="2268"/>
                </a:xfrm>
                <a:prstGeom prst="line">
                  <a:avLst/>
                </a:prstGeom>
                <a:noFill/>
                <a:ln w="857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4343" name="Line 7"/>
              <p:cNvSpPr>
                <a:spLocks noChangeShapeType="1"/>
              </p:cNvSpPr>
              <p:nvPr/>
            </p:nvSpPr>
            <p:spPr bwMode="auto">
              <a:xfrm>
                <a:off x="2200" y="346"/>
                <a:ext cx="318" cy="45"/>
              </a:xfrm>
              <a:prstGeom prst="line">
                <a:avLst/>
              </a:prstGeom>
              <a:noFill/>
              <a:ln w="857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estratificada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Permite uma representação adequada de todos os grupos da população alvo na composição final da amostra</a:t>
            </a:r>
          </a:p>
          <a:p>
            <a:pPr marL="990600" lvl="1" indent="-533400"/>
            <a:endParaRPr lang="pt-BR" sz="1800" dirty="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400" dirty="0">
                <a:latin typeface="Calibri" pitchFamily="34" charset="0"/>
              </a:rPr>
              <a:t>	</a:t>
            </a:r>
            <a:r>
              <a:rPr lang="pt-BR" sz="2000" dirty="0">
                <a:latin typeface="Calibri" pitchFamily="34" charset="0"/>
              </a:rPr>
              <a:t>1. A população alvo é subdividida em grupos (</a:t>
            </a:r>
            <a:r>
              <a:rPr lang="pt-BR" sz="2000" b="1" dirty="0">
                <a:latin typeface="Calibri" pitchFamily="34" charset="0"/>
              </a:rPr>
              <a:t>estratos</a:t>
            </a:r>
            <a:r>
              <a:rPr lang="pt-BR" sz="2000" dirty="0">
                <a:latin typeface="Calibri" pitchFamily="34" charset="0"/>
              </a:rPr>
              <a:t>) com base em características importantes para o estudo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2. Os indivíduos em cada estrato são selecionados aleatoriamente  (várias amostras simples aleatórias)</a:t>
            </a:r>
          </a:p>
          <a:p>
            <a:pPr marL="990600" lvl="1" indent="-533400">
              <a:buFontTx/>
              <a:buNone/>
            </a:pPr>
            <a:endParaRPr lang="pt-BR" sz="18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Diminui os efeitos (sub ou superestimação) de uma amostra simples aleatória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Deve-se conhecer antecipadamente a composição da população em relação a essas características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71550" y="404813"/>
            <a:ext cx="7416800" cy="5761037"/>
            <a:chOff x="612" y="255"/>
            <a:chExt cx="4672" cy="3629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8701" t="14127" r="16756" b="6606"/>
            <a:stretch>
              <a:fillRect/>
            </a:stretch>
          </p:blipFill>
          <p:spPr bwMode="auto">
            <a:xfrm>
              <a:off x="612" y="255"/>
              <a:ext cx="4672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1870" y="1389"/>
              <a:ext cx="1963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Estratificação por raça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610" y="2953"/>
              <a:ext cx="907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A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515" y="2976"/>
              <a:ext cx="1089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Raça B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229" y="3430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288" y="3442"/>
              <a:ext cx="156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000">
                  <a:latin typeface="Tw Cen MT Condensed Extra Bold" pitchFamily="34" charset="0"/>
                  <a:cs typeface="Arial" charset="0"/>
                </a:rPr>
                <a:t>Tomar uma amostra simples aleatória</a:t>
              </a: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5650" y="6437313"/>
            <a:ext cx="7561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latin typeface="Tw Cen MT Condensed Extra Bold" pitchFamily="34" charset="0"/>
              </a:rPr>
              <a:t>Adaptado de: PFEIFFER, D. </a:t>
            </a:r>
            <a:r>
              <a:rPr lang="pt-BR" sz="1400" dirty="0" err="1">
                <a:latin typeface="Tw Cen MT Condensed Extra Bold" pitchFamily="34" charset="0"/>
              </a:rPr>
              <a:t>Veterinary</a:t>
            </a:r>
            <a:r>
              <a:rPr lang="pt-BR" sz="1400" dirty="0">
                <a:latin typeface="Tw Cen MT Condensed Extra Bold" pitchFamily="34" charset="0"/>
              </a:rPr>
              <a:t> </a:t>
            </a:r>
            <a:r>
              <a:rPr lang="pt-BR" sz="1400" dirty="0" err="1">
                <a:latin typeface="Tw Cen MT Condensed Extra Bold" pitchFamily="34" charset="0"/>
              </a:rPr>
              <a:t>Epidemiology</a:t>
            </a:r>
            <a:r>
              <a:rPr lang="pt-BR" sz="1400" dirty="0">
                <a:latin typeface="Tw Cen MT Condensed Extra Bold" pitchFamily="34" charset="0"/>
              </a:rPr>
              <a:t> - </a:t>
            </a:r>
            <a:r>
              <a:rPr lang="pt-BR" sz="1400" dirty="0" err="1">
                <a:latin typeface="Tw Cen MT Condensed Extra Bold" pitchFamily="34" charset="0"/>
              </a:rPr>
              <a:t>An</a:t>
            </a:r>
            <a:r>
              <a:rPr lang="pt-BR" sz="1400" dirty="0">
                <a:latin typeface="Tw Cen MT Condensed Extra Bold" pitchFamily="34" charset="0"/>
              </a:rPr>
              <a:t> </a:t>
            </a:r>
            <a:r>
              <a:rPr lang="pt-BR" sz="1400" dirty="0" err="1">
                <a:latin typeface="Tw Cen MT Condensed Extra Bold" pitchFamily="34" charset="0"/>
              </a:rPr>
              <a:t>Introduction</a:t>
            </a:r>
            <a:r>
              <a:rPr lang="pt-BR" sz="1400" dirty="0">
                <a:latin typeface="Tw Cen MT Condensed Extra Bold" pitchFamily="34" charset="0"/>
              </a:rPr>
              <a:t>. 2002.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6"/>
          <p:cNvSpPr txBox="1">
            <a:spLocks noChangeArrowheads="1"/>
          </p:cNvSpPr>
          <p:nvPr/>
        </p:nvSpPr>
        <p:spPr bwMode="auto">
          <a:xfrm>
            <a:off x="539750" y="404813"/>
            <a:ext cx="7993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latin typeface="Tw Cen MT Condensed Extra Bold" pitchFamily="34" charset="0"/>
              </a:rPr>
              <a:t>Tabela. Amostragem estratificada de vacas em diferentes regiões da Grã-Bretanha, baseada em amostragem de 5% do total das vacas.                                      (Dados extraídos de Wilson </a:t>
            </a:r>
            <a:r>
              <a:rPr lang="pt-BR" sz="2000" i="1" dirty="0">
                <a:latin typeface="Tw Cen MT Condensed Extra Bold" pitchFamily="34" charset="0"/>
              </a:rPr>
              <a:t>et al.</a:t>
            </a:r>
            <a:r>
              <a:rPr lang="pt-BR" sz="2000" dirty="0">
                <a:latin typeface="Tw Cen MT Condensed Extra Bold" pitchFamily="34" charset="0"/>
              </a:rPr>
              <a:t> 1983)</a:t>
            </a:r>
          </a:p>
        </p:txBody>
      </p:sp>
      <p:graphicFrame>
        <p:nvGraphicFramePr>
          <p:cNvPr id="3" name="Group 115"/>
          <p:cNvGraphicFramePr>
            <a:graphicFrameLocks/>
          </p:cNvGraphicFramePr>
          <p:nvPr/>
        </p:nvGraphicFramePr>
        <p:xfrm>
          <a:off x="468313" y="1628775"/>
          <a:ext cx="8229600" cy="284956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Região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de vacas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Número amostrado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Devon e Cornwall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302.647 x 0,05 = 15.132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Sul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469.486 x 0,05 = 23.474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Gales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342.346 x 0,05 = 17.117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Norte da Inglaterra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273.838 x 0,05 = 13.692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1.388.317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  <a:cs typeface="Arial" charset="0"/>
                        </a:rPr>
                        <a:t>69.415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16"/>
          <p:cNvSpPr txBox="1">
            <a:spLocks noChangeArrowheads="1"/>
          </p:cNvSpPr>
          <p:nvPr/>
        </p:nvSpPr>
        <p:spPr bwMode="auto">
          <a:xfrm>
            <a:off x="539750" y="4687888"/>
            <a:ext cx="7993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dirty="0">
                <a:latin typeface="Tw Cen MT Condensed Extra Bold" pitchFamily="34" charset="0"/>
              </a:rPr>
              <a:t>Adaptado de: THRUSFIELD, M. Epidemiologia Veterinária. p. 227. 2004.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30000"/>
              </a:lnSpc>
            </a:pPr>
            <a:r>
              <a:rPr lang="pt-BR" sz="2400">
                <a:latin typeface="Calibri" pitchFamily="34" charset="0"/>
              </a:rPr>
              <a:t>Amostragem por aglomerados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Aplicação em nível agregado (grupo) de unidades individuais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Indivíduo continua sendo a unidade de interesse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Unidade amostral transforma-se em grupo de indivíduos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Amostragem de grupo em um estágio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Amostragem de todos os indivíduos nos grupos selecionados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Amostragem de grupo em dois estágios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Seleção de alguns grupos</a:t>
            </a:r>
          </a:p>
          <a:p>
            <a:pPr marL="1371600" lvl="2" indent="-457200">
              <a:lnSpc>
                <a:spcPct val="130000"/>
              </a:lnSpc>
            </a:pPr>
            <a:r>
              <a:rPr lang="pt-BR" sz="1800">
                <a:latin typeface="Calibri" pitchFamily="34" charset="0"/>
              </a:rPr>
              <a:t>Amostragem de alguns indivíduos nos grupos selecionados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Roteiro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Introdução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População x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Definições e composição da amostra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Métodos de amostragem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Amostras probabilísticas e </a:t>
            </a:r>
            <a:r>
              <a:rPr lang="pt-BR" sz="2000" dirty="0" err="1">
                <a:latin typeface="Calibri" pitchFamily="34" charset="0"/>
              </a:rPr>
              <a:t>não-probabilísticas</a:t>
            </a:r>
            <a:endParaRPr lang="pt-BR" sz="2000" dirty="0">
              <a:latin typeface="Calibri" pitchFamily="34" charset="0"/>
            </a:endParaRP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Principais métodos de amostragem</a:t>
            </a:r>
          </a:p>
          <a:p>
            <a:pPr marL="609600" indent="-609600">
              <a:lnSpc>
                <a:spcPct val="130000"/>
              </a:lnSpc>
            </a:pPr>
            <a:r>
              <a:rPr lang="pt-BR" sz="2400" dirty="0">
                <a:latin typeface="Calibri" pitchFamily="34" charset="0"/>
              </a:rPr>
              <a:t>Cálculo do tamanho de amostra</a:t>
            </a:r>
          </a:p>
          <a:p>
            <a:pPr marL="990600" lvl="1" indent="-533400">
              <a:lnSpc>
                <a:spcPct val="130000"/>
              </a:lnSpc>
            </a:pPr>
            <a:r>
              <a:rPr lang="pt-BR" sz="2000" dirty="0">
                <a:latin typeface="Calibri" pitchFamily="34" charset="0"/>
              </a:rPr>
              <a:t>Estimativa de média e </a:t>
            </a:r>
            <a:r>
              <a:rPr lang="pt-BR" sz="2000" dirty="0" smtClean="0">
                <a:latin typeface="Calibri" pitchFamily="34" charset="0"/>
              </a:rPr>
              <a:t>proporção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850" y="269875"/>
            <a:ext cx="51117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Qual a prevalência de </a:t>
            </a:r>
            <a:r>
              <a:rPr lang="pt-BR" sz="2000" i="1" dirty="0">
                <a:latin typeface="Tw Cen MT Condensed Extra Bold" pitchFamily="34" charset="0"/>
                <a:cs typeface="Arial" charset="0"/>
              </a:rPr>
              <a:t>E. coli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 em leitões?</a:t>
            </a:r>
          </a:p>
          <a:p>
            <a:pPr>
              <a:lnSpc>
                <a:spcPct val="170000"/>
              </a:lnSpc>
            </a:pPr>
            <a:endParaRPr lang="pt-BR" sz="2000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 de 30 leitões</a:t>
            </a:r>
          </a:p>
          <a:p>
            <a:pPr>
              <a:lnSpc>
                <a:spcPct val="170000"/>
              </a:lnSpc>
            </a:pPr>
            <a:r>
              <a:rPr lang="pt-BR" sz="2000" b="1" dirty="0">
                <a:latin typeface="Tw Cen MT Condensed Extra Bold" pitchFamily="34" charset="0"/>
                <a:cs typeface="Arial" charset="0"/>
                <a:sym typeface="Symbol" pitchFamily="18" charset="2"/>
              </a:rPr>
              <a:t>              </a:t>
            </a: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9 leitões por porca</a:t>
            </a:r>
          </a:p>
          <a:p>
            <a:pPr>
              <a:lnSpc>
                <a:spcPct val="170000"/>
              </a:lnSpc>
            </a:pPr>
            <a:r>
              <a:rPr lang="pt-BR" b="1" dirty="0">
                <a:sym typeface="Symbol" pitchFamily="18" charset="2"/>
              </a:rPr>
              <a:t>              </a:t>
            </a:r>
            <a:endParaRPr lang="pt-BR" sz="2000" b="1" dirty="0">
              <a:latin typeface="Tw Cen MT Condensed Extra Bold" pitchFamily="34" charset="0"/>
              <a:cs typeface="Arial" charset="0"/>
            </a:endParaRPr>
          </a:p>
          <a:p>
            <a:pPr>
              <a:lnSpc>
                <a:spcPct val="170000"/>
              </a:lnSpc>
            </a:pPr>
            <a:r>
              <a:rPr lang="pt-BR" sz="2000" dirty="0">
                <a:latin typeface="Tw Cen MT Condensed Extra Bold" pitchFamily="34" charset="0"/>
                <a:cs typeface="Arial" charset="0"/>
              </a:rPr>
              <a:t>Amostrar </a:t>
            </a:r>
            <a:r>
              <a:rPr lang="pt-BR" sz="2000" dirty="0" smtClean="0">
                <a:latin typeface="Tw Cen MT Condensed Extra Bold" pitchFamily="34" charset="0"/>
                <a:cs typeface="Arial" charset="0"/>
              </a:rPr>
              <a:t>4 </a:t>
            </a:r>
            <a:r>
              <a:rPr lang="pt-BR" sz="2000" dirty="0">
                <a:latin typeface="Tw Cen MT Condensed Extra Bold" pitchFamily="34" charset="0"/>
                <a:cs typeface="Arial" charset="0"/>
              </a:rPr>
              <a:t>porcas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62350" y="369888"/>
            <a:ext cx="5473700" cy="4787900"/>
            <a:chOff x="1973" y="210"/>
            <a:chExt cx="3448" cy="301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37798" t="15842" r="10120" b="21507"/>
            <a:stretch>
              <a:fillRect/>
            </a:stretch>
          </p:blipFill>
          <p:spPr bwMode="auto">
            <a:xfrm>
              <a:off x="1973" y="210"/>
              <a:ext cx="3448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2835" y="2976"/>
              <a:ext cx="19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>
                  <a:latin typeface="Tw Cen MT Condensed Extra Bold" pitchFamily="34" charset="0"/>
                  <a:cs typeface="Arial" charset="0"/>
                </a:rPr>
                <a:t>Porca = aglomerado de leitões</a:t>
              </a:r>
            </a:p>
          </p:txBody>
        </p:sp>
      </p:grp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92500" y="5300663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>
                <a:latin typeface="Tw Cen MT Condensed Extra Bold" pitchFamily="34" charset="0"/>
              </a:rPr>
              <a:t>Adaptado de: PFEIFFER, D. Veterinary Epidemiology - An Introduction. 2002.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5846763"/>
            <a:ext cx="7993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000" dirty="0">
                <a:latin typeface="Tw Cen MT Condensed Extra Bold" pitchFamily="34" charset="0"/>
              </a:rPr>
              <a:t>Desvantagem: grande variação </a:t>
            </a:r>
            <a:r>
              <a:rPr lang="pt-BR" sz="2000" dirty="0" err="1">
                <a:latin typeface="Tw Cen MT Condensed Extra Bold" pitchFamily="34" charset="0"/>
              </a:rPr>
              <a:t>inter-aglomerados</a:t>
            </a:r>
            <a:r>
              <a:rPr lang="pt-BR" sz="2000" dirty="0">
                <a:latin typeface="Tw Cen MT Condensed Extra Bold" pitchFamily="34" charset="0"/>
              </a:rPr>
              <a:t> e pequena variação intra-aglomerados resultará em estimativas enviesadas (variância elevada).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Métodos de amostragem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Amostragem </a:t>
            </a:r>
            <a:r>
              <a:rPr lang="pt-BR" sz="2400" dirty="0" err="1">
                <a:latin typeface="Calibri" pitchFamily="34" charset="0"/>
              </a:rPr>
              <a:t>multi-estágios</a:t>
            </a:r>
            <a:endParaRPr lang="pt-BR" sz="24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Deve ser efetuada em dois ou mais estágios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Em cada estágio pode ser aplicado um dos métodos vistos anteriormente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Método aplicado em estudos amostrais em grande escala, com populações heterogêneas</a:t>
            </a:r>
          </a:p>
          <a:p>
            <a:pPr marL="990600" lvl="1" indent="-533400"/>
            <a:endParaRPr lang="pt-BR" sz="1800" dirty="0">
              <a:latin typeface="Calibri" pitchFamily="34" charset="0"/>
            </a:endParaRP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1. Amostrar determinadas regiões administrativas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2. Amostrar fazendas leiteiras em cada região</a:t>
            </a:r>
          </a:p>
          <a:p>
            <a:pPr marL="990600" lvl="1" indent="-533400">
              <a:buFontTx/>
              <a:buNone/>
            </a:pPr>
            <a:r>
              <a:rPr lang="pt-BR" sz="2000" dirty="0">
                <a:latin typeface="Calibri" pitchFamily="34" charset="0"/>
              </a:rPr>
              <a:t>	3. Amostrar vacas em cada fazenda</a:t>
            </a:r>
          </a:p>
          <a:p>
            <a:pPr marL="609600" indent="-609600"/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6477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pt-BR" sz="2000">
                <a:latin typeface="Calibri" pitchFamily="34" charset="0"/>
              </a:rPr>
              <a:t>Estimativa de animais e propriedades positivas para a brucelose bovina</a:t>
            </a:r>
          </a:p>
          <a:p>
            <a:pPr algn="just">
              <a:lnSpc>
                <a:spcPct val="130000"/>
              </a:lnSpc>
              <a:buFontTx/>
              <a:buNone/>
            </a:pPr>
            <a:endParaRPr lang="pt-BR" sz="2000">
              <a:latin typeface="Calibri" pitchFamily="34" charset="0"/>
            </a:endParaRPr>
          </a:p>
        </p:txBody>
      </p:sp>
      <p:pic>
        <p:nvPicPr>
          <p:cNvPr id="56342" name="Picture 22" descr="circuitos1"/>
          <p:cNvPicPr>
            <a:picLocks noChangeAspect="1" noChangeArrowheads="1"/>
          </p:cNvPicPr>
          <p:nvPr/>
        </p:nvPicPr>
        <p:blipFill>
          <a:blip r:embed="rId2" cstate="print"/>
          <a:srcRect l="26152" t="3329" r="26128" b="3732"/>
          <a:stretch>
            <a:fillRect/>
          </a:stretch>
        </p:blipFill>
        <p:spPr bwMode="auto">
          <a:xfrm>
            <a:off x="323850" y="1268413"/>
            <a:ext cx="3348038" cy="4895850"/>
          </a:xfrm>
          <a:prstGeom prst="rect">
            <a:avLst/>
          </a:prstGeom>
          <a:noFill/>
        </p:spPr>
      </p:pic>
      <p:sp>
        <p:nvSpPr>
          <p:cNvPr id="56344" name="Text Box 24"/>
          <p:cNvSpPr txBox="1">
            <a:spLocks noChangeArrowheads="1"/>
          </p:cNvSpPr>
          <p:nvPr/>
        </p:nvSpPr>
        <p:spPr bwMode="auto">
          <a:xfrm>
            <a:off x="3924300" y="1125538"/>
            <a:ext cx="3959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4067175" y="10525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1º. Amostragem aleatória de propriedades/rebanhos</a:t>
            </a:r>
          </a:p>
        </p:txBody>
      </p:sp>
      <p:sp>
        <p:nvSpPr>
          <p:cNvPr id="56346" name="Text Box 26"/>
          <p:cNvSpPr txBox="1">
            <a:spLocks noChangeArrowheads="1"/>
          </p:cNvSpPr>
          <p:nvPr/>
        </p:nvSpPr>
        <p:spPr bwMode="auto">
          <a:xfrm>
            <a:off x="3851275" y="37099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latin typeface="Tw Cen MT Condensed Extra Bold" pitchFamily="34" charset="0"/>
              </a:rPr>
              <a:t>2º. Amostragem aleatória de fêmeas com idade </a:t>
            </a:r>
            <a:r>
              <a:rPr lang="pt-BR">
                <a:latin typeface="Tw Cen MT Condensed Extra Bold" pitchFamily="34" charset="0"/>
                <a:sym typeface="Symbol" pitchFamily="18" charset="2"/>
              </a:rPr>
              <a:t> 2 anos</a:t>
            </a:r>
            <a:endParaRPr lang="pt-BR">
              <a:latin typeface="Tw Cen MT Condensed Extra Bold" pitchFamily="34" charset="0"/>
            </a:endParaRPr>
          </a:p>
        </p:txBody>
      </p:sp>
      <p:sp>
        <p:nvSpPr>
          <p:cNvPr id="56347" name="Oval 27"/>
          <p:cNvSpPr>
            <a:spLocks noChangeArrowheads="1"/>
          </p:cNvSpPr>
          <p:nvPr/>
        </p:nvSpPr>
        <p:spPr bwMode="auto">
          <a:xfrm>
            <a:off x="457200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8" name="Oval 28"/>
          <p:cNvSpPr>
            <a:spLocks noChangeArrowheads="1"/>
          </p:cNvSpPr>
          <p:nvPr/>
        </p:nvSpPr>
        <p:spPr bwMode="auto">
          <a:xfrm>
            <a:off x="5435600" y="1844675"/>
            <a:ext cx="301625" cy="2889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49" name="Oval 29"/>
          <p:cNvSpPr>
            <a:spLocks noChangeArrowheads="1"/>
          </p:cNvSpPr>
          <p:nvPr/>
        </p:nvSpPr>
        <p:spPr bwMode="auto">
          <a:xfrm>
            <a:off x="6038850" y="170021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0" name="Oval 30"/>
          <p:cNvSpPr>
            <a:spLocks noChangeArrowheads="1"/>
          </p:cNvSpPr>
          <p:nvPr/>
        </p:nvSpPr>
        <p:spPr bwMode="auto">
          <a:xfrm>
            <a:off x="6659563" y="15573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1" name="Oval 31"/>
          <p:cNvSpPr>
            <a:spLocks noChangeArrowheads="1"/>
          </p:cNvSpPr>
          <p:nvPr/>
        </p:nvSpPr>
        <p:spPr bwMode="auto">
          <a:xfrm>
            <a:off x="7667625" y="1773238"/>
            <a:ext cx="269875" cy="360362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2" name="Oval 32"/>
          <p:cNvSpPr>
            <a:spLocks noChangeArrowheads="1"/>
          </p:cNvSpPr>
          <p:nvPr/>
        </p:nvSpPr>
        <p:spPr bwMode="auto">
          <a:xfrm>
            <a:off x="8027988" y="1484313"/>
            <a:ext cx="642937" cy="649287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3" name="Oval 33"/>
          <p:cNvSpPr>
            <a:spLocks noChangeArrowheads="1"/>
          </p:cNvSpPr>
          <p:nvPr/>
        </p:nvSpPr>
        <p:spPr bwMode="auto">
          <a:xfrm>
            <a:off x="4427538" y="2420938"/>
            <a:ext cx="215900" cy="2889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4" name="Oval 34"/>
          <p:cNvSpPr>
            <a:spLocks noChangeArrowheads="1"/>
          </p:cNvSpPr>
          <p:nvPr/>
        </p:nvSpPr>
        <p:spPr bwMode="auto">
          <a:xfrm>
            <a:off x="4932363" y="2492375"/>
            <a:ext cx="157162" cy="2174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5" name="Oval 35"/>
          <p:cNvSpPr>
            <a:spLocks noChangeArrowheads="1"/>
          </p:cNvSpPr>
          <p:nvPr/>
        </p:nvSpPr>
        <p:spPr bwMode="auto">
          <a:xfrm>
            <a:off x="5435600" y="2276475"/>
            <a:ext cx="674688" cy="720725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6" name="Oval 36"/>
          <p:cNvSpPr>
            <a:spLocks noChangeArrowheads="1"/>
          </p:cNvSpPr>
          <p:nvPr/>
        </p:nvSpPr>
        <p:spPr bwMode="auto">
          <a:xfrm>
            <a:off x="641191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7" name="Oval 37"/>
          <p:cNvSpPr>
            <a:spLocks noChangeArrowheads="1"/>
          </p:cNvSpPr>
          <p:nvPr/>
        </p:nvSpPr>
        <p:spPr bwMode="auto">
          <a:xfrm>
            <a:off x="7145338" y="2276475"/>
            <a:ext cx="431800" cy="433388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8" name="Oval 38"/>
          <p:cNvSpPr>
            <a:spLocks noChangeArrowheads="1"/>
          </p:cNvSpPr>
          <p:nvPr/>
        </p:nvSpPr>
        <p:spPr bwMode="auto">
          <a:xfrm>
            <a:off x="7878763" y="227647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59" name="Oval 39"/>
          <p:cNvSpPr>
            <a:spLocks noChangeArrowheads="1"/>
          </p:cNvSpPr>
          <p:nvPr/>
        </p:nvSpPr>
        <p:spPr bwMode="auto">
          <a:xfrm>
            <a:off x="4284663" y="2852738"/>
            <a:ext cx="723900" cy="6477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0" name="Oval 40"/>
          <p:cNvSpPr>
            <a:spLocks noChangeArrowheads="1"/>
          </p:cNvSpPr>
          <p:nvPr/>
        </p:nvSpPr>
        <p:spPr bwMode="auto">
          <a:xfrm>
            <a:off x="536416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1" name="Oval 41"/>
          <p:cNvSpPr>
            <a:spLocks noChangeArrowheads="1"/>
          </p:cNvSpPr>
          <p:nvPr/>
        </p:nvSpPr>
        <p:spPr bwMode="auto">
          <a:xfrm>
            <a:off x="6115050" y="2997200"/>
            <a:ext cx="32861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2" name="Oval 42"/>
          <p:cNvSpPr>
            <a:spLocks noChangeArrowheads="1"/>
          </p:cNvSpPr>
          <p:nvPr/>
        </p:nvSpPr>
        <p:spPr bwMode="auto">
          <a:xfrm>
            <a:off x="6777038" y="2852738"/>
            <a:ext cx="603250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3" name="Oval 43"/>
          <p:cNvSpPr>
            <a:spLocks noChangeArrowheads="1"/>
          </p:cNvSpPr>
          <p:nvPr/>
        </p:nvSpPr>
        <p:spPr bwMode="auto">
          <a:xfrm>
            <a:off x="7524750" y="2852738"/>
            <a:ext cx="431800" cy="43338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64" name="Oval 44"/>
          <p:cNvSpPr>
            <a:spLocks noChangeArrowheads="1"/>
          </p:cNvSpPr>
          <p:nvPr/>
        </p:nvSpPr>
        <p:spPr bwMode="auto">
          <a:xfrm>
            <a:off x="8243888" y="2708275"/>
            <a:ext cx="576262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56374" name="Picture 54" descr="Imagem1"/>
          <p:cNvPicPr>
            <a:picLocks noChangeAspect="1" noChangeArrowheads="1"/>
          </p:cNvPicPr>
          <p:nvPr/>
        </p:nvPicPr>
        <p:blipFill>
          <a:blip r:embed="rId3" cstate="print"/>
          <a:srcRect l="9694" t="40889" r="3915" b="25723"/>
          <a:stretch>
            <a:fillRect/>
          </a:stretch>
        </p:blipFill>
        <p:spPr bwMode="auto">
          <a:xfrm>
            <a:off x="4284663" y="4241800"/>
            <a:ext cx="4176712" cy="2355850"/>
          </a:xfrm>
          <a:prstGeom prst="rect">
            <a:avLst/>
          </a:prstGeom>
          <a:noFill/>
        </p:spPr>
      </p:pic>
      <p:sp>
        <p:nvSpPr>
          <p:cNvPr id="56376" name="Oval 56"/>
          <p:cNvSpPr>
            <a:spLocks noChangeArrowheads="1"/>
          </p:cNvSpPr>
          <p:nvPr/>
        </p:nvSpPr>
        <p:spPr bwMode="auto">
          <a:xfrm>
            <a:off x="4714875" y="45799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7" name="Oval 57"/>
          <p:cNvSpPr>
            <a:spLocks noChangeArrowheads="1"/>
          </p:cNvSpPr>
          <p:nvPr/>
        </p:nvSpPr>
        <p:spPr bwMode="auto">
          <a:xfrm>
            <a:off x="4354513" y="5372100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79" name="Oval 59"/>
          <p:cNvSpPr>
            <a:spLocks noChangeArrowheads="1"/>
          </p:cNvSpPr>
          <p:nvPr/>
        </p:nvSpPr>
        <p:spPr bwMode="auto">
          <a:xfrm>
            <a:off x="5148263" y="587533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0" name="Oval 60"/>
          <p:cNvSpPr>
            <a:spLocks noChangeArrowheads="1"/>
          </p:cNvSpPr>
          <p:nvPr/>
        </p:nvSpPr>
        <p:spPr bwMode="auto">
          <a:xfrm>
            <a:off x="6516688" y="436562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1" name="Oval 61"/>
          <p:cNvSpPr>
            <a:spLocks noChangeArrowheads="1"/>
          </p:cNvSpPr>
          <p:nvPr/>
        </p:nvSpPr>
        <p:spPr bwMode="auto">
          <a:xfrm>
            <a:off x="6659563" y="4867275"/>
            <a:ext cx="504825" cy="433388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2" name="Oval 62"/>
          <p:cNvSpPr>
            <a:spLocks noChangeArrowheads="1"/>
          </p:cNvSpPr>
          <p:nvPr/>
        </p:nvSpPr>
        <p:spPr bwMode="auto">
          <a:xfrm>
            <a:off x="6946900" y="5373688"/>
            <a:ext cx="504825" cy="433387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3" name="Oval 63"/>
          <p:cNvSpPr>
            <a:spLocks noChangeArrowheads="1"/>
          </p:cNvSpPr>
          <p:nvPr/>
        </p:nvSpPr>
        <p:spPr bwMode="auto">
          <a:xfrm>
            <a:off x="7740650" y="472440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6384" name="Oval 64"/>
          <p:cNvSpPr>
            <a:spLocks noChangeArrowheads="1"/>
          </p:cNvSpPr>
          <p:nvPr/>
        </p:nvSpPr>
        <p:spPr bwMode="auto">
          <a:xfrm>
            <a:off x="6588125" y="5734050"/>
            <a:ext cx="576263" cy="504825"/>
          </a:xfrm>
          <a:prstGeom prst="ellips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6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6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63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6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6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6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3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6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76" grpId="0" animBg="1"/>
      <p:bldP spid="56377" grpId="0" animBg="1"/>
      <p:bldP spid="56379" grpId="0" animBg="1"/>
      <p:bldP spid="56380" grpId="0" animBg="1"/>
      <p:bldP spid="56381" grpId="0" animBg="1"/>
      <p:bldP spid="56382" grpId="0" animBg="1"/>
      <p:bldP spid="56383" grpId="0" animBg="1"/>
      <p:bldP spid="563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68413" y="476250"/>
            <a:ext cx="6256337" cy="5832475"/>
            <a:chOff x="2110" y="572"/>
            <a:chExt cx="3174" cy="3402"/>
          </a:xfrm>
        </p:grpSpPr>
        <p:sp>
          <p:nvSpPr>
            <p:cNvPr id="3" name="Text Box 34"/>
            <p:cNvSpPr txBox="1">
              <a:spLocks noChangeArrowheads="1"/>
            </p:cNvSpPr>
            <p:nvPr/>
          </p:nvSpPr>
          <p:spPr bwMode="auto">
            <a:xfrm>
              <a:off x="2110" y="572"/>
              <a:ext cx="600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Conveniência</a:t>
              </a:r>
            </a:p>
          </p:txBody>
        </p:sp>
        <p:sp>
          <p:nvSpPr>
            <p:cNvPr id="4" name="Text Box 35"/>
            <p:cNvSpPr txBox="1">
              <a:spLocks noChangeArrowheads="1"/>
            </p:cNvSpPr>
            <p:nvPr/>
          </p:nvSpPr>
          <p:spPr bwMode="auto">
            <a:xfrm>
              <a:off x="3017" y="572"/>
              <a:ext cx="528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Intencional</a:t>
              </a:r>
            </a:p>
          </p:txBody>
        </p:sp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3833" y="572"/>
              <a:ext cx="456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Aleatória</a:t>
              </a:r>
            </a:p>
          </p:txBody>
        </p:sp>
        <p:sp>
          <p:nvSpPr>
            <p:cNvPr id="6" name="Text Box 38"/>
            <p:cNvSpPr txBox="1">
              <a:spLocks noChangeArrowheads="1"/>
            </p:cNvSpPr>
            <p:nvPr/>
          </p:nvSpPr>
          <p:spPr bwMode="auto">
            <a:xfrm>
              <a:off x="4625" y="572"/>
              <a:ext cx="53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latin typeface="Tw Cen MT Condensed Extra Bold" pitchFamily="34" charset="0"/>
                  <a:cs typeface="Arial" charset="0"/>
                </a:rPr>
                <a:t>Sistemática</a:t>
              </a:r>
            </a:p>
          </p:txBody>
        </p:sp>
        <p:grpSp>
          <p:nvGrpSpPr>
            <p:cNvPr id="7" name="Group 85"/>
            <p:cNvGrpSpPr>
              <a:grpSpLocks/>
            </p:cNvGrpSpPr>
            <p:nvPr/>
          </p:nvGrpSpPr>
          <p:grpSpPr bwMode="auto">
            <a:xfrm>
              <a:off x="2291" y="799"/>
              <a:ext cx="2993" cy="3175"/>
              <a:chOff x="1837" y="391"/>
              <a:chExt cx="3669" cy="3769"/>
            </a:xfrm>
          </p:grpSpPr>
          <p:grpSp>
            <p:nvGrpSpPr>
              <p:cNvPr id="8" name="Group 40"/>
              <p:cNvGrpSpPr>
                <a:grpSpLocks/>
              </p:cNvGrpSpPr>
              <p:nvPr/>
            </p:nvGrpSpPr>
            <p:grpSpPr bwMode="auto">
              <a:xfrm>
                <a:off x="1837" y="391"/>
                <a:ext cx="408" cy="3769"/>
                <a:chOff x="1837" y="391"/>
                <a:chExt cx="408" cy="3769"/>
              </a:xfrm>
            </p:grpSpPr>
            <p:pic>
              <p:nvPicPr>
                <p:cNvPr id="45" name="Picture 7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1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1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" name="Picture 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" name="Picture 39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2880" y="391"/>
                <a:ext cx="408" cy="3769"/>
                <a:chOff x="1837" y="391"/>
                <a:chExt cx="408" cy="3769"/>
              </a:xfrm>
            </p:grpSpPr>
            <p:pic>
              <p:nvPicPr>
                <p:cNvPr id="38" name="Picture 4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4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" name="Picture 45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2" name="Picture 4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47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48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3833" y="391"/>
                <a:ext cx="408" cy="3769"/>
                <a:chOff x="1837" y="391"/>
                <a:chExt cx="408" cy="3769"/>
              </a:xfrm>
            </p:grpSpPr>
            <p:pic>
              <p:nvPicPr>
                <p:cNvPr id="31" name="Picture 5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5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52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53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5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55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56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57"/>
              <p:cNvGrpSpPr>
                <a:grpSpLocks/>
              </p:cNvGrpSpPr>
              <p:nvPr/>
            </p:nvGrpSpPr>
            <p:grpSpPr bwMode="auto">
              <a:xfrm>
                <a:off x="4876" y="391"/>
                <a:ext cx="408" cy="3769"/>
                <a:chOff x="1837" y="391"/>
                <a:chExt cx="408" cy="3769"/>
              </a:xfrm>
            </p:grpSpPr>
            <p:pic>
              <p:nvPicPr>
                <p:cNvPr id="24" name="Picture 58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974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59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91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60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3058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61" descr="MPj04276230000[1]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lum contrast="12000"/>
                </a:blip>
                <a:srcRect/>
                <a:stretch>
                  <a:fillRect/>
                </a:stretch>
              </p:blipFill>
              <p:spPr bwMode="auto">
                <a:xfrm>
                  <a:off x="1837" y="2016"/>
                  <a:ext cx="370" cy="6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62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2641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63" descr="MPj04310180000[1]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1599"/>
                  <a:ext cx="408" cy="4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64" descr="MPj0431018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lum bright="6000"/>
                </a:blip>
                <a:srcRect/>
                <a:stretch>
                  <a:fillRect/>
                </a:stretch>
              </p:blipFill>
              <p:spPr bwMode="auto">
                <a:xfrm>
                  <a:off x="1837" y="3702"/>
                  <a:ext cx="408" cy="4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2" name="Picture 7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5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290" y="1706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6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7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8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34" y="2205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9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1162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80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275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81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86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82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61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83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2210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84" descr="MCj04326580000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29" y="3838"/>
                <a:ext cx="177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t-BR" sz="3600">
                <a:latin typeface="Calibri" pitchFamily="34" charset="0"/>
              </a:rPr>
              <a:t>Tamanho da amostra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latin typeface="Calibri" pitchFamily="34" charset="0"/>
              </a:rPr>
              <a:t>Quantos indivíduos devem ser selecionados para o estudo?</a:t>
            </a:r>
          </a:p>
          <a:p>
            <a:pPr>
              <a:buFontTx/>
              <a:buNone/>
            </a:pPr>
            <a:r>
              <a:rPr lang="pt-BR" sz="2400" dirty="0">
                <a:latin typeface="Calibri" pitchFamily="34" charset="0"/>
              </a:rPr>
              <a:t>	Depende dos objetivos e das circunstâncias do estudo.</a:t>
            </a:r>
          </a:p>
          <a:p>
            <a:pPr>
              <a:buFontTx/>
              <a:buNone/>
            </a:pPr>
            <a:endParaRPr lang="pt-BR" sz="2400" dirty="0">
              <a:latin typeface="Calibri" pitchFamily="34" charset="0"/>
            </a:endParaRPr>
          </a:p>
          <a:p>
            <a:r>
              <a:rPr lang="pt-BR" sz="2400" dirty="0">
                <a:latin typeface="Calibri" pitchFamily="34" charset="0"/>
              </a:rPr>
              <a:t>Tamanho da amostra é determinado por:</a:t>
            </a:r>
          </a:p>
          <a:p>
            <a:pPr lvl="1"/>
            <a:r>
              <a:rPr lang="pt-BR" sz="2000" dirty="0">
                <a:latin typeface="Calibri" pitchFamily="34" charset="0"/>
              </a:rPr>
              <a:t>Fatores </a:t>
            </a:r>
            <a:r>
              <a:rPr lang="pt-BR" sz="2000" dirty="0" err="1">
                <a:latin typeface="Calibri" pitchFamily="34" charset="0"/>
              </a:rPr>
              <a:t>não-estatísticos</a:t>
            </a:r>
            <a:r>
              <a:rPr lang="pt-BR" sz="2000" dirty="0">
                <a:latin typeface="Calibri" pitchFamily="34" charset="0"/>
              </a:rPr>
              <a:t>:</a:t>
            </a:r>
          </a:p>
          <a:p>
            <a:pPr lvl="2"/>
            <a:r>
              <a:rPr lang="pt-BR" sz="1800" dirty="0" err="1">
                <a:latin typeface="Calibri" pitchFamily="34" charset="0"/>
              </a:rPr>
              <a:t>Infra-estrutura</a:t>
            </a:r>
            <a:endParaRPr lang="pt-BR" sz="1800" dirty="0">
              <a:latin typeface="Calibri" pitchFamily="34" charset="0"/>
            </a:endParaRPr>
          </a:p>
          <a:p>
            <a:pPr lvl="2"/>
            <a:r>
              <a:rPr lang="pt-BR" sz="1800" dirty="0">
                <a:latin typeface="Calibri" pitchFamily="34" charset="0"/>
              </a:rPr>
              <a:t>Existência de quadros amostrais</a:t>
            </a:r>
          </a:p>
          <a:p>
            <a:pPr lvl="2"/>
            <a:r>
              <a:rPr lang="pt-BR" sz="1800" dirty="0">
                <a:latin typeface="Calibri" pitchFamily="34" charset="0"/>
              </a:rPr>
              <a:t>Disponibilidade de recursos financeiros e logísticos</a:t>
            </a:r>
          </a:p>
          <a:p>
            <a:pPr lvl="1"/>
            <a:r>
              <a:rPr lang="pt-BR" sz="2000" dirty="0">
                <a:latin typeface="Calibri" pitchFamily="34" charset="0"/>
              </a:rPr>
              <a:t>Fatores estatísticos:</a:t>
            </a:r>
          </a:p>
          <a:p>
            <a:pPr lvl="2"/>
            <a:r>
              <a:rPr lang="pt-BR" sz="1800" dirty="0">
                <a:latin typeface="Calibri" pitchFamily="34" charset="0"/>
              </a:rPr>
              <a:t>Erro </a:t>
            </a:r>
            <a:r>
              <a:rPr lang="pt-BR" sz="1800" dirty="0" smtClean="0">
                <a:latin typeface="Calibri" pitchFamily="34" charset="0"/>
              </a:rPr>
              <a:t>desejado</a:t>
            </a:r>
            <a:endParaRPr lang="pt-BR" sz="1800" dirty="0">
              <a:latin typeface="Calibri" pitchFamily="34" charset="0"/>
            </a:endParaRPr>
          </a:p>
          <a:p>
            <a:pPr lvl="2"/>
            <a:r>
              <a:rPr lang="pt-BR" sz="1800" dirty="0" smtClean="0">
                <a:latin typeface="Calibri" pitchFamily="34" charset="0"/>
              </a:rPr>
              <a:t>Desvio-padrão</a:t>
            </a:r>
            <a:endParaRPr lang="pt-BR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Estimativa de </a:t>
            </a:r>
            <a:r>
              <a:rPr lang="pt-BR" sz="3600" dirty="0" smtClean="0">
                <a:latin typeface="Calibri" pitchFamily="34" charset="0"/>
              </a:rPr>
              <a:t>uma média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4114800" cy="4852988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pt-BR" sz="2400" dirty="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Distribuição normal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 = tamanho da amostra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 = desvio padrão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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erro máximo desejado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30724" name="Picture 8" descr="Imagem8"/>
          <p:cNvPicPr>
            <a:picLocks noChangeAspect="1" noChangeArrowheads="1"/>
          </p:cNvPicPr>
          <p:nvPr/>
        </p:nvPicPr>
        <p:blipFill>
          <a:blip r:embed="rId2" cstate="print"/>
          <a:srcRect l="2238" t="5142" r="2872" b="6743"/>
          <a:stretch>
            <a:fillRect/>
          </a:stretch>
        </p:blipFill>
        <p:spPr bwMode="auto">
          <a:xfrm>
            <a:off x="3563888" y="2852936"/>
            <a:ext cx="30956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Estimativa de </a:t>
            </a:r>
            <a:r>
              <a:rPr lang="pt-BR" sz="3600" dirty="0" smtClean="0">
                <a:latin typeface="Calibri" pitchFamily="34" charset="0"/>
              </a:rPr>
              <a:t>proporção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00200"/>
            <a:ext cx="640839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pt-BR" sz="2400" dirty="0">
                <a:latin typeface="Calibri" pitchFamily="34" charset="0"/>
              </a:rPr>
              <a:t>Amostra aleatória simples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Aproximação distribuição </a:t>
            </a:r>
            <a:r>
              <a:rPr lang="pt-BR" sz="2000" dirty="0" smtClean="0">
                <a:latin typeface="Calibri" pitchFamily="34" charset="0"/>
              </a:rPr>
              <a:t> normal </a:t>
            </a:r>
            <a:r>
              <a:rPr lang="pt-BR" sz="2000" dirty="0">
                <a:latin typeface="Calibri" pitchFamily="34" charset="0"/>
              </a:rPr>
              <a:t>da binomial</a:t>
            </a: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endParaRPr lang="pt-BR" sz="20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 = tamanho da amostra</a:t>
            </a:r>
          </a:p>
          <a:p>
            <a:pPr marL="990600" lvl="1" indent="-533400"/>
            <a:r>
              <a:rPr lang="pt-BR" sz="2000" dirty="0" err="1">
                <a:latin typeface="Calibri" pitchFamily="34" charset="0"/>
                <a:sym typeface="Symbol" pitchFamily="18" charset="2"/>
              </a:rPr>
              <a:t>P</a:t>
            </a:r>
            <a:r>
              <a:rPr lang="pt-BR" sz="2000" baseline="-25000" dirty="0" err="1">
                <a:latin typeface="Calibri" pitchFamily="34" charset="0"/>
                <a:sym typeface="Symbol" pitchFamily="18" charset="2"/>
              </a:rPr>
              <a:t>esp</a:t>
            </a:r>
            <a:r>
              <a:rPr lang="pt-BR" sz="2000" dirty="0">
                <a:latin typeface="Calibri" pitchFamily="34" charset="0"/>
                <a:sym typeface="Symbol" pitchFamily="18" charset="2"/>
              </a:rPr>
              <a:t>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proporção esperada</a:t>
            </a:r>
            <a:endParaRPr lang="pt-BR" sz="2000" dirty="0">
              <a:latin typeface="Calibri" pitchFamily="34" charset="0"/>
              <a:sym typeface="Symbol" pitchFamily="18" charset="2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  <a:sym typeface="Symbol" pitchFamily="18" charset="2"/>
              </a:rPr>
              <a:t>d = </a:t>
            </a:r>
            <a:r>
              <a:rPr lang="pt-BR" sz="2000" dirty="0" smtClean="0">
                <a:latin typeface="Calibri" pitchFamily="34" charset="0"/>
                <a:sym typeface="Symbol" pitchFamily="18" charset="2"/>
              </a:rPr>
              <a:t>erro desejado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7656" name="Picture 7" descr="Imagem10"/>
          <p:cNvPicPr>
            <a:picLocks noChangeAspect="1" noChangeArrowheads="1"/>
          </p:cNvPicPr>
          <p:nvPr/>
        </p:nvPicPr>
        <p:blipFill>
          <a:blip r:embed="rId2" cstate="print"/>
          <a:srcRect l="9224" t="1601" r="10783" b="5142"/>
          <a:stretch>
            <a:fillRect/>
          </a:stretch>
        </p:blipFill>
        <p:spPr bwMode="auto">
          <a:xfrm>
            <a:off x="2915816" y="2780928"/>
            <a:ext cx="37449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Populações finitas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alibri" pitchFamily="34" charset="0"/>
              </a:rPr>
              <a:t>Correção do tamanho amostral para populações finitas</a:t>
            </a:r>
          </a:p>
          <a:p>
            <a:endParaRPr lang="pt-BR" dirty="0"/>
          </a:p>
        </p:txBody>
      </p:sp>
      <p:pic>
        <p:nvPicPr>
          <p:cNvPr id="4" name="Picture 8" descr="Imagem9"/>
          <p:cNvPicPr>
            <a:picLocks noChangeAspect="1" noChangeArrowheads="1"/>
          </p:cNvPicPr>
          <p:nvPr/>
        </p:nvPicPr>
        <p:blipFill>
          <a:blip r:embed="rId2" cstate="print"/>
          <a:srcRect l="2238" t="1601" r="2872" b="5142"/>
          <a:stretch>
            <a:fillRect/>
          </a:stretch>
        </p:blipFill>
        <p:spPr bwMode="auto">
          <a:xfrm>
            <a:off x="2843808" y="3068960"/>
            <a:ext cx="30956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899592" y="4797152"/>
            <a:ext cx="716428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err="1" smtClean="0">
                <a:latin typeface="Calibri" pitchFamily="34" charset="0"/>
              </a:rPr>
              <a:t>n</a:t>
            </a:r>
            <a:r>
              <a:rPr lang="pt-BR" sz="2000" baseline="-25000" dirty="0" err="1" smtClean="0">
                <a:latin typeface="Calibri" pitchFamily="34" charset="0"/>
              </a:rPr>
              <a:t>ajus</a:t>
            </a:r>
            <a:r>
              <a:rPr lang="pt-BR" sz="2000" dirty="0" smtClean="0">
                <a:latin typeface="Calibri" pitchFamily="34" charset="0"/>
              </a:rPr>
              <a:t> = tamanho da amostra ajustado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smtClean="0">
                <a:latin typeface="Calibri" pitchFamily="34" charset="0"/>
                <a:sym typeface="Symbol" pitchFamily="18" charset="2"/>
              </a:rPr>
              <a:t>N = tamanho da população total</a:t>
            </a:r>
          </a:p>
          <a:p>
            <a:pPr marL="990600" lvl="1" indent="-533400">
              <a:spcBef>
                <a:spcPct val="20000"/>
              </a:spcBef>
              <a:buFontTx/>
              <a:buChar char="–"/>
            </a:pPr>
            <a:r>
              <a:rPr lang="pt-BR" sz="2000" dirty="0" smtClean="0">
                <a:latin typeface="Calibri" pitchFamily="34" charset="0"/>
                <a:sym typeface="Symbol" pitchFamily="18" charset="2"/>
              </a:rPr>
              <a:t>n = tamanho inicial da amostra</a:t>
            </a:r>
          </a:p>
          <a:p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Precisão x Acurácia</a:t>
            </a:r>
            <a:endParaRPr lang="en-US">
              <a:latin typeface="Arial" charset="0"/>
            </a:endParaRPr>
          </a:p>
        </p:txBody>
      </p:sp>
      <p:sp>
        <p:nvSpPr>
          <p:cNvPr id="186371" name="Oval 3"/>
          <p:cNvSpPr>
            <a:spLocks noChangeArrowheads="1"/>
          </p:cNvSpPr>
          <p:nvPr/>
        </p:nvSpPr>
        <p:spPr bwMode="auto">
          <a:xfrm>
            <a:off x="226695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2" name="Oval 4"/>
          <p:cNvSpPr>
            <a:spLocks noChangeArrowheads="1"/>
          </p:cNvSpPr>
          <p:nvPr/>
        </p:nvSpPr>
        <p:spPr bwMode="auto">
          <a:xfrm>
            <a:off x="169068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3" name="Oval 5"/>
          <p:cNvSpPr>
            <a:spLocks noChangeArrowheads="1"/>
          </p:cNvSpPr>
          <p:nvPr/>
        </p:nvSpPr>
        <p:spPr bwMode="auto">
          <a:xfrm>
            <a:off x="197961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4" name="Oval 6"/>
          <p:cNvSpPr>
            <a:spLocks noChangeArrowheads="1"/>
          </p:cNvSpPr>
          <p:nvPr/>
        </p:nvSpPr>
        <p:spPr bwMode="auto">
          <a:xfrm>
            <a:off x="140335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5" name="Oval 7"/>
          <p:cNvSpPr>
            <a:spLocks noChangeArrowheads="1"/>
          </p:cNvSpPr>
          <p:nvPr/>
        </p:nvSpPr>
        <p:spPr bwMode="auto">
          <a:xfrm>
            <a:off x="2266950" y="530066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6" name="Oval 8"/>
          <p:cNvSpPr>
            <a:spLocks noChangeArrowheads="1"/>
          </p:cNvSpPr>
          <p:nvPr/>
        </p:nvSpPr>
        <p:spPr bwMode="auto">
          <a:xfrm>
            <a:off x="1690688" y="4724400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7" name="Oval 9"/>
          <p:cNvSpPr>
            <a:spLocks noChangeArrowheads="1"/>
          </p:cNvSpPr>
          <p:nvPr/>
        </p:nvSpPr>
        <p:spPr bwMode="auto">
          <a:xfrm>
            <a:off x="1979613" y="5011738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1403350" y="4508500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586740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529113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1" name="Oval 13"/>
          <p:cNvSpPr>
            <a:spLocks noChangeArrowheads="1"/>
          </p:cNvSpPr>
          <p:nvPr/>
        </p:nvSpPr>
        <p:spPr bwMode="auto">
          <a:xfrm>
            <a:off x="558006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2" name="Oval 14"/>
          <p:cNvSpPr>
            <a:spLocks noChangeArrowheads="1"/>
          </p:cNvSpPr>
          <p:nvPr/>
        </p:nvSpPr>
        <p:spPr bwMode="auto">
          <a:xfrm>
            <a:off x="500380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3" name="Oval 15"/>
          <p:cNvSpPr>
            <a:spLocks noChangeArrowheads="1"/>
          </p:cNvSpPr>
          <p:nvPr/>
        </p:nvSpPr>
        <p:spPr bwMode="auto">
          <a:xfrm>
            <a:off x="5868988" y="5229225"/>
            <a:ext cx="360362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4" name="Oval 16"/>
          <p:cNvSpPr>
            <a:spLocks noChangeArrowheads="1"/>
          </p:cNvSpPr>
          <p:nvPr/>
        </p:nvSpPr>
        <p:spPr bwMode="auto">
          <a:xfrm>
            <a:off x="5292725" y="4652963"/>
            <a:ext cx="1512888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5" name="Oval 17"/>
          <p:cNvSpPr>
            <a:spLocks noChangeArrowheads="1"/>
          </p:cNvSpPr>
          <p:nvPr/>
        </p:nvSpPr>
        <p:spPr bwMode="auto">
          <a:xfrm>
            <a:off x="5581650" y="4940300"/>
            <a:ext cx="935038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6" name="Oval 18"/>
          <p:cNvSpPr>
            <a:spLocks noChangeArrowheads="1"/>
          </p:cNvSpPr>
          <p:nvPr/>
        </p:nvSpPr>
        <p:spPr bwMode="auto">
          <a:xfrm>
            <a:off x="5005388" y="4437063"/>
            <a:ext cx="20875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7" name="Oval 19"/>
          <p:cNvSpPr>
            <a:spLocks noChangeArrowheads="1"/>
          </p:cNvSpPr>
          <p:nvPr/>
        </p:nvSpPr>
        <p:spPr bwMode="auto">
          <a:xfrm>
            <a:off x="2411413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8" name="Oval 20"/>
          <p:cNvSpPr>
            <a:spLocks noChangeArrowheads="1"/>
          </p:cNvSpPr>
          <p:nvPr/>
        </p:nvSpPr>
        <p:spPr bwMode="auto">
          <a:xfrm>
            <a:off x="2555875" y="29972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89" name="Oval 21"/>
          <p:cNvSpPr>
            <a:spLocks noChangeArrowheads="1"/>
          </p:cNvSpPr>
          <p:nvPr/>
        </p:nvSpPr>
        <p:spPr bwMode="auto">
          <a:xfrm>
            <a:off x="233997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0" name="Oval 22"/>
          <p:cNvSpPr>
            <a:spLocks noChangeArrowheads="1"/>
          </p:cNvSpPr>
          <p:nvPr/>
        </p:nvSpPr>
        <p:spPr bwMode="auto">
          <a:xfrm>
            <a:off x="2268538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1" name="Oval 23"/>
          <p:cNvSpPr>
            <a:spLocks noChangeArrowheads="1"/>
          </p:cNvSpPr>
          <p:nvPr/>
        </p:nvSpPr>
        <p:spPr bwMode="auto">
          <a:xfrm>
            <a:off x="2411413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2" name="Oval 24"/>
          <p:cNvSpPr>
            <a:spLocks noChangeArrowheads="1"/>
          </p:cNvSpPr>
          <p:nvPr/>
        </p:nvSpPr>
        <p:spPr bwMode="auto">
          <a:xfrm>
            <a:off x="2555875" y="28527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3" name="Oval 25"/>
          <p:cNvSpPr>
            <a:spLocks noChangeArrowheads="1"/>
          </p:cNvSpPr>
          <p:nvPr/>
        </p:nvSpPr>
        <p:spPr bwMode="auto">
          <a:xfrm>
            <a:off x="2484438" y="30686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4" name="Oval 26"/>
          <p:cNvSpPr>
            <a:spLocks noChangeArrowheads="1"/>
          </p:cNvSpPr>
          <p:nvPr/>
        </p:nvSpPr>
        <p:spPr bwMode="auto">
          <a:xfrm>
            <a:off x="2268538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5" name="Oval 27"/>
          <p:cNvSpPr>
            <a:spLocks noChangeArrowheads="1"/>
          </p:cNvSpPr>
          <p:nvPr/>
        </p:nvSpPr>
        <p:spPr bwMode="auto">
          <a:xfrm>
            <a:off x="63007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6" name="Oval 28"/>
          <p:cNvSpPr>
            <a:spLocks noChangeArrowheads="1"/>
          </p:cNvSpPr>
          <p:nvPr/>
        </p:nvSpPr>
        <p:spPr bwMode="auto">
          <a:xfrm>
            <a:off x="63722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7" name="Oval 29"/>
          <p:cNvSpPr>
            <a:spLocks noChangeArrowheads="1"/>
          </p:cNvSpPr>
          <p:nvPr/>
        </p:nvSpPr>
        <p:spPr bwMode="auto">
          <a:xfrm>
            <a:off x="6443663" y="3284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8" name="Oval 30"/>
          <p:cNvSpPr>
            <a:spLocks noChangeArrowheads="1"/>
          </p:cNvSpPr>
          <p:nvPr/>
        </p:nvSpPr>
        <p:spPr bwMode="auto">
          <a:xfrm>
            <a:off x="65166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399" name="Oval 31"/>
          <p:cNvSpPr>
            <a:spLocks noChangeArrowheads="1"/>
          </p:cNvSpPr>
          <p:nvPr/>
        </p:nvSpPr>
        <p:spPr bwMode="auto">
          <a:xfrm>
            <a:off x="637222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0" name="Oval 32"/>
          <p:cNvSpPr>
            <a:spLocks noChangeArrowheads="1"/>
          </p:cNvSpPr>
          <p:nvPr/>
        </p:nvSpPr>
        <p:spPr bwMode="auto">
          <a:xfrm>
            <a:off x="6516688" y="3357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1" name="Oval 33"/>
          <p:cNvSpPr>
            <a:spLocks noChangeArrowheads="1"/>
          </p:cNvSpPr>
          <p:nvPr/>
        </p:nvSpPr>
        <p:spPr bwMode="auto">
          <a:xfrm>
            <a:off x="6443663" y="3141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2" name="Oval 34"/>
          <p:cNvSpPr>
            <a:spLocks noChangeArrowheads="1"/>
          </p:cNvSpPr>
          <p:nvPr/>
        </p:nvSpPr>
        <p:spPr bwMode="auto">
          <a:xfrm>
            <a:off x="65881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3" name="Oval 35"/>
          <p:cNvSpPr>
            <a:spLocks noChangeArrowheads="1"/>
          </p:cNvSpPr>
          <p:nvPr/>
        </p:nvSpPr>
        <p:spPr bwMode="auto">
          <a:xfrm>
            <a:off x="21955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4" name="Oval 36"/>
          <p:cNvSpPr>
            <a:spLocks noChangeArrowheads="1"/>
          </p:cNvSpPr>
          <p:nvPr/>
        </p:nvSpPr>
        <p:spPr bwMode="auto">
          <a:xfrm>
            <a:off x="25558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5" name="Oval 37"/>
          <p:cNvSpPr>
            <a:spLocks noChangeArrowheads="1"/>
          </p:cNvSpPr>
          <p:nvPr/>
        </p:nvSpPr>
        <p:spPr bwMode="auto">
          <a:xfrm>
            <a:off x="24844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6" name="Oval 38"/>
          <p:cNvSpPr>
            <a:spLocks noChangeArrowheads="1"/>
          </p:cNvSpPr>
          <p:nvPr/>
        </p:nvSpPr>
        <p:spPr bwMode="auto">
          <a:xfrm>
            <a:off x="26273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7" name="Oval 39"/>
          <p:cNvSpPr>
            <a:spLocks noChangeArrowheads="1"/>
          </p:cNvSpPr>
          <p:nvPr/>
        </p:nvSpPr>
        <p:spPr bwMode="auto">
          <a:xfrm>
            <a:off x="23399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8" name="Oval 40"/>
          <p:cNvSpPr>
            <a:spLocks noChangeArrowheads="1"/>
          </p:cNvSpPr>
          <p:nvPr/>
        </p:nvSpPr>
        <p:spPr bwMode="auto">
          <a:xfrm>
            <a:off x="2195513" y="55895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09" name="Oval 41"/>
          <p:cNvSpPr>
            <a:spLocks noChangeArrowheads="1"/>
          </p:cNvSpPr>
          <p:nvPr/>
        </p:nvSpPr>
        <p:spPr bwMode="auto">
          <a:xfrm>
            <a:off x="2339975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0" name="Oval 42"/>
          <p:cNvSpPr>
            <a:spLocks noChangeArrowheads="1"/>
          </p:cNvSpPr>
          <p:nvPr/>
        </p:nvSpPr>
        <p:spPr bwMode="auto">
          <a:xfrm>
            <a:off x="21240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1" name="Oval 43"/>
          <p:cNvSpPr>
            <a:spLocks noChangeArrowheads="1"/>
          </p:cNvSpPr>
          <p:nvPr/>
        </p:nvSpPr>
        <p:spPr bwMode="auto">
          <a:xfrm>
            <a:off x="27003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2" name="Oval 44"/>
          <p:cNvSpPr>
            <a:spLocks noChangeArrowheads="1"/>
          </p:cNvSpPr>
          <p:nvPr/>
        </p:nvSpPr>
        <p:spPr bwMode="auto">
          <a:xfrm>
            <a:off x="23399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3" name="Oval 45"/>
          <p:cNvSpPr>
            <a:spLocks noChangeArrowheads="1"/>
          </p:cNvSpPr>
          <p:nvPr/>
        </p:nvSpPr>
        <p:spPr bwMode="auto">
          <a:xfrm>
            <a:off x="241141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4" name="Oval 46"/>
          <p:cNvSpPr>
            <a:spLocks noChangeArrowheads="1"/>
          </p:cNvSpPr>
          <p:nvPr/>
        </p:nvSpPr>
        <p:spPr bwMode="auto">
          <a:xfrm>
            <a:off x="2700338" y="49418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5" name="Oval 47"/>
          <p:cNvSpPr>
            <a:spLocks noChangeArrowheads="1"/>
          </p:cNvSpPr>
          <p:nvPr/>
        </p:nvSpPr>
        <p:spPr bwMode="auto">
          <a:xfrm>
            <a:off x="2051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6" name="Oval 48"/>
          <p:cNvSpPr>
            <a:spLocks noChangeArrowheads="1"/>
          </p:cNvSpPr>
          <p:nvPr/>
        </p:nvSpPr>
        <p:spPr bwMode="auto">
          <a:xfrm>
            <a:off x="190817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7" name="Oval 49"/>
          <p:cNvSpPr>
            <a:spLocks noChangeArrowheads="1"/>
          </p:cNvSpPr>
          <p:nvPr/>
        </p:nvSpPr>
        <p:spPr bwMode="auto">
          <a:xfrm>
            <a:off x="2916238" y="57340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8" name="Oval 50"/>
          <p:cNvSpPr>
            <a:spLocks noChangeArrowheads="1"/>
          </p:cNvSpPr>
          <p:nvPr/>
        </p:nvSpPr>
        <p:spPr bwMode="auto">
          <a:xfrm>
            <a:off x="2411413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19" name="Oval 51"/>
          <p:cNvSpPr>
            <a:spLocks noChangeArrowheads="1"/>
          </p:cNvSpPr>
          <p:nvPr/>
        </p:nvSpPr>
        <p:spPr bwMode="auto">
          <a:xfrm>
            <a:off x="2987675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0" name="Oval 52"/>
          <p:cNvSpPr>
            <a:spLocks noChangeArrowheads="1"/>
          </p:cNvSpPr>
          <p:nvPr/>
        </p:nvSpPr>
        <p:spPr bwMode="auto">
          <a:xfrm>
            <a:off x="18351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1" name="Oval 53"/>
          <p:cNvSpPr>
            <a:spLocks noChangeArrowheads="1"/>
          </p:cNvSpPr>
          <p:nvPr/>
        </p:nvSpPr>
        <p:spPr bwMode="auto">
          <a:xfrm>
            <a:off x="66595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2" name="Oval 54"/>
          <p:cNvSpPr>
            <a:spLocks noChangeArrowheads="1"/>
          </p:cNvSpPr>
          <p:nvPr/>
        </p:nvSpPr>
        <p:spPr bwMode="auto">
          <a:xfrm>
            <a:off x="6443663" y="51577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3" name="Oval 55"/>
          <p:cNvSpPr>
            <a:spLocks noChangeArrowheads="1"/>
          </p:cNvSpPr>
          <p:nvPr/>
        </p:nvSpPr>
        <p:spPr bwMode="auto">
          <a:xfrm>
            <a:off x="6659563" y="50847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4" name="Oval 56"/>
          <p:cNvSpPr>
            <a:spLocks noChangeArrowheads="1"/>
          </p:cNvSpPr>
          <p:nvPr/>
        </p:nvSpPr>
        <p:spPr bwMode="auto">
          <a:xfrm>
            <a:off x="68770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5" name="Oval 57"/>
          <p:cNvSpPr>
            <a:spLocks noChangeArrowheads="1"/>
          </p:cNvSpPr>
          <p:nvPr/>
        </p:nvSpPr>
        <p:spPr bwMode="auto">
          <a:xfrm>
            <a:off x="64436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6" name="Oval 58"/>
          <p:cNvSpPr>
            <a:spLocks noChangeArrowheads="1"/>
          </p:cNvSpPr>
          <p:nvPr/>
        </p:nvSpPr>
        <p:spPr bwMode="auto">
          <a:xfrm>
            <a:off x="65881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7" name="Oval 59"/>
          <p:cNvSpPr>
            <a:spLocks noChangeArrowheads="1"/>
          </p:cNvSpPr>
          <p:nvPr/>
        </p:nvSpPr>
        <p:spPr bwMode="auto">
          <a:xfrm>
            <a:off x="6877050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8" name="Oval 60"/>
          <p:cNvSpPr>
            <a:spLocks noChangeArrowheads="1"/>
          </p:cNvSpPr>
          <p:nvPr/>
        </p:nvSpPr>
        <p:spPr bwMode="auto">
          <a:xfrm>
            <a:off x="6877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29" name="Oval 61"/>
          <p:cNvSpPr>
            <a:spLocks noChangeArrowheads="1"/>
          </p:cNvSpPr>
          <p:nvPr/>
        </p:nvSpPr>
        <p:spPr bwMode="auto">
          <a:xfrm>
            <a:off x="6588125" y="56610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0" name="Oval 62"/>
          <p:cNvSpPr>
            <a:spLocks noChangeArrowheads="1"/>
          </p:cNvSpPr>
          <p:nvPr/>
        </p:nvSpPr>
        <p:spPr bwMode="auto">
          <a:xfrm>
            <a:off x="6732588" y="56610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1" name="Oval 63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2" name="Oval 64"/>
          <p:cNvSpPr>
            <a:spLocks noChangeArrowheads="1"/>
          </p:cNvSpPr>
          <p:nvPr/>
        </p:nvSpPr>
        <p:spPr bwMode="auto">
          <a:xfrm>
            <a:off x="6804025" y="49418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3" name="Oval 65"/>
          <p:cNvSpPr>
            <a:spLocks noChangeArrowheads="1"/>
          </p:cNvSpPr>
          <p:nvPr/>
        </p:nvSpPr>
        <p:spPr bwMode="auto">
          <a:xfrm>
            <a:off x="6300788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4" name="Oval 66"/>
          <p:cNvSpPr>
            <a:spLocks noChangeArrowheads="1"/>
          </p:cNvSpPr>
          <p:nvPr/>
        </p:nvSpPr>
        <p:spPr bwMode="auto">
          <a:xfrm>
            <a:off x="6588125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5" name="Oval 67"/>
          <p:cNvSpPr>
            <a:spLocks noChangeArrowheads="1"/>
          </p:cNvSpPr>
          <p:nvPr/>
        </p:nvSpPr>
        <p:spPr bwMode="auto">
          <a:xfrm>
            <a:off x="680402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6" name="Oval 68"/>
          <p:cNvSpPr>
            <a:spLocks noChangeArrowheads="1"/>
          </p:cNvSpPr>
          <p:nvPr/>
        </p:nvSpPr>
        <p:spPr bwMode="auto">
          <a:xfrm>
            <a:off x="63722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7" name="Oval 69"/>
          <p:cNvSpPr>
            <a:spLocks noChangeArrowheads="1"/>
          </p:cNvSpPr>
          <p:nvPr/>
        </p:nvSpPr>
        <p:spPr bwMode="auto">
          <a:xfrm>
            <a:off x="665956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6438" name="Oval 70"/>
          <p:cNvSpPr>
            <a:spLocks noChangeArrowheads="1"/>
          </p:cNvSpPr>
          <p:nvPr/>
        </p:nvSpPr>
        <p:spPr bwMode="auto">
          <a:xfrm>
            <a:off x="6948488" y="5445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Arial" charset="0"/>
              </a:rPr>
              <a:t>Precisão x Acurácia</a:t>
            </a:r>
            <a:endParaRPr lang="en-US">
              <a:latin typeface="Arial" charset="0"/>
            </a:endParaRPr>
          </a:p>
        </p:txBody>
      </p:sp>
      <p:sp>
        <p:nvSpPr>
          <p:cNvPr id="165891" name="Oval 3"/>
          <p:cNvSpPr>
            <a:spLocks noChangeArrowheads="1"/>
          </p:cNvSpPr>
          <p:nvPr/>
        </p:nvSpPr>
        <p:spPr bwMode="auto">
          <a:xfrm>
            <a:off x="226695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2" name="Oval 4"/>
          <p:cNvSpPr>
            <a:spLocks noChangeArrowheads="1"/>
          </p:cNvSpPr>
          <p:nvPr/>
        </p:nvSpPr>
        <p:spPr bwMode="auto">
          <a:xfrm>
            <a:off x="169068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3" name="Oval 5"/>
          <p:cNvSpPr>
            <a:spLocks noChangeArrowheads="1"/>
          </p:cNvSpPr>
          <p:nvPr/>
        </p:nvSpPr>
        <p:spPr bwMode="auto">
          <a:xfrm>
            <a:off x="197961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4" name="Oval 6"/>
          <p:cNvSpPr>
            <a:spLocks noChangeArrowheads="1"/>
          </p:cNvSpPr>
          <p:nvPr/>
        </p:nvSpPr>
        <p:spPr bwMode="auto">
          <a:xfrm>
            <a:off x="140335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5" name="Oval 7"/>
          <p:cNvSpPr>
            <a:spLocks noChangeArrowheads="1"/>
          </p:cNvSpPr>
          <p:nvPr/>
        </p:nvSpPr>
        <p:spPr bwMode="auto">
          <a:xfrm>
            <a:off x="2266950" y="5300663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6" name="Oval 8"/>
          <p:cNvSpPr>
            <a:spLocks noChangeArrowheads="1"/>
          </p:cNvSpPr>
          <p:nvPr/>
        </p:nvSpPr>
        <p:spPr bwMode="auto">
          <a:xfrm>
            <a:off x="1690688" y="4724400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7" name="Oval 9"/>
          <p:cNvSpPr>
            <a:spLocks noChangeArrowheads="1"/>
          </p:cNvSpPr>
          <p:nvPr/>
        </p:nvSpPr>
        <p:spPr bwMode="auto">
          <a:xfrm>
            <a:off x="1979613" y="5011738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8" name="Oval 10"/>
          <p:cNvSpPr>
            <a:spLocks noChangeArrowheads="1"/>
          </p:cNvSpPr>
          <p:nvPr/>
        </p:nvSpPr>
        <p:spPr bwMode="auto">
          <a:xfrm>
            <a:off x="1403350" y="4508500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899" name="Oval 11"/>
          <p:cNvSpPr>
            <a:spLocks noChangeArrowheads="1"/>
          </p:cNvSpPr>
          <p:nvPr/>
        </p:nvSpPr>
        <p:spPr bwMode="auto">
          <a:xfrm>
            <a:off x="5867400" y="2852738"/>
            <a:ext cx="360363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0" name="Oval 12"/>
          <p:cNvSpPr>
            <a:spLocks noChangeArrowheads="1"/>
          </p:cNvSpPr>
          <p:nvPr/>
        </p:nvSpPr>
        <p:spPr bwMode="auto">
          <a:xfrm>
            <a:off x="5291138" y="2276475"/>
            <a:ext cx="1512887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1" name="Oval 13"/>
          <p:cNvSpPr>
            <a:spLocks noChangeArrowheads="1"/>
          </p:cNvSpPr>
          <p:nvPr/>
        </p:nvSpPr>
        <p:spPr bwMode="auto">
          <a:xfrm>
            <a:off x="5580063" y="2563813"/>
            <a:ext cx="935037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2" name="Oval 14"/>
          <p:cNvSpPr>
            <a:spLocks noChangeArrowheads="1"/>
          </p:cNvSpPr>
          <p:nvPr/>
        </p:nvSpPr>
        <p:spPr bwMode="auto">
          <a:xfrm>
            <a:off x="5003800" y="2060575"/>
            <a:ext cx="2087563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3" name="Oval 15"/>
          <p:cNvSpPr>
            <a:spLocks noChangeArrowheads="1"/>
          </p:cNvSpPr>
          <p:nvPr/>
        </p:nvSpPr>
        <p:spPr bwMode="auto">
          <a:xfrm>
            <a:off x="5868988" y="5229225"/>
            <a:ext cx="360362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4" name="Oval 16"/>
          <p:cNvSpPr>
            <a:spLocks noChangeArrowheads="1"/>
          </p:cNvSpPr>
          <p:nvPr/>
        </p:nvSpPr>
        <p:spPr bwMode="auto">
          <a:xfrm>
            <a:off x="5292725" y="4652963"/>
            <a:ext cx="1512888" cy="15113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5" name="Oval 17"/>
          <p:cNvSpPr>
            <a:spLocks noChangeArrowheads="1"/>
          </p:cNvSpPr>
          <p:nvPr/>
        </p:nvSpPr>
        <p:spPr bwMode="auto">
          <a:xfrm>
            <a:off x="5581650" y="4940300"/>
            <a:ext cx="935038" cy="936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6" name="Oval 18"/>
          <p:cNvSpPr>
            <a:spLocks noChangeArrowheads="1"/>
          </p:cNvSpPr>
          <p:nvPr/>
        </p:nvSpPr>
        <p:spPr bwMode="auto">
          <a:xfrm>
            <a:off x="5005388" y="4437063"/>
            <a:ext cx="2087562" cy="1943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7" name="Oval 19"/>
          <p:cNvSpPr>
            <a:spLocks noChangeArrowheads="1"/>
          </p:cNvSpPr>
          <p:nvPr/>
        </p:nvSpPr>
        <p:spPr bwMode="auto">
          <a:xfrm>
            <a:off x="2411413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8" name="Oval 20"/>
          <p:cNvSpPr>
            <a:spLocks noChangeArrowheads="1"/>
          </p:cNvSpPr>
          <p:nvPr/>
        </p:nvSpPr>
        <p:spPr bwMode="auto">
          <a:xfrm>
            <a:off x="2555875" y="299720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09" name="Oval 21"/>
          <p:cNvSpPr>
            <a:spLocks noChangeArrowheads="1"/>
          </p:cNvSpPr>
          <p:nvPr/>
        </p:nvSpPr>
        <p:spPr bwMode="auto">
          <a:xfrm>
            <a:off x="233997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0" name="Oval 22"/>
          <p:cNvSpPr>
            <a:spLocks noChangeArrowheads="1"/>
          </p:cNvSpPr>
          <p:nvPr/>
        </p:nvSpPr>
        <p:spPr bwMode="auto">
          <a:xfrm>
            <a:off x="2268538" y="292417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1" name="Oval 23"/>
          <p:cNvSpPr>
            <a:spLocks noChangeArrowheads="1"/>
          </p:cNvSpPr>
          <p:nvPr/>
        </p:nvSpPr>
        <p:spPr bwMode="auto">
          <a:xfrm>
            <a:off x="2411413" y="28527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2" name="Oval 24"/>
          <p:cNvSpPr>
            <a:spLocks noChangeArrowheads="1"/>
          </p:cNvSpPr>
          <p:nvPr/>
        </p:nvSpPr>
        <p:spPr bwMode="auto">
          <a:xfrm>
            <a:off x="2555875" y="28527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3" name="Oval 25"/>
          <p:cNvSpPr>
            <a:spLocks noChangeArrowheads="1"/>
          </p:cNvSpPr>
          <p:nvPr/>
        </p:nvSpPr>
        <p:spPr bwMode="auto">
          <a:xfrm>
            <a:off x="2484438" y="30686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4" name="Oval 26"/>
          <p:cNvSpPr>
            <a:spLocks noChangeArrowheads="1"/>
          </p:cNvSpPr>
          <p:nvPr/>
        </p:nvSpPr>
        <p:spPr bwMode="auto">
          <a:xfrm>
            <a:off x="2268538" y="29972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5" name="Oval 27"/>
          <p:cNvSpPr>
            <a:spLocks noChangeArrowheads="1"/>
          </p:cNvSpPr>
          <p:nvPr/>
        </p:nvSpPr>
        <p:spPr bwMode="auto">
          <a:xfrm>
            <a:off x="63007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6" name="Oval 28"/>
          <p:cNvSpPr>
            <a:spLocks noChangeArrowheads="1"/>
          </p:cNvSpPr>
          <p:nvPr/>
        </p:nvSpPr>
        <p:spPr bwMode="auto">
          <a:xfrm>
            <a:off x="63722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7" name="Oval 29"/>
          <p:cNvSpPr>
            <a:spLocks noChangeArrowheads="1"/>
          </p:cNvSpPr>
          <p:nvPr/>
        </p:nvSpPr>
        <p:spPr bwMode="auto">
          <a:xfrm>
            <a:off x="6443663" y="328453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8" name="Oval 30"/>
          <p:cNvSpPr>
            <a:spLocks noChangeArrowheads="1"/>
          </p:cNvSpPr>
          <p:nvPr/>
        </p:nvSpPr>
        <p:spPr bwMode="auto">
          <a:xfrm>
            <a:off x="6516688" y="321310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19" name="Oval 31"/>
          <p:cNvSpPr>
            <a:spLocks noChangeArrowheads="1"/>
          </p:cNvSpPr>
          <p:nvPr/>
        </p:nvSpPr>
        <p:spPr bwMode="auto">
          <a:xfrm>
            <a:off x="6372225" y="3357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0" name="Oval 32"/>
          <p:cNvSpPr>
            <a:spLocks noChangeArrowheads="1"/>
          </p:cNvSpPr>
          <p:nvPr/>
        </p:nvSpPr>
        <p:spPr bwMode="auto">
          <a:xfrm>
            <a:off x="6516688" y="3357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1" name="Oval 33"/>
          <p:cNvSpPr>
            <a:spLocks noChangeArrowheads="1"/>
          </p:cNvSpPr>
          <p:nvPr/>
        </p:nvSpPr>
        <p:spPr bwMode="auto">
          <a:xfrm>
            <a:off x="6443663" y="31416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2" name="Oval 34"/>
          <p:cNvSpPr>
            <a:spLocks noChangeArrowheads="1"/>
          </p:cNvSpPr>
          <p:nvPr/>
        </p:nvSpPr>
        <p:spPr bwMode="auto">
          <a:xfrm>
            <a:off x="6588125" y="3141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3" name="Oval 35"/>
          <p:cNvSpPr>
            <a:spLocks noChangeArrowheads="1"/>
          </p:cNvSpPr>
          <p:nvPr/>
        </p:nvSpPr>
        <p:spPr bwMode="auto">
          <a:xfrm>
            <a:off x="21955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4" name="Oval 36"/>
          <p:cNvSpPr>
            <a:spLocks noChangeArrowheads="1"/>
          </p:cNvSpPr>
          <p:nvPr/>
        </p:nvSpPr>
        <p:spPr bwMode="auto">
          <a:xfrm>
            <a:off x="25558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5" name="Oval 37"/>
          <p:cNvSpPr>
            <a:spLocks noChangeArrowheads="1"/>
          </p:cNvSpPr>
          <p:nvPr/>
        </p:nvSpPr>
        <p:spPr bwMode="auto">
          <a:xfrm>
            <a:off x="24844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6" name="Oval 38"/>
          <p:cNvSpPr>
            <a:spLocks noChangeArrowheads="1"/>
          </p:cNvSpPr>
          <p:nvPr/>
        </p:nvSpPr>
        <p:spPr bwMode="auto">
          <a:xfrm>
            <a:off x="2627313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7" name="Oval 39"/>
          <p:cNvSpPr>
            <a:spLocks noChangeArrowheads="1"/>
          </p:cNvSpPr>
          <p:nvPr/>
        </p:nvSpPr>
        <p:spPr bwMode="auto">
          <a:xfrm>
            <a:off x="23399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8" name="Oval 40"/>
          <p:cNvSpPr>
            <a:spLocks noChangeArrowheads="1"/>
          </p:cNvSpPr>
          <p:nvPr/>
        </p:nvSpPr>
        <p:spPr bwMode="auto">
          <a:xfrm>
            <a:off x="2195513" y="55895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29" name="Oval 41"/>
          <p:cNvSpPr>
            <a:spLocks noChangeArrowheads="1"/>
          </p:cNvSpPr>
          <p:nvPr/>
        </p:nvSpPr>
        <p:spPr bwMode="auto">
          <a:xfrm>
            <a:off x="2339975" y="51577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0" name="Oval 42"/>
          <p:cNvSpPr>
            <a:spLocks noChangeArrowheads="1"/>
          </p:cNvSpPr>
          <p:nvPr/>
        </p:nvSpPr>
        <p:spPr bwMode="auto">
          <a:xfrm>
            <a:off x="212407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1" name="Oval 43"/>
          <p:cNvSpPr>
            <a:spLocks noChangeArrowheads="1"/>
          </p:cNvSpPr>
          <p:nvPr/>
        </p:nvSpPr>
        <p:spPr bwMode="auto">
          <a:xfrm>
            <a:off x="2700338" y="55165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2" name="Oval 44"/>
          <p:cNvSpPr>
            <a:spLocks noChangeArrowheads="1"/>
          </p:cNvSpPr>
          <p:nvPr/>
        </p:nvSpPr>
        <p:spPr bwMode="auto">
          <a:xfrm>
            <a:off x="2339975" y="5734050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3" name="Oval 45"/>
          <p:cNvSpPr>
            <a:spLocks noChangeArrowheads="1"/>
          </p:cNvSpPr>
          <p:nvPr/>
        </p:nvSpPr>
        <p:spPr bwMode="auto">
          <a:xfrm>
            <a:off x="241141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4" name="Oval 46"/>
          <p:cNvSpPr>
            <a:spLocks noChangeArrowheads="1"/>
          </p:cNvSpPr>
          <p:nvPr/>
        </p:nvSpPr>
        <p:spPr bwMode="auto">
          <a:xfrm>
            <a:off x="2700338" y="49418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5" name="Oval 47"/>
          <p:cNvSpPr>
            <a:spLocks noChangeArrowheads="1"/>
          </p:cNvSpPr>
          <p:nvPr/>
        </p:nvSpPr>
        <p:spPr bwMode="auto">
          <a:xfrm>
            <a:off x="2051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6" name="Oval 48"/>
          <p:cNvSpPr>
            <a:spLocks noChangeArrowheads="1"/>
          </p:cNvSpPr>
          <p:nvPr/>
        </p:nvSpPr>
        <p:spPr bwMode="auto">
          <a:xfrm>
            <a:off x="1908175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7" name="Oval 49"/>
          <p:cNvSpPr>
            <a:spLocks noChangeArrowheads="1"/>
          </p:cNvSpPr>
          <p:nvPr/>
        </p:nvSpPr>
        <p:spPr bwMode="auto">
          <a:xfrm>
            <a:off x="2916238" y="57340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8" name="Oval 50"/>
          <p:cNvSpPr>
            <a:spLocks noChangeArrowheads="1"/>
          </p:cNvSpPr>
          <p:nvPr/>
        </p:nvSpPr>
        <p:spPr bwMode="auto">
          <a:xfrm>
            <a:off x="2411413" y="5949950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39" name="Oval 51"/>
          <p:cNvSpPr>
            <a:spLocks noChangeArrowheads="1"/>
          </p:cNvSpPr>
          <p:nvPr/>
        </p:nvSpPr>
        <p:spPr bwMode="auto">
          <a:xfrm>
            <a:off x="2987675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0" name="Oval 52"/>
          <p:cNvSpPr>
            <a:spLocks noChangeArrowheads="1"/>
          </p:cNvSpPr>
          <p:nvPr/>
        </p:nvSpPr>
        <p:spPr bwMode="auto">
          <a:xfrm>
            <a:off x="18351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1" name="Oval 53"/>
          <p:cNvSpPr>
            <a:spLocks noChangeArrowheads="1"/>
          </p:cNvSpPr>
          <p:nvPr/>
        </p:nvSpPr>
        <p:spPr bwMode="auto">
          <a:xfrm>
            <a:off x="66595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2" name="Oval 54"/>
          <p:cNvSpPr>
            <a:spLocks noChangeArrowheads="1"/>
          </p:cNvSpPr>
          <p:nvPr/>
        </p:nvSpPr>
        <p:spPr bwMode="auto">
          <a:xfrm>
            <a:off x="6443663" y="51577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3" name="Oval 55"/>
          <p:cNvSpPr>
            <a:spLocks noChangeArrowheads="1"/>
          </p:cNvSpPr>
          <p:nvPr/>
        </p:nvSpPr>
        <p:spPr bwMode="auto">
          <a:xfrm>
            <a:off x="6659563" y="50847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4" name="Oval 56"/>
          <p:cNvSpPr>
            <a:spLocks noChangeArrowheads="1"/>
          </p:cNvSpPr>
          <p:nvPr/>
        </p:nvSpPr>
        <p:spPr bwMode="auto">
          <a:xfrm>
            <a:off x="6877050" y="53006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5" name="Oval 57"/>
          <p:cNvSpPr>
            <a:spLocks noChangeArrowheads="1"/>
          </p:cNvSpPr>
          <p:nvPr/>
        </p:nvSpPr>
        <p:spPr bwMode="auto">
          <a:xfrm>
            <a:off x="6443663" y="5373688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6" name="Oval 58"/>
          <p:cNvSpPr>
            <a:spLocks noChangeArrowheads="1"/>
          </p:cNvSpPr>
          <p:nvPr/>
        </p:nvSpPr>
        <p:spPr bwMode="auto">
          <a:xfrm>
            <a:off x="65881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7" name="Oval 59"/>
          <p:cNvSpPr>
            <a:spLocks noChangeArrowheads="1"/>
          </p:cNvSpPr>
          <p:nvPr/>
        </p:nvSpPr>
        <p:spPr bwMode="auto">
          <a:xfrm>
            <a:off x="6877050" y="55895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8" name="Oval 60"/>
          <p:cNvSpPr>
            <a:spLocks noChangeArrowheads="1"/>
          </p:cNvSpPr>
          <p:nvPr/>
        </p:nvSpPr>
        <p:spPr bwMode="auto">
          <a:xfrm>
            <a:off x="6877050" y="50847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49" name="Oval 61"/>
          <p:cNvSpPr>
            <a:spLocks noChangeArrowheads="1"/>
          </p:cNvSpPr>
          <p:nvPr/>
        </p:nvSpPr>
        <p:spPr bwMode="auto">
          <a:xfrm>
            <a:off x="6588125" y="56610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0" name="Oval 62"/>
          <p:cNvSpPr>
            <a:spLocks noChangeArrowheads="1"/>
          </p:cNvSpPr>
          <p:nvPr/>
        </p:nvSpPr>
        <p:spPr bwMode="auto">
          <a:xfrm>
            <a:off x="6732588" y="56610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1" name="Oval 63"/>
          <p:cNvSpPr>
            <a:spLocks noChangeArrowheads="1"/>
          </p:cNvSpPr>
          <p:nvPr/>
        </p:nvSpPr>
        <p:spPr bwMode="auto">
          <a:xfrm>
            <a:off x="6516688" y="50133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2" name="Oval 64"/>
          <p:cNvSpPr>
            <a:spLocks noChangeArrowheads="1"/>
          </p:cNvSpPr>
          <p:nvPr/>
        </p:nvSpPr>
        <p:spPr bwMode="auto">
          <a:xfrm>
            <a:off x="6804025" y="494188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3" name="Oval 65"/>
          <p:cNvSpPr>
            <a:spLocks noChangeArrowheads="1"/>
          </p:cNvSpPr>
          <p:nvPr/>
        </p:nvSpPr>
        <p:spPr bwMode="auto">
          <a:xfrm>
            <a:off x="6300788" y="52292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4" name="Oval 66"/>
          <p:cNvSpPr>
            <a:spLocks noChangeArrowheads="1"/>
          </p:cNvSpPr>
          <p:nvPr/>
        </p:nvSpPr>
        <p:spPr bwMode="auto">
          <a:xfrm>
            <a:off x="6588125" y="52292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5" name="Oval 67"/>
          <p:cNvSpPr>
            <a:spLocks noChangeArrowheads="1"/>
          </p:cNvSpPr>
          <p:nvPr/>
        </p:nvSpPr>
        <p:spPr bwMode="auto">
          <a:xfrm>
            <a:off x="6804025" y="5445125"/>
            <a:ext cx="71438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6" name="Oval 68"/>
          <p:cNvSpPr>
            <a:spLocks noChangeArrowheads="1"/>
          </p:cNvSpPr>
          <p:nvPr/>
        </p:nvSpPr>
        <p:spPr bwMode="auto">
          <a:xfrm>
            <a:off x="6372225" y="5516563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7" name="Oval 69"/>
          <p:cNvSpPr>
            <a:spLocks noChangeArrowheads="1"/>
          </p:cNvSpPr>
          <p:nvPr/>
        </p:nvSpPr>
        <p:spPr bwMode="auto">
          <a:xfrm>
            <a:off x="6659563" y="48688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8" name="Oval 70"/>
          <p:cNvSpPr>
            <a:spLocks noChangeArrowheads="1"/>
          </p:cNvSpPr>
          <p:nvPr/>
        </p:nvSpPr>
        <p:spPr bwMode="auto">
          <a:xfrm>
            <a:off x="6948488" y="5445125"/>
            <a:ext cx="71437" cy="71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5959" name="Text Box 71"/>
          <p:cNvSpPr txBox="1">
            <a:spLocks noChangeArrowheads="1"/>
          </p:cNvSpPr>
          <p:nvPr/>
        </p:nvSpPr>
        <p:spPr bwMode="auto">
          <a:xfrm>
            <a:off x="3419475" y="3429000"/>
            <a:ext cx="1079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Preciso e acurado</a:t>
            </a:r>
            <a:endParaRPr lang="en-US" b="1">
              <a:latin typeface="Arial" charset="0"/>
            </a:endParaRPr>
          </a:p>
        </p:txBody>
      </p:sp>
      <p:sp>
        <p:nvSpPr>
          <p:cNvPr id="165960" name="Text Box 72"/>
          <p:cNvSpPr txBox="1">
            <a:spLocks noChangeArrowheads="1"/>
          </p:cNvSpPr>
          <p:nvPr/>
        </p:nvSpPr>
        <p:spPr bwMode="auto">
          <a:xfrm>
            <a:off x="7092950" y="2708275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Preciso e não-acurado</a:t>
            </a:r>
            <a:endParaRPr lang="en-US" b="1">
              <a:latin typeface="Arial" charset="0"/>
            </a:endParaRPr>
          </a:p>
        </p:txBody>
      </p:sp>
      <p:sp>
        <p:nvSpPr>
          <p:cNvPr id="165961" name="Text Box 73"/>
          <p:cNvSpPr txBox="1">
            <a:spLocks noChangeArrowheads="1"/>
          </p:cNvSpPr>
          <p:nvPr/>
        </p:nvSpPr>
        <p:spPr bwMode="auto">
          <a:xfrm>
            <a:off x="7308850" y="5013325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Impreciso e não-acurado</a:t>
            </a:r>
            <a:endParaRPr lang="en-US" b="1">
              <a:latin typeface="Arial" charset="0"/>
            </a:endParaRPr>
          </a:p>
        </p:txBody>
      </p:sp>
      <p:sp>
        <p:nvSpPr>
          <p:cNvPr id="165962" name="Text Box 74"/>
          <p:cNvSpPr txBox="1">
            <a:spLocks noChangeArrowheads="1"/>
          </p:cNvSpPr>
          <p:nvPr/>
        </p:nvSpPr>
        <p:spPr bwMode="auto">
          <a:xfrm>
            <a:off x="3276600" y="59499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latin typeface="Arial" charset="0"/>
              </a:rPr>
              <a:t>Impreciso e acurado</a:t>
            </a:r>
            <a:endParaRPr lang="en-US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População x Amostra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Conjunto de elementos que compartilham </a:t>
            </a:r>
            <a:r>
              <a:rPr lang="pt-BR" sz="2000" dirty="0" smtClean="0">
                <a:latin typeface="Calibri" pitchFamily="34" charset="0"/>
              </a:rPr>
              <a:t>alguma (ou mais) característica(s)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Ex: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 de esporte</a:t>
            </a:r>
          </a:p>
          <a:p>
            <a:pPr marL="1390650" lvl="2" indent="-533400"/>
            <a:r>
              <a:rPr lang="pt-BR" sz="1600" dirty="0" smtClean="0">
                <a:latin typeface="Calibri" pitchFamily="34" charset="0"/>
              </a:rPr>
              <a:t>Cavalos de esporte que participam de olimpíadas</a:t>
            </a:r>
          </a:p>
          <a:p>
            <a:pPr marL="1390650" lvl="2" indent="-533400"/>
            <a:r>
              <a:rPr lang="pt-BR" sz="1600" dirty="0" err="1" smtClean="0">
                <a:latin typeface="Calibri" pitchFamily="34" charset="0"/>
              </a:rPr>
              <a:t>etc</a:t>
            </a:r>
            <a:endParaRPr lang="pt-BR" sz="1600" dirty="0">
              <a:latin typeface="Calibri" pitchFamily="34" charset="0"/>
            </a:endParaRPr>
          </a:p>
          <a:p>
            <a:pPr marL="1371600" lvl="2" indent="-457200">
              <a:buFontTx/>
              <a:buNone/>
            </a:pPr>
            <a:endParaRPr lang="pt-BR" sz="20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Subconjunto da 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Conjunto de elementos selecionados para um estudo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>
                <a:latin typeface="Calibri" pitchFamily="34" charset="0"/>
              </a:rPr>
              <a:t>Referências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34816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COCHRAN, </a:t>
            </a:r>
            <a:r>
              <a:rPr lang="pt-BR" sz="2000" dirty="0" err="1">
                <a:latin typeface="Calibri" pitchFamily="34" charset="0"/>
              </a:rPr>
              <a:t>W.G.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Sampling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techniques</a:t>
            </a:r>
            <a:r>
              <a:rPr lang="pt-BR" sz="2000" dirty="0">
                <a:latin typeface="Calibri" pitchFamily="34" charset="0"/>
              </a:rPr>
              <a:t>. 3ª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John </a:t>
            </a:r>
            <a:r>
              <a:rPr lang="pt-BR" sz="2000" dirty="0" err="1">
                <a:latin typeface="Calibri" pitchFamily="34" charset="0"/>
              </a:rPr>
              <a:t>Wiley</a:t>
            </a:r>
            <a:r>
              <a:rPr lang="pt-BR" sz="2000" dirty="0">
                <a:latin typeface="Calibri" pitchFamily="34" charset="0"/>
              </a:rPr>
              <a:t> &amp; Sons, 1967.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PEREIRA, </a:t>
            </a:r>
            <a:r>
              <a:rPr lang="pt-BR" sz="2000" dirty="0" err="1">
                <a:latin typeface="Calibri" pitchFamily="34" charset="0"/>
              </a:rPr>
              <a:t>M.G.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>
                <a:latin typeface="Calibri" pitchFamily="34" charset="0"/>
              </a:rPr>
              <a:t>Epidemiologia - Teoria e Prática. </a:t>
            </a:r>
            <a:r>
              <a:rPr lang="pt-BR" sz="2000" dirty="0">
                <a:latin typeface="Calibri" pitchFamily="34" charset="0"/>
              </a:rPr>
              <a:t>Guanabara </a:t>
            </a:r>
            <a:r>
              <a:rPr lang="pt-BR" sz="2000" dirty="0" err="1">
                <a:latin typeface="Calibri" pitchFamily="34" charset="0"/>
              </a:rPr>
              <a:t>Koogan</a:t>
            </a:r>
            <a:r>
              <a:rPr lang="pt-BR" sz="2000" dirty="0">
                <a:latin typeface="Calibri" pitchFamily="34" charset="0"/>
              </a:rPr>
              <a:t>,           p. 337-357, 2005.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STEVENSON, M. </a:t>
            </a:r>
            <a:r>
              <a:rPr lang="pt-BR" sz="2000" b="1" dirty="0" err="1">
                <a:latin typeface="Calibri" pitchFamily="34" charset="0"/>
              </a:rPr>
              <a:t>An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introduction</a:t>
            </a:r>
            <a:r>
              <a:rPr lang="pt-BR" sz="2000" b="1" dirty="0">
                <a:latin typeface="Calibri" pitchFamily="34" charset="0"/>
              </a:rPr>
              <a:t> to </a:t>
            </a:r>
            <a:r>
              <a:rPr lang="pt-BR" sz="2000" b="1" dirty="0" err="1">
                <a:latin typeface="Calibri" pitchFamily="34" charset="0"/>
              </a:rPr>
              <a:t>veterinary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epidemiology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 err="1">
                <a:latin typeface="Calibri" pitchFamily="34" charset="0"/>
              </a:rPr>
              <a:t>EpiCentre</a:t>
            </a:r>
            <a:r>
              <a:rPr lang="pt-BR" sz="2000" dirty="0">
                <a:latin typeface="Calibri" pitchFamily="34" charset="0"/>
              </a:rPr>
              <a:t>, IVABS, p. 62-71, 2007. </a:t>
            </a:r>
            <a:r>
              <a:rPr lang="pt-BR" sz="2000" dirty="0">
                <a:solidFill>
                  <a:srgbClr val="0033CC"/>
                </a:solidFill>
                <a:latin typeface="Calibri" pitchFamily="34" charset="0"/>
              </a:rPr>
              <a:t>http://epicentre.massey.ac.nz/Portals/0/EpiCentre/Downloads/Education/ 227-407/Stevenson_intro_epidemiology_2007.pdf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solidFill>
                <a:srgbClr val="0033CC"/>
              </a:solidFill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THRUSFIELD, M. </a:t>
            </a:r>
            <a:r>
              <a:rPr lang="pt-BR" sz="2000" b="1" dirty="0">
                <a:latin typeface="Calibri" pitchFamily="34" charset="0"/>
              </a:rPr>
              <a:t>Epidemiologia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Veterinaria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>
                <a:latin typeface="Calibri" pitchFamily="34" charset="0"/>
              </a:rPr>
              <a:t>2ª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Roca, p.223-239, 2004.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pt-BR" sz="2000" dirty="0">
              <a:latin typeface="Calibri" pitchFamily="34" charset="0"/>
            </a:endParaRP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pt-BR" sz="2000" dirty="0">
                <a:latin typeface="Calibri" pitchFamily="34" charset="0"/>
              </a:rPr>
              <a:t>THRUSFIELD, M. </a:t>
            </a:r>
            <a:r>
              <a:rPr lang="pt-BR" sz="2000" b="1" dirty="0" err="1">
                <a:latin typeface="Calibri" pitchFamily="34" charset="0"/>
              </a:rPr>
              <a:t>Veterinary</a:t>
            </a:r>
            <a:r>
              <a:rPr lang="pt-BR" sz="2000" b="1" dirty="0">
                <a:latin typeface="Calibri" pitchFamily="34" charset="0"/>
              </a:rPr>
              <a:t> </a:t>
            </a:r>
            <a:r>
              <a:rPr lang="pt-BR" sz="2000" b="1" dirty="0" err="1">
                <a:latin typeface="Calibri" pitchFamily="34" charset="0"/>
              </a:rPr>
              <a:t>epidemiology</a:t>
            </a:r>
            <a:r>
              <a:rPr lang="pt-BR" sz="2000" b="1" dirty="0">
                <a:latin typeface="Calibri" pitchFamily="34" charset="0"/>
              </a:rPr>
              <a:t>. </a:t>
            </a:r>
            <a:r>
              <a:rPr lang="pt-BR" sz="2000" dirty="0">
                <a:latin typeface="Calibri" pitchFamily="34" charset="0"/>
              </a:rPr>
              <a:t>3ª </a:t>
            </a:r>
            <a:r>
              <a:rPr lang="pt-BR" sz="2000" dirty="0" err="1">
                <a:latin typeface="Calibri" pitchFamily="34" charset="0"/>
              </a:rPr>
              <a:t>ed</a:t>
            </a:r>
            <a:r>
              <a:rPr lang="pt-BR" sz="2000" dirty="0">
                <a:latin typeface="Calibri" pitchFamily="34" charset="0"/>
              </a:rPr>
              <a:t>, </a:t>
            </a:r>
            <a:r>
              <a:rPr lang="pt-BR" sz="2000" dirty="0" err="1">
                <a:latin typeface="Calibri" pitchFamily="34" charset="0"/>
              </a:rPr>
              <a:t>Blackwell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err="1">
                <a:latin typeface="Calibri" pitchFamily="34" charset="0"/>
              </a:rPr>
              <a:t>Publishing</a:t>
            </a:r>
            <a:r>
              <a:rPr lang="pt-BR" sz="2000" dirty="0">
                <a:latin typeface="Calibri" pitchFamily="34" charset="0"/>
              </a:rPr>
              <a:t>, p.228-246,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Introdução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919" t="1320"/>
          <a:stretch>
            <a:fillRect/>
          </a:stretch>
        </p:blipFill>
        <p:spPr bwMode="auto">
          <a:xfrm>
            <a:off x="611188" y="1268413"/>
            <a:ext cx="7920037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0" name="Group 8"/>
          <p:cNvGrpSpPr>
            <a:grpSpLocks/>
          </p:cNvGrpSpPr>
          <p:nvPr/>
        </p:nvGrpSpPr>
        <p:grpSpPr bwMode="auto">
          <a:xfrm>
            <a:off x="611188" y="1341438"/>
            <a:ext cx="3455987" cy="5295900"/>
            <a:chOff x="385" y="845"/>
            <a:chExt cx="2177" cy="3336"/>
          </a:xfrm>
        </p:grpSpPr>
        <p:pic>
          <p:nvPicPr>
            <p:cNvPr id="3379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450" t="984"/>
            <a:stretch>
              <a:fillRect/>
            </a:stretch>
          </p:blipFill>
          <p:spPr bwMode="auto">
            <a:xfrm>
              <a:off x="385" y="2750"/>
              <a:ext cx="2177" cy="14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431" y="845"/>
              <a:ext cx="862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População</a:t>
              </a: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1837" y="2795"/>
              <a:ext cx="680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600">
                  <a:latin typeface="Tw Cen MT Condensed Extra Bold" pitchFamily="34" charset="0"/>
                </a:rPr>
                <a:t>Amostra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Censo x Amostra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Censo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Quando </a:t>
            </a:r>
            <a:r>
              <a:rPr lang="pt-BR" sz="2000" b="1" dirty="0">
                <a:solidFill>
                  <a:srgbClr val="0033CC"/>
                </a:solidFill>
                <a:latin typeface="Calibri" pitchFamily="34" charset="0"/>
              </a:rPr>
              <a:t>todos</a:t>
            </a:r>
            <a:r>
              <a:rPr lang="pt-BR" sz="2000" dirty="0">
                <a:latin typeface="Calibri" pitchFamily="34" charset="0"/>
              </a:rPr>
              <a:t> os elementos de uma população são investigados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Determina exatamente a distribuição de uma variável na população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Geralmente são difíceis ou mesmo impossíveis de serem realizados</a:t>
            </a:r>
          </a:p>
          <a:p>
            <a:pPr marL="1371600" lvl="2" indent="-457200"/>
            <a:r>
              <a:rPr lang="pt-BR" sz="1800" dirty="0">
                <a:latin typeface="Calibri" pitchFamily="34" charset="0"/>
              </a:rPr>
              <a:t>Logística, tempo, recursos financeiros</a:t>
            </a:r>
          </a:p>
          <a:p>
            <a:pPr marL="1371600" lvl="2" indent="-457200">
              <a:buFontTx/>
              <a:buNone/>
            </a:pPr>
            <a:endParaRPr lang="pt-BR" sz="16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Amostragem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Quando </a:t>
            </a:r>
            <a:r>
              <a:rPr lang="pt-BR" sz="2000" b="1" dirty="0">
                <a:solidFill>
                  <a:srgbClr val="0033CC"/>
                </a:solidFill>
                <a:latin typeface="Calibri" pitchFamily="34" charset="0"/>
              </a:rPr>
              <a:t>alguns</a:t>
            </a:r>
            <a:r>
              <a:rPr lang="pt-BR" sz="2000" dirty="0">
                <a:latin typeface="Calibri" pitchFamily="34" charset="0"/>
              </a:rPr>
              <a:t> elementos de uma população são investigados</a:t>
            </a:r>
          </a:p>
          <a:p>
            <a:pPr marL="990600" lvl="1" indent="-533400"/>
            <a:r>
              <a:rPr lang="pt-BR" sz="2000" dirty="0" smtClean="0">
                <a:latin typeface="Calibri" pitchFamily="34" charset="0"/>
              </a:rPr>
              <a:t>Vantagens </a:t>
            </a:r>
            <a:r>
              <a:rPr lang="pt-BR" sz="2000" dirty="0">
                <a:latin typeface="Calibri" pitchFamily="34" charset="0"/>
              </a:rPr>
              <a:t>em relação ao censo</a:t>
            </a:r>
          </a:p>
          <a:p>
            <a:pPr marL="1371600" lvl="2" indent="-457200"/>
            <a:r>
              <a:rPr lang="pt-BR" sz="1800" dirty="0" smtClean="0">
                <a:latin typeface="Calibri" pitchFamily="34" charset="0"/>
              </a:rPr>
              <a:t>Maior </a:t>
            </a:r>
            <a:r>
              <a:rPr lang="pt-BR" sz="1800" dirty="0">
                <a:latin typeface="Calibri" pitchFamily="34" charset="0"/>
              </a:rPr>
              <a:t>velocidade na obtenção dos resultados</a:t>
            </a:r>
          </a:p>
          <a:p>
            <a:pPr marL="1371600" lvl="2" indent="-457200"/>
            <a:r>
              <a:rPr lang="pt-BR" sz="1800" dirty="0">
                <a:latin typeface="Calibri" pitchFamily="34" charset="0"/>
              </a:rPr>
              <a:t>Menor custo</a:t>
            </a:r>
            <a:endParaRPr lang="pt-BR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População alvo e População de Estudo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18488" cy="4852988"/>
          </a:xfrm>
        </p:spPr>
        <p:txBody>
          <a:bodyPr/>
          <a:lstStyle/>
          <a:p>
            <a:pPr marL="609600" indent="-609600"/>
            <a:r>
              <a:rPr lang="pt-BR" dirty="0" smtClean="0">
                <a:latin typeface="Calibri" pitchFamily="34" charset="0"/>
              </a:rPr>
              <a:t>População alvo: População sobre a qual se quer uma resposta (objetivo)</a:t>
            </a:r>
          </a:p>
          <a:p>
            <a:pPr marL="609600" indent="-609600"/>
            <a:endParaRPr lang="pt-BR" dirty="0" smtClean="0">
              <a:latin typeface="Calibri" pitchFamily="34" charset="0"/>
            </a:endParaRPr>
          </a:p>
          <a:p>
            <a:pPr marL="609600" indent="-609600"/>
            <a:r>
              <a:rPr lang="pt-BR" dirty="0" smtClean="0">
                <a:latin typeface="Calibri" pitchFamily="34" charset="0"/>
              </a:rPr>
              <a:t>População </a:t>
            </a:r>
            <a:r>
              <a:rPr lang="pt-BR" dirty="0">
                <a:latin typeface="Calibri" pitchFamily="34" charset="0"/>
              </a:rPr>
              <a:t>de </a:t>
            </a:r>
            <a:r>
              <a:rPr lang="pt-BR" dirty="0" smtClean="0">
                <a:latin typeface="Calibri" pitchFamily="34" charset="0"/>
              </a:rPr>
              <a:t>estudo: População </a:t>
            </a:r>
            <a:r>
              <a:rPr lang="pt-BR" dirty="0">
                <a:latin typeface="Calibri" pitchFamily="34" charset="0"/>
              </a:rPr>
              <a:t>da qual a amostra é </a:t>
            </a:r>
            <a:r>
              <a:rPr lang="pt-BR" dirty="0" smtClean="0">
                <a:latin typeface="Calibri" pitchFamily="34" charset="0"/>
              </a:rPr>
              <a:t>obtida</a:t>
            </a:r>
          </a:p>
          <a:p>
            <a:pPr marL="609600" indent="-609600"/>
            <a:endParaRPr lang="pt-BR" dirty="0" smtClean="0">
              <a:latin typeface="Calibri" pitchFamily="34" charset="0"/>
            </a:endParaRP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= População de estudo (ideal)</a:t>
            </a: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≈ População de estudo (aceitável)</a:t>
            </a:r>
          </a:p>
          <a:p>
            <a:pPr marL="609600" indent="-609600">
              <a:buNone/>
            </a:pPr>
            <a:r>
              <a:rPr lang="pt-BR" sz="2800" dirty="0" smtClean="0">
                <a:latin typeface="Calibri" pitchFamily="34" charset="0"/>
              </a:rPr>
              <a:t>População alvo ≠ População de estudo (ruim)</a:t>
            </a:r>
            <a:endParaRPr lang="pt-BR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18488" cy="4852988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Unidade amostral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Unidade observada da população de estudo, sobre a qual os dados são obtidos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Indivíduo (animal)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Agregado de indivíduos (rebanho, fazendas ou regiões administrativas)</a:t>
            </a:r>
          </a:p>
          <a:p>
            <a:pPr marL="1390650" marR="0" lvl="2" indent="-5334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18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País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endParaRPr kumimoji="0" lang="pt-BR" sz="2400" b="0" i="0" u="none" strike="noStrike" kern="1200" cap="none" spc="0" normalizeH="0" baseline="0" noProof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09600" marR="0" lvl="0" indent="-609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tabLst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Quadro amostral</a:t>
            </a:r>
          </a:p>
          <a:p>
            <a:pPr marL="990600" marR="0" lvl="1" indent="-5334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tabLst/>
              <a:defRPr/>
            </a:pPr>
            <a:r>
              <a:rPr kumimoji="0" lang="pt-BR" sz="24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Lista que contém os membros da população de estudo</a:t>
            </a:r>
            <a:endParaRPr kumimoji="0" lang="pt-BR" sz="2400" b="0" i="0" u="none" strike="noStrike" kern="1200" cap="none" spc="0" normalizeH="0" baseline="0" noProof="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346" y="609600"/>
            <a:ext cx="7765322" cy="9704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uLnTx/>
                <a:uFillTx/>
                <a:latin typeface="Calibri" pitchFamily="34" charset="0"/>
                <a:ea typeface="+mj-ea"/>
                <a:cs typeface="Trebuchet MS"/>
              </a:rPr>
              <a:t>Amostra</a:t>
            </a:r>
            <a:endParaRPr kumimoji="0" lang="pt-BR" sz="3600" b="0" i="0" u="none" strike="noStrike" kern="1200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Calibri" pitchFamily="34" charset="0"/>
              <a:ea typeface="+mj-ea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alibri" pitchFamily="34" charset="0"/>
              </a:rPr>
              <a:t>Viés</a:t>
            </a:r>
            <a:endParaRPr lang="pt-BR" sz="3600" dirty="0">
              <a:latin typeface="Calibri" pitchFamily="34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fontScale="92500" lnSpcReduction="10000"/>
          </a:bodyPr>
          <a:lstStyle/>
          <a:p>
            <a:pPr marL="609600" indent="-609600" algn="just"/>
            <a:r>
              <a:rPr lang="pt-BR" sz="2400" dirty="0">
                <a:latin typeface="Calibri" pitchFamily="34" charset="0"/>
              </a:rPr>
              <a:t>Objetivo da amostragem é providenciar uma estimativa sem </a:t>
            </a:r>
            <a:r>
              <a:rPr lang="pt-BR" sz="2400" dirty="0" smtClean="0">
                <a:latin typeface="Calibri" pitchFamily="34" charset="0"/>
              </a:rPr>
              <a:t>viés (erro) da </a:t>
            </a:r>
            <a:r>
              <a:rPr lang="pt-BR" sz="2400" dirty="0">
                <a:latin typeface="Calibri" pitchFamily="34" charset="0"/>
              </a:rPr>
              <a:t>variável estudada em uma população</a:t>
            </a:r>
          </a:p>
          <a:p>
            <a:pPr marL="990600" lvl="1" indent="-533400" algn="just"/>
            <a:endParaRPr lang="pt-BR" sz="2000" dirty="0">
              <a:latin typeface="Calibri" pitchFamily="34" charset="0"/>
            </a:endParaRPr>
          </a:p>
          <a:p>
            <a:pPr marL="609600" indent="-609600" algn="just"/>
            <a:r>
              <a:rPr lang="pt-BR" sz="2400" dirty="0">
                <a:latin typeface="Calibri" pitchFamily="34" charset="0"/>
              </a:rPr>
              <a:t>Estimativas tendenciosas </a:t>
            </a:r>
            <a:r>
              <a:rPr lang="pt-BR" sz="2400" dirty="0" smtClean="0">
                <a:latin typeface="Calibri" pitchFamily="34" charset="0"/>
              </a:rPr>
              <a:t>(com viés) </a:t>
            </a:r>
            <a:r>
              <a:rPr lang="pt-BR" sz="2400" dirty="0">
                <a:latin typeface="Calibri" pitchFamily="34" charset="0"/>
              </a:rPr>
              <a:t>acontecem quando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Lista de membros do quadro amostral é incompleta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Informação é obsoleta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Segmentos da população não são traçáveis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Recusa na participação ou produção de respostas erradas</a:t>
            </a:r>
          </a:p>
          <a:p>
            <a:pPr marL="990600" lvl="1" indent="-533400" algn="just"/>
            <a:r>
              <a:rPr lang="pt-BR" sz="2000" dirty="0">
                <a:latin typeface="Calibri" pitchFamily="34" charset="0"/>
              </a:rPr>
              <a:t>Processo de seleção dos indivíduos não é aleatório</a:t>
            </a:r>
          </a:p>
          <a:p>
            <a:pPr marL="990600" lvl="1" indent="-533400" algn="just"/>
            <a:endParaRPr lang="pt-BR" sz="2000" dirty="0">
              <a:latin typeface="Calibri" pitchFamily="34" charset="0"/>
            </a:endParaRPr>
          </a:p>
          <a:p>
            <a:pPr marL="609600" indent="-609600" algn="just"/>
            <a:r>
              <a:rPr lang="pt-BR" sz="2400" dirty="0" smtClean="0">
                <a:latin typeface="Calibri" pitchFamily="34" charset="0"/>
              </a:rPr>
              <a:t>Vieses </a:t>
            </a:r>
            <a:r>
              <a:rPr lang="pt-BR" sz="2400" b="1" dirty="0" smtClean="0">
                <a:latin typeface="Calibri" pitchFamily="34" charset="0"/>
              </a:rPr>
              <a:t>não </a:t>
            </a:r>
            <a:r>
              <a:rPr lang="pt-BR" sz="2400" b="1" dirty="0">
                <a:latin typeface="Calibri" pitchFamily="34" charset="0"/>
              </a:rPr>
              <a:t>são compensados </a:t>
            </a:r>
            <a:r>
              <a:rPr lang="pt-BR" sz="2400" dirty="0">
                <a:latin typeface="Calibri" pitchFamily="34" charset="0"/>
              </a:rPr>
              <a:t>pelo aumento do tamanho de amostra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>
                <a:latin typeface="Calibri" pitchFamily="34" charset="0"/>
              </a:rPr>
              <a:t>Tipos de amostra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/>
            <a:r>
              <a:rPr lang="pt-BR" sz="2400" dirty="0">
                <a:latin typeface="Calibri" pitchFamily="34" charset="0"/>
              </a:rPr>
              <a:t>Amostras </a:t>
            </a:r>
            <a:r>
              <a:rPr lang="pt-BR" sz="2400" dirty="0" err="1">
                <a:latin typeface="Calibri" pitchFamily="34" charset="0"/>
              </a:rPr>
              <a:t>não-probabilísticas</a:t>
            </a:r>
            <a:endParaRPr lang="pt-BR" sz="2400" dirty="0">
              <a:latin typeface="Calibri" pitchFamily="34" charset="0"/>
            </a:endParaRP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Critério de escolha é definido pelo investigador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Não são necessariamente representativas da população alvo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Não permitem a comprovação de hipóteses</a:t>
            </a:r>
          </a:p>
          <a:p>
            <a:pPr marL="1371600" lvl="2" indent="-457200"/>
            <a:r>
              <a:rPr lang="pt-BR" sz="2000" dirty="0">
                <a:latin typeface="Calibri" pitchFamily="34" charset="0"/>
              </a:rPr>
              <a:t>Mas permitem a geração de hipóteses</a:t>
            </a:r>
          </a:p>
          <a:p>
            <a:pPr marL="1371600" lvl="2" indent="-457200">
              <a:buFontTx/>
              <a:buNone/>
            </a:pPr>
            <a:endParaRPr lang="pt-BR" sz="2000" dirty="0">
              <a:latin typeface="Calibri" pitchFamily="34" charset="0"/>
            </a:endParaRPr>
          </a:p>
          <a:p>
            <a:pPr marL="609600" indent="-609600"/>
            <a:r>
              <a:rPr lang="pt-BR" sz="2400" dirty="0">
                <a:latin typeface="Calibri" pitchFamily="34" charset="0"/>
              </a:rPr>
              <a:t>Amostras probabilísticas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Cada unidade amostral </a:t>
            </a:r>
            <a:r>
              <a:rPr lang="pt-BR" sz="2000" dirty="0" smtClean="0">
                <a:latin typeface="Calibri" pitchFamily="34" charset="0"/>
              </a:rPr>
              <a:t>tem alguma </a:t>
            </a:r>
            <a:r>
              <a:rPr lang="pt-BR" sz="2000" dirty="0">
                <a:latin typeface="Calibri" pitchFamily="34" charset="0"/>
              </a:rPr>
              <a:t>probabilidade </a:t>
            </a:r>
            <a:r>
              <a:rPr lang="pt-BR" sz="2000" dirty="0" smtClean="0">
                <a:latin typeface="Calibri" pitchFamily="34" charset="0"/>
              </a:rPr>
              <a:t>de </a:t>
            </a:r>
            <a:r>
              <a:rPr lang="pt-BR" sz="2000" dirty="0">
                <a:latin typeface="Calibri" pitchFamily="34" charset="0"/>
              </a:rPr>
              <a:t>ser selecionada  (base da amostra aleatória)</a:t>
            </a:r>
          </a:p>
          <a:p>
            <a:pPr marL="990600" lvl="1" indent="-533400"/>
            <a:r>
              <a:rPr lang="pt-BR" sz="2000" dirty="0">
                <a:latin typeface="Calibri" pitchFamily="34" charset="0"/>
              </a:rPr>
              <a:t>São representativas da população alvo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5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1211</Words>
  <Application>Microsoft Office PowerPoint</Application>
  <PresentationFormat>Apresentação na tela (4:3)</PresentationFormat>
  <Paragraphs>344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32" baseType="lpstr">
      <vt:lpstr>1_Design padrão</vt:lpstr>
      <vt:lpstr>Tema5</vt:lpstr>
      <vt:lpstr>Amostragem</vt:lpstr>
      <vt:lpstr>Roteiro</vt:lpstr>
      <vt:lpstr>População x Amostra</vt:lpstr>
      <vt:lpstr>Introdução</vt:lpstr>
      <vt:lpstr>Censo x Amostra</vt:lpstr>
      <vt:lpstr>População alvo e População de Estudo</vt:lpstr>
      <vt:lpstr>Slide 7</vt:lpstr>
      <vt:lpstr>Viés</vt:lpstr>
      <vt:lpstr>Tipos de amostra</vt:lpstr>
      <vt:lpstr>Tipos de amostra</vt:lpstr>
      <vt:lpstr>Métodos de amostragem</vt:lpstr>
      <vt:lpstr>Métodos de amostragem</vt:lpstr>
      <vt:lpstr>Slide 13</vt:lpstr>
      <vt:lpstr>Métodos de amostragem</vt:lpstr>
      <vt:lpstr>Slide 15</vt:lpstr>
      <vt:lpstr>Métodos de amostragem</vt:lpstr>
      <vt:lpstr>Slide 17</vt:lpstr>
      <vt:lpstr>Slide 18</vt:lpstr>
      <vt:lpstr>Métodos de amostragem</vt:lpstr>
      <vt:lpstr>Slide 20</vt:lpstr>
      <vt:lpstr>Métodos de amostragem</vt:lpstr>
      <vt:lpstr>Slide 22</vt:lpstr>
      <vt:lpstr>Slide 23</vt:lpstr>
      <vt:lpstr>Tamanho da amostra</vt:lpstr>
      <vt:lpstr>Estimativa de uma média</vt:lpstr>
      <vt:lpstr>Estimativa de proporção</vt:lpstr>
      <vt:lpstr>Populações finitas</vt:lpstr>
      <vt:lpstr>Precisão x Acurácia</vt:lpstr>
      <vt:lpstr>Precisão x Acurácia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Amostragem, cálculo de tamanho de amostra e cálculo de prevalência</dc:title>
  <dc:creator>Mauro Borba</dc:creator>
  <cp:lastModifiedBy>ze</cp:lastModifiedBy>
  <cp:revision>134</cp:revision>
  <dcterms:created xsi:type="dcterms:W3CDTF">2010-08-02T21:08:15Z</dcterms:created>
  <dcterms:modified xsi:type="dcterms:W3CDTF">2018-09-27T16:43:04Z</dcterms:modified>
</cp:coreProperties>
</file>