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embeddedFontLst>
    <p:embeddedFont>
      <p:font typeface="Tahoma"/>
      <p:regular r:id="rId18"/>
      <p:bold r:id="rId19"/>
    </p:embeddedFon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hkpcr6+vBfDyU9mLni+8AadOo8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DCD7921-A78D-4775-9056-EBF1B5EB1B79}">
  <a:tblStyle styleId="{EDCD7921-A78D-4775-9056-EBF1B5EB1B79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BECF0"/>
          </a:solidFill>
        </a:fill>
      </a:tcStyle>
    </a:wholeTbl>
    <a:band1H>
      <a:tcTxStyle/>
      <a:tcStyle>
        <a:fill>
          <a:solidFill>
            <a:srgbClr val="D4D6E0"/>
          </a:solidFill>
        </a:fill>
      </a:tcStyle>
    </a:band1H>
    <a:band2H>
      <a:tcTxStyle/>
    </a:band2H>
    <a:band1V>
      <a:tcTxStyle/>
      <a:tcStyle>
        <a:fill>
          <a:solidFill>
            <a:srgbClr val="D4D6E0"/>
          </a:solidFill>
        </a:fill>
      </a:tcStyle>
    </a:band1V>
    <a:band2V>
      <a:tcTxStyle/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Gill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Tahoma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Tahom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3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ookman Old Style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2" type="sldNum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13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" name="Google Shape;25;p13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cap="rnd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" name="Google Shape;26;p13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" name="Google Shape;27;p13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2"/>
          <p:cNvSpPr txBox="1"/>
          <p:nvPr>
            <p:ph idx="1" type="body"/>
          </p:nvPr>
        </p:nvSpPr>
        <p:spPr>
          <a:xfrm rot="5400000">
            <a:off x="2116836" y="-440436"/>
            <a:ext cx="4910328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showMasterSp="0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2" name="Google Shape;102;p23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03" name="Google Shape;103;p23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04" name="Google Shape;104;p23"/>
          <p:cNvCxnSpPr/>
          <p:nvPr/>
        </p:nvCxnSpPr>
        <p:spPr>
          <a:xfrm rot="5400000">
            <a:off x="3629607" y="3201952"/>
            <a:ext cx="585216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4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bg>
      <p:bgPr>
        <a:solidFill>
          <a:schemeClr val="dk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/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Bookman Old Style"/>
              <a:buNone/>
              <a:defRPr b="0"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368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15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1" name="Google Shape;41;p15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16"/>
          <p:cNvSpPr txBox="1"/>
          <p:nvPr>
            <p:ph idx="1" type="body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2" type="body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" type="body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2" type="body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7"/>
          <p:cNvSpPr txBox="1"/>
          <p:nvPr>
            <p:ph idx="3" type="body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4" type="body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8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8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8" name="Google Shape;68;p19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9" name="Google Shape;69;p19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/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Gill Sans"/>
              <a:buNone/>
              <a:defRPr b="1" sz="20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" type="body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7500"/>
              </a:lnSpc>
              <a:spcBef>
                <a:spcPts val="6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630"/>
              <a:buNone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6" name="Google Shape;76;p20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77" name="Google Shape;77;p20"/>
          <p:cNvCxnSpPr/>
          <p:nvPr/>
        </p:nvCxnSpPr>
        <p:spPr>
          <a:xfrm rot="5400000">
            <a:off x="3160645" y="3324225"/>
            <a:ext cx="603504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8" name="Google Shape;78;p20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p20"/>
          <p:cNvSpPr txBox="1"/>
          <p:nvPr>
            <p:ph idx="2" type="body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bg>
      <p:bgPr>
        <a:solidFill>
          <a:schemeClr val="dk2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74300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Bookman Old Style"/>
              <a:buNone/>
              <a:defRPr b="0" sz="2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/>
          <p:nvPr>
            <p:ph idx="2" type="pic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rgbClr val="BABABA"/>
          </a:solidFill>
          <a:ln>
            <a:noFill/>
          </a:ln>
        </p:spPr>
      </p:sp>
      <p:sp>
        <p:nvSpPr>
          <p:cNvPr id="83" name="Google Shape;83;p21"/>
          <p:cNvSpPr txBox="1"/>
          <p:nvPr>
            <p:ph idx="1" type="body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064"/>
              <a:buFont typeface="Gill Sans"/>
              <a:buNone/>
              <a:defRPr sz="1400"/>
            </a:lvl1pPr>
            <a:lvl2pPr indent="-286512" lvl="1" marL="914400" algn="l">
              <a:spcBef>
                <a:spcPts val="500"/>
              </a:spcBef>
              <a:spcAft>
                <a:spcPts val="0"/>
              </a:spcAft>
              <a:buSzPts val="912"/>
              <a:buChar char="🞂"/>
              <a:defRPr sz="1200"/>
            </a:lvl2pPr>
            <a:lvl3pPr indent="-276860" lvl="2" marL="1371600" algn="l">
              <a:spcBef>
                <a:spcPts val="500"/>
              </a:spcBef>
              <a:spcAft>
                <a:spcPts val="0"/>
              </a:spcAft>
              <a:buSzPts val="760"/>
              <a:buChar char="🞂"/>
              <a:defRPr sz="1000"/>
            </a:lvl3pPr>
            <a:lvl4pPr indent="-268605" lvl="3" marL="1828800" algn="l">
              <a:spcBef>
                <a:spcPts val="400"/>
              </a:spcBef>
              <a:spcAft>
                <a:spcPts val="0"/>
              </a:spcAft>
              <a:buSzPts val="630"/>
              <a:buChar char="◻"/>
              <a:defRPr sz="900"/>
            </a:lvl4pPr>
            <a:lvl5pPr indent="-268604" lvl="4" marL="2286000" algn="l">
              <a:spcBef>
                <a:spcPts val="300"/>
              </a:spcBef>
              <a:spcAft>
                <a:spcPts val="0"/>
              </a:spcAft>
              <a:buSzPts val="630"/>
              <a:buChar char="◻"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7" name="Google Shape;87;p21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88" name="Google Shape;88;p21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" name="Google Shape;89;p21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2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6" name="Google Shape;16;p12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7" name="Google Shape;17;p12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"/>
          <p:cNvSpPr txBox="1"/>
          <p:nvPr>
            <p:ph type="ctrTitle"/>
          </p:nvPr>
        </p:nvSpPr>
        <p:spPr>
          <a:xfrm>
            <a:off x="1115616" y="980728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man Old Style"/>
              <a:buNone/>
            </a:pPr>
            <a:r>
              <a:rPr lang="en-US" sz="4000"/>
              <a:t>INTERNATIONAL LAW</a:t>
            </a:r>
            <a:endParaRPr sz="4000"/>
          </a:p>
        </p:txBody>
      </p:sp>
      <p:sp>
        <p:nvSpPr>
          <p:cNvPr id="110" name="Google Shape;110;p1"/>
          <p:cNvSpPr txBox="1"/>
          <p:nvPr>
            <p:ph idx="1" type="subTitle"/>
          </p:nvPr>
        </p:nvSpPr>
        <p:spPr>
          <a:xfrm>
            <a:off x="1080709" y="5301208"/>
            <a:ext cx="7128792" cy="720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 sz="2400"/>
              <a:t>ProfªLuciana Romano Morilas</a:t>
            </a:r>
            <a:endParaRPr sz="2400"/>
          </a:p>
        </p:txBody>
      </p:sp>
      <p:sp>
        <p:nvSpPr>
          <p:cNvPr id="111" name="Google Shape;111;p1"/>
          <p:cNvSpPr txBox="1"/>
          <p:nvPr/>
        </p:nvSpPr>
        <p:spPr>
          <a:xfrm>
            <a:off x="1185937" y="2240686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man Old Style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International Treaties</a:t>
            </a:r>
            <a:endParaRPr b="0" i="0" sz="40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072654" y="3694490"/>
            <a:ext cx="69987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ookman Old Style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Definition and terminology</a:t>
            </a:r>
            <a:endParaRPr b="0" i="0" sz="40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ookman Old Style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Validity in Brazil</a:t>
            </a:r>
            <a:endParaRPr b="0" i="0" sz="40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ookman Old Style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Structure</a:t>
            </a:r>
            <a:endParaRPr b="0" i="0" sz="40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r>
              <a:rPr b="1" lang="en-US" sz="4000"/>
              <a:t>4.3 Ratification</a:t>
            </a:r>
            <a:endParaRPr b="1" sz="4000"/>
          </a:p>
        </p:txBody>
      </p:sp>
      <p:sp>
        <p:nvSpPr>
          <p:cNvPr id="168" name="Google Shape;168;p10"/>
          <p:cNvSpPr txBox="1"/>
          <p:nvPr>
            <p:ph idx="1" type="body"/>
          </p:nvPr>
        </p:nvSpPr>
        <p:spPr>
          <a:xfrm>
            <a:off x="457200" y="14263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736"/>
              <a:buChar char="🞂"/>
            </a:pPr>
            <a:r>
              <a:rPr lang="en-US" sz="3600"/>
              <a:t> </a:t>
            </a:r>
            <a:r>
              <a:rPr lang="en-US" sz="3600" u="sng"/>
              <a:t>Legal status</a:t>
            </a:r>
            <a:r>
              <a:rPr lang="en-US" sz="3600"/>
              <a:t>: full acceptance.</a:t>
            </a:r>
            <a:br>
              <a:rPr lang="en-US" sz="3600"/>
            </a:br>
            <a:endParaRPr sz="36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736"/>
              <a:buChar char="🞂"/>
            </a:pPr>
            <a:r>
              <a:rPr lang="en-US" sz="3600"/>
              <a:t>It is the administrative act by which the PR DEFINITELY accept the contents of the treaty,  engaging the country in the domestic and international order.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man Old Style"/>
              <a:buNone/>
            </a:pPr>
            <a:r>
              <a:rPr b="1" lang="en-US" sz="3600"/>
              <a:t>4.4 Promulgation and Publication</a:t>
            </a:r>
            <a:endParaRPr b="1" sz="3600"/>
          </a:p>
        </p:txBody>
      </p:sp>
      <p:sp>
        <p:nvSpPr>
          <p:cNvPr id="174" name="Google Shape;174;p11"/>
          <p:cNvSpPr txBox="1"/>
          <p:nvPr>
            <p:ph idx="1" type="body"/>
          </p:nvPr>
        </p:nvSpPr>
        <p:spPr>
          <a:xfrm>
            <a:off x="251525" y="1219200"/>
            <a:ext cx="8746800" cy="50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52"/>
              <a:buChar char="🞂"/>
            </a:pPr>
            <a:r>
              <a:rPr lang="en-US" sz="2700"/>
              <a:t>From here, the treaty has been incorporated into Brazilian law.</a:t>
            </a:r>
            <a:endParaRPr/>
          </a:p>
          <a:p>
            <a:pPr indent="-274320" lvl="0" marL="27432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052"/>
              <a:buChar char="🞂"/>
            </a:pPr>
            <a:r>
              <a:rPr lang="en-US" sz="2700"/>
              <a:t>The Supreme Court requires the head of state to edit a decree of promulgation from the text of the treaty.</a:t>
            </a:r>
            <a:endParaRPr/>
          </a:p>
          <a:p>
            <a:pPr indent="-274320" lvl="0" marL="27432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052"/>
              <a:buChar char="🞂"/>
            </a:pPr>
            <a:r>
              <a:rPr lang="en-US" sz="2700"/>
              <a:t>To the STF, this is a mandatory  stage is so that everyone can have access the text of the treaty.</a:t>
            </a:r>
            <a:endParaRPr sz="2700"/>
          </a:p>
          <a:p>
            <a:pPr indent="-315468" lvl="0" marL="27432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700"/>
              <a:buChar char="🞂"/>
            </a:pPr>
            <a:r>
              <a:rPr lang="en-US" sz="2700"/>
              <a:t>In Brazil, the rules that define the rights and guarantees arising from international treaties have immediate application (art. 5, § I, CF), but there is necessity of legislative procedure of incorporation of domestic law.</a:t>
            </a:r>
            <a:endParaRPr sz="2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b="1" lang="en-US"/>
              <a:t>1 Definition</a:t>
            </a:r>
            <a:endParaRPr/>
          </a:p>
        </p:txBody>
      </p:sp>
      <p:sp>
        <p:nvSpPr>
          <p:cNvPr id="118" name="Google Shape;118;p2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32"/>
              <a:buChar char="🞂"/>
            </a:pPr>
            <a:r>
              <a:rPr lang="en-US" sz="3200"/>
              <a:t>A </a:t>
            </a:r>
            <a:r>
              <a:rPr b="1" lang="en-US" sz="3200"/>
              <a:t>treaty</a:t>
            </a:r>
            <a:r>
              <a:rPr lang="en-US" sz="3200"/>
              <a:t> is an express agreement under international law entered into by actors in international law, namely sovereign states and international organizations.</a:t>
            </a:r>
            <a:endParaRPr sz="3200"/>
          </a:p>
          <a:p>
            <a:pPr indent="0" lvl="0" marL="27432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432"/>
              <a:buChar char="🞂"/>
            </a:pPr>
            <a:r>
              <a:rPr lang="en-US" sz="3200"/>
              <a:t>Treaties can be loosely compared to contracts: both are means of willing parties assuming obligations among themselves, and a party to either that fails to live up to their obligations can be held liable under international law.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r>
              <a:rPr b="1" lang="en-US" sz="4000"/>
              <a:t>2 Terminology of Treaties </a:t>
            </a:r>
            <a:endParaRPr b="1" sz="4000"/>
          </a:p>
        </p:txBody>
      </p:sp>
      <p:sp>
        <p:nvSpPr>
          <p:cNvPr id="124" name="Google Shape;124;p3"/>
          <p:cNvSpPr txBox="1"/>
          <p:nvPr>
            <p:ph idx="1" type="body"/>
          </p:nvPr>
        </p:nvSpPr>
        <p:spPr>
          <a:xfrm>
            <a:off x="400650" y="1359300"/>
            <a:ext cx="83427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/>
          </a:bodyPr>
          <a:lstStyle/>
          <a:p>
            <a:pPr indent="-262737" lvl="0" marL="27432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6000"/>
              <a:buChar char="🞂"/>
            </a:pPr>
            <a:r>
              <a:rPr b="1" lang="en-US" sz="3200"/>
              <a:t>Treaty:</a:t>
            </a:r>
            <a:r>
              <a:rPr lang="en-US" sz="3200"/>
              <a:t> generic for any international commitment</a:t>
            </a:r>
            <a:endParaRPr/>
          </a:p>
          <a:p>
            <a:pPr indent="-262737" lvl="0" marL="27432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b="1" lang="en-US" sz="3200"/>
              <a:t>Convention:</a:t>
            </a:r>
            <a:r>
              <a:rPr lang="en-US" sz="3200"/>
              <a:t> large and open multilateral treaties</a:t>
            </a:r>
            <a:endParaRPr/>
          </a:p>
          <a:p>
            <a:pPr indent="-262737" lvl="0" marL="27432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b="1" lang="en-US" sz="3200"/>
              <a:t>Agreement:</a:t>
            </a:r>
            <a:r>
              <a:rPr lang="en-US" sz="3200"/>
              <a:t> treaties of an economical, financial, commercial, cultural, or </a:t>
            </a:r>
            <a:r>
              <a:rPr lang="en-US" sz="3200"/>
              <a:t>extraditional nature, or cooperation ones.</a:t>
            </a:r>
            <a:endParaRPr/>
          </a:p>
          <a:p>
            <a:pPr indent="-262737" lvl="0" marL="27432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b="1" lang="en-US" sz="3200"/>
              <a:t>Pact:</a:t>
            </a:r>
            <a:r>
              <a:rPr lang="en-US" sz="3200"/>
              <a:t> political treaties, of Human Rights.</a:t>
            </a:r>
            <a:endParaRPr/>
          </a:p>
          <a:p>
            <a:pPr indent="-262737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b="1" lang="en-US" sz="3200"/>
              <a:t>Letter: </a:t>
            </a:r>
            <a:r>
              <a:rPr lang="en-US" sz="3200"/>
              <a:t>treaties that create international organizations. 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458400" y="1275625"/>
            <a:ext cx="82272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1084" lvl="0" marL="27432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Char char="🞂"/>
            </a:pPr>
            <a:r>
              <a:rPr b="1" lang="en-US" sz="3000"/>
              <a:t>Protocol:</a:t>
            </a:r>
            <a:r>
              <a:rPr lang="en-US" sz="3000"/>
              <a:t>  subsidiary treaties to key treaties.</a:t>
            </a:r>
            <a:endParaRPr sz="3000"/>
          </a:p>
          <a:p>
            <a:pPr indent="-291084" lvl="0" marL="27432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000"/>
              <a:buChar char="🞂"/>
            </a:pPr>
            <a:r>
              <a:rPr b="1" lang="en-US" sz="3000"/>
              <a:t>Executive agreements:</a:t>
            </a:r>
            <a:r>
              <a:rPr lang="en-US" sz="3000"/>
              <a:t> international agreements adopted without the consent of the National Congress. </a:t>
            </a:r>
            <a:endParaRPr sz="3000"/>
          </a:p>
          <a:p>
            <a:pPr indent="-291084" lvl="0" marL="274320" rtl="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3000"/>
              <a:buChar char="🞂"/>
            </a:pPr>
            <a:r>
              <a:rPr b="1" lang="en-US" sz="3000"/>
              <a:t>Concordats:</a:t>
            </a:r>
            <a:r>
              <a:rPr lang="en-US" sz="3000"/>
              <a:t> concluded treaties on religious matters with the Holy See (Vatican City State).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r>
              <a:rPr b="1" lang="en-US" sz="4000"/>
              <a:t>Vatican</a:t>
            </a:r>
            <a:endParaRPr b="1" sz="4000"/>
          </a:p>
        </p:txBody>
      </p:sp>
      <p:sp>
        <p:nvSpPr>
          <p:cNvPr id="135" name="Google Shape;135;p5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736"/>
              <a:buChar char="🞂"/>
            </a:pPr>
            <a:r>
              <a:rPr i="1" lang="en-US" sz="3600"/>
              <a:t>Sui generis </a:t>
            </a:r>
            <a:r>
              <a:rPr lang="en-US" sz="3600"/>
              <a:t>state :</a:t>
            </a:r>
            <a:endParaRPr/>
          </a:p>
          <a:p>
            <a:pPr indent="-274319" lvl="1" marL="548640" rtl="0" algn="l">
              <a:spcBef>
                <a:spcPts val="500"/>
              </a:spcBef>
              <a:spcAft>
                <a:spcPts val="0"/>
              </a:spcAft>
              <a:buSzPts val="2432"/>
              <a:buChar char="🞂"/>
            </a:pPr>
            <a:r>
              <a:rPr lang="en-US" sz="3200"/>
              <a:t>People = Pope.</a:t>
            </a:r>
            <a:endParaRPr/>
          </a:p>
          <a:p>
            <a:pPr indent="-274319" lvl="1" marL="548640" rtl="0" algn="l">
              <a:spcBef>
                <a:spcPts val="500"/>
              </a:spcBef>
              <a:spcAft>
                <a:spcPts val="0"/>
              </a:spcAft>
              <a:buSzPts val="2432"/>
              <a:buChar char="🞂"/>
            </a:pPr>
            <a:r>
              <a:rPr lang="en-US" sz="3200"/>
              <a:t>Population = pope.</a:t>
            </a:r>
            <a:endParaRPr/>
          </a:p>
          <a:p>
            <a:pPr indent="-274319" lvl="1" marL="548640" rtl="0" algn="l">
              <a:spcBef>
                <a:spcPts val="500"/>
              </a:spcBef>
              <a:spcAft>
                <a:spcPts val="0"/>
              </a:spcAft>
              <a:buSzPts val="2432"/>
              <a:buChar char="🞂"/>
            </a:pPr>
            <a:r>
              <a:rPr lang="en-US" sz="3200"/>
              <a:t>Land = 44 hectares</a:t>
            </a:r>
            <a:br>
              <a:rPr lang="en-US" sz="3200"/>
            </a:br>
            <a:endParaRPr sz="32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736"/>
              <a:buChar char="🞂"/>
            </a:pPr>
            <a:r>
              <a:rPr lang="en-US" sz="3600"/>
              <a:t> APOSTOLIC NUNCIO = Vatican’s ambassador.</a:t>
            </a:r>
            <a:endParaRPr sz="36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736"/>
              <a:buChar char="🞂"/>
            </a:pPr>
            <a:r>
              <a:rPr lang="en-US" sz="3600"/>
              <a:t>Internuncio = Consul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r>
              <a:rPr b="1" lang="en-US" sz="4000"/>
              <a:t>3 Structure of a treaty</a:t>
            </a:r>
            <a:endParaRPr b="1" sz="4000"/>
          </a:p>
        </p:txBody>
      </p:sp>
      <p:sp>
        <p:nvSpPr>
          <p:cNvPr id="141" name="Google Shape;141;p6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584"/>
              <a:buChar char="🞂"/>
            </a:pPr>
            <a:r>
              <a:rPr lang="en-US" sz="3400" u="sng"/>
              <a:t>Title:</a:t>
            </a:r>
            <a:r>
              <a:rPr lang="en-US" sz="3400"/>
              <a:t> name of the treaty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584"/>
              <a:buChar char="🞂"/>
            </a:pPr>
            <a:r>
              <a:rPr lang="en-US" sz="3400" u="sng"/>
              <a:t>Preamble</a:t>
            </a:r>
            <a:r>
              <a:rPr lang="en-US" sz="3400"/>
              <a:t>: Parties of the Treaty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584"/>
              <a:buChar char="🞂"/>
            </a:pPr>
            <a:r>
              <a:rPr lang="en-US" sz="3400" u="sng"/>
              <a:t>Recitals</a:t>
            </a:r>
            <a:r>
              <a:rPr lang="en-US" sz="3400"/>
              <a:t>: States’ intention in the Treaty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584"/>
              <a:buChar char="🞂"/>
            </a:pPr>
            <a:r>
              <a:rPr lang="en-US" sz="3400" u="sng"/>
              <a:t>Linking</a:t>
            </a:r>
            <a:r>
              <a:rPr lang="en-US" sz="3400"/>
              <a:t>: articles of the treaty in chronological order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584"/>
              <a:buChar char="🞂"/>
            </a:pPr>
            <a:r>
              <a:rPr lang="en-US" sz="3400" u="sng"/>
              <a:t>Clasp</a:t>
            </a:r>
            <a:r>
              <a:rPr lang="en-US" sz="3400"/>
              <a:t>: place and date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584"/>
              <a:buChar char="🞂"/>
            </a:pPr>
            <a:r>
              <a:rPr lang="en-US" sz="3400" u="sng"/>
              <a:t>Subscription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584"/>
              <a:buChar char="🞂"/>
            </a:pPr>
            <a:r>
              <a:rPr lang="en-US" sz="3400" u="sng"/>
              <a:t>Stamp seal</a:t>
            </a:r>
            <a:r>
              <a:rPr lang="en-US" sz="3400"/>
              <a:t>: original</a:t>
            </a:r>
            <a:endParaRPr sz="3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man Old Style"/>
              <a:buNone/>
            </a:pPr>
            <a:r>
              <a:rPr b="1" lang="en-US" sz="3600"/>
              <a:t>4 Procedure for Reception</a:t>
            </a:r>
            <a:endParaRPr b="1" sz="3600"/>
          </a:p>
        </p:txBody>
      </p:sp>
      <p:sp>
        <p:nvSpPr>
          <p:cNvPr id="148" name="Google Shape;148;p7"/>
          <p:cNvSpPr txBox="1"/>
          <p:nvPr>
            <p:ph idx="1" type="body"/>
          </p:nvPr>
        </p:nvSpPr>
        <p:spPr>
          <a:xfrm>
            <a:off x="-5797152" y="1160585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8496" lvl="0" marL="274320" rtl="0" algn="l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 sz="2400"/>
          </a:p>
          <a:p>
            <a:pPr indent="0" lvl="1" marL="274320" rtl="0" algn="l">
              <a:spcBef>
                <a:spcPts val="500"/>
              </a:spcBef>
              <a:spcAft>
                <a:spcPts val="0"/>
              </a:spcAft>
              <a:buSzPts val="1520"/>
              <a:buNone/>
            </a:pPr>
            <a:br>
              <a:rPr lang="en-US" sz="2000"/>
            </a:br>
            <a:endParaRPr sz="2000"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520"/>
              <a:buChar char="🞂"/>
            </a:pPr>
            <a:r>
              <a:rPr lang="en-US" sz="2000"/>
              <a:t> </a:t>
            </a:r>
            <a:endParaRPr/>
          </a:p>
          <a:p>
            <a:pPr indent="0" lvl="1" marL="274320" rtl="0" algn="l">
              <a:spcBef>
                <a:spcPts val="500"/>
              </a:spcBef>
              <a:spcAft>
                <a:spcPts val="0"/>
              </a:spcAft>
              <a:buSzPts val="1520"/>
              <a:buNone/>
            </a:pPr>
            <a:r>
              <a:rPr lang="en-US" sz="2000"/>
              <a:t>-</a:t>
            </a:r>
            <a:endParaRPr sz="24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824"/>
              <a:buChar char="🞂"/>
            </a:pPr>
            <a:r>
              <a:rPr lang="en-US" sz="2400"/>
              <a:t> </a:t>
            </a:r>
            <a:br>
              <a:rPr lang="en-US" sz="2400"/>
            </a:br>
            <a:endParaRPr sz="2400"/>
          </a:p>
          <a:p>
            <a:pPr indent="0" lvl="1" marL="274320" rtl="0" algn="l">
              <a:spcBef>
                <a:spcPts val="500"/>
              </a:spcBef>
              <a:spcAft>
                <a:spcPts val="0"/>
              </a:spcAft>
              <a:buSzPts val="1520"/>
              <a:buNone/>
            </a:pPr>
            <a:r>
              <a:rPr lang="en-US" sz="2000"/>
              <a:t>-</a:t>
            </a:r>
            <a:endParaRPr/>
          </a:p>
          <a:p>
            <a:pPr indent="0" lvl="1" marL="274320" rtl="0" algn="l">
              <a:spcBef>
                <a:spcPts val="500"/>
              </a:spcBef>
              <a:spcAft>
                <a:spcPts val="0"/>
              </a:spcAft>
              <a:buSzPts val="1520"/>
              <a:buNone/>
            </a:pPr>
            <a:r>
              <a:t/>
            </a:r>
            <a:endParaRPr sz="2000"/>
          </a:p>
          <a:p>
            <a:pPr indent="-177800" lvl="1" marL="548640" rtl="0" algn="l">
              <a:spcBef>
                <a:spcPts val="500"/>
              </a:spcBef>
              <a:spcAft>
                <a:spcPts val="0"/>
              </a:spcAft>
              <a:buSzPts val="1520"/>
              <a:buNone/>
            </a:pPr>
            <a:r>
              <a:t/>
            </a:r>
            <a:endParaRPr sz="2000"/>
          </a:p>
        </p:txBody>
      </p:sp>
      <p:graphicFrame>
        <p:nvGraphicFramePr>
          <p:cNvPr id="149" name="Google Shape;149;p7"/>
          <p:cNvGraphicFramePr/>
          <p:nvPr/>
        </p:nvGraphicFramePr>
        <p:xfrm>
          <a:off x="0" y="12343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{EDCD7921-A78D-4775-9056-EBF1B5EB1B79}</a:tableStyleId>
              </a:tblPr>
              <a:tblGrid>
                <a:gridCol w="2050750"/>
                <a:gridCol w="4161175"/>
                <a:gridCol w="2932075"/>
              </a:tblGrid>
              <a:tr h="241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 u="none" cap="none" strike="noStrike"/>
                        <a:t>International 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 u="none" cap="none" strike="noStrike"/>
                        <a:t>stages </a:t>
                      </a:r>
                      <a:endParaRPr b="0" sz="2400" u="none" cap="none" strike="noStrike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1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STAGE 1</a:t>
                      </a:r>
                      <a:endParaRPr/>
                    </a:p>
                    <a:p>
                      <a:pPr indent="0" lvl="1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342900" lvl="0" marL="3429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b="0" lang="en-US" sz="2400" u="none" cap="none" strike="noStrike"/>
                        <a:t>Preliminary Negotiations</a:t>
                      </a:r>
                      <a:endParaRPr b="0" sz="2400" u="none" cap="none" strike="noStrike"/>
                    </a:p>
                    <a:p>
                      <a:pPr indent="-342900" lvl="0" marL="3429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b="0" lang="en-US" sz="2400" u="none" cap="none" strike="noStrike"/>
                        <a:t>Signature by state representatives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STAGE 3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b="0" lang="en-US" sz="2400" u="none" cap="none" strike="noStrike"/>
                        <a:t>Ratification of the PR</a:t>
                      </a:r>
                      <a:endParaRPr b="0" sz="2400" u="none" cap="none" strike="noStrike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 u="none" cap="none" strike="noStrike"/>
                        <a:t>National stages</a:t>
                      </a:r>
                      <a:endParaRPr b="0" sz="2400" u="none" cap="none" strike="noStrike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1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 u="none" cap="none" strike="noStrike"/>
                        <a:t>STAGE 2 </a:t>
                      </a:r>
                      <a:endParaRPr/>
                    </a:p>
                    <a:p>
                      <a:pPr indent="0" lvl="1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Congressional-referendum -</a:t>
                      </a:r>
                      <a:r>
                        <a:rPr lang="en-US" sz="2400"/>
                        <a:t>&gt; </a:t>
                      </a:r>
                      <a:r>
                        <a:rPr lang="en-US" sz="2400" u="none" cap="none" strike="noStrike"/>
                        <a:t>decree-law of</a:t>
                      </a:r>
                      <a:r>
                        <a:rPr lang="en-US"/>
                        <a:t> </a:t>
                      </a:r>
                      <a:r>
                        <a:rPr lang="en-US" sz="2400" u="none" cap="none" strike="noStrike"/>
                        <a:t>President of the Senate</a:t>
                      </a:r>
                      <a:endParaRPr/>
                    </a:p>
                    <a:p>
                      <a:pPr indent="0" lvl="1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Noto Sans Symbols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1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Noto Sans Symbols"/>
                        <a:buNone/>
                      </a:pPr>
                      <a:r>
                        <a:rPr b="1" lang="en-US" sz="2400" u="none" cap="none" strike="noStrike"/>
                        <a:t>STAGE 4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342900" lvl="0" marL="34290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Promulgation and publication in the Gazette</a:t>
                      </a:r>
                      <a:endParaRPr b="0" sz="2400" u="none" cap="none" strike="noStrike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man Old Style"/>
              <a:buNone/>
            </a:pPr>
            <a:r>
              <a:rPr b="1" lang="en-US" sz="3600"/>
              <a:t>4.1 Negotiation and Signature</a:t>
            </a:r>
            <a:endParaRPr b="1" sz="3600"/>
          </a:p>
        </p:txBody>
      </p:sp>
      <p:sp>
        <p:nvSpPr>
          <p:cNvPr id="156" name="Google Shape;156;p8"/>
          <p:cNvSpPr txBox="1"/>
          <p:nvPr>
            <p:ph idx="1" type="body"/>
          </p:nvPr>
        </p:nvSpPr>
        <p:spPr>
          <a:xfrm>
            <a:off x="457200" y="13055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62737" lvl="0" marL="27432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6000"/>
              <a:buChar char="🞂"/>
            </a:pPr>
            <a:r>
              <a:rPr b="1" lang="en-US" sz="3200"/>
              <a:t>Definition: </a:t>
            </a:r>
            <a:r>
              <a:rPr lang="en-US" sz="3200"/>
              <a:t>stage in which occurs the unilateral manifestation of the Brazilian state that expresses their </a:t>
            </a:r>
            <a:r>
              <a:rPr lang="en-US" sz="3200"/>
              <a:t>predisposition</a:t>
            </a:r>
            <a:r>
              <a:rPr lang="en-US" sz="3200"/>
              <a:t> to celebrate in the future,  the International Treaty.</a:t>
            </a:r>
            <a:endParaRPr/>
          </a:p>
          <a:p>
            <a:pPr indent="-262737" lvl="0" marL="27432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lang="en-US" sz="3200"/>
              <a:t> </a:t>
            </a:r>
            <a:r>
              <a:rPr b="1" lang="en-US" sz="3200"/>
              <a:t>Competence:</a:t>
            </a:r>
            <a:r>
              <a:rPr lang="en-US" sz="3200"/>
              <a:t> chief of state.</a:t>
            </a:r>
            <a:endParaRPr/>
          </a:p>
          <a:p>
            <a:pPr indent="-262737" lvl="0" marL="27432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b="1" lang="en-US" sz="3200"/>
              <a:t>Legal nature of the signature:</a:t>
            </a:r>
            <a:r>
              <a:rPr lang="en-US" sz="3200"/>
              <a:t> poor accept form which certifies that the international treaty was concluded successfully.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man Old Style"/>
              <a:buNone/>
            </a:pPr>
            <a:r>
              <a:rPr b="1" lang="en-US" sz="3600"/>
              <a:t>4.2 </a:t>
            </a:r>
            <a:r>
              <a:rPr b="1" lang="en-US" sz="3600"/>
              <a:t>Congressional Approval</a:t>
            </a:r>
            <a:endParaRPr b="1" sz="3600"/>
          </a:p>
        </p:txBody>
      </p:sp>
      <p:sp>
        <p:nvSpPr>
          <p:cNvPr id="162" name="Google Shape;162;p9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76"/>
              <a:buChar char="🞂"/>
            </a:pPr>
            <a:r>
              <a:rPr lang="en-US"/>
              <a:t>Also known as the stage of legislative decree.</a:t>
            </a:r>
            <a:endParaRPr/>
          </a:p>
          <a:p>
            <a:pPr indent="-274320" lvl="0" marL="27432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976"/>
              <a:buChar char="🞂"/>
            </a:pPr>
            <a:r>
              <a:rPr b="1" lang="en-US"/>
              <a:t>Definition:</a:t>
            </a:r>
            <a:r>
              <a:rPr lang="en-US"/>
              <a:t>  people manifestation of PR’s the intentions.</a:t>
            </a:r>
            <a:endParaRPr/>
          </a:p>
          <a:p>
            <a:pPr indent="-274320" lvl="0" marL="27432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976"/>
              <a:buChar char="🞂"/>
            </a:pPr>
            <a:r>
              <a:rPr b="1" lang="en-US"/>
              <a:t>Procedure:</a:t>
            </a:r>
            <a:br>
              <a:rPr lang="en-US"/>
            </a:br>
            <a:r>
              <a:rPr b="1" lang="en-US"/>
              <a:t>a)</a:t>
            </a:r>
            <a:r>
              <a:rPr lang="en-US"/>
              <a:t> Referral of the presidential message</a:t>
            </a:r>
            <a:br>
              <a:rPr lang="en-US"/>
            </a:br>
            <a:r>
              <a:rPr b="1" lang="en-US"/>
              <a:t>b)</a:t>
            </a:r>
            <a:r>
              <a:rPr lang="en-US"/>
              <a:t> Examination before the House of Representatives</a:t>
            </a:r>
            <a:br>
              <a:rPr lang="en-US"/>
            </a:br>
            <a:r>
              <a:rPr b="1" lang="en-US"/>
              <a:t>b.1)</a:t>
            </a:r>
            <a:r>
              <a:rPr lang="en-US"/>
              <a:t> Committee on Constitution and Justice</a:t>
            </a:r>
            <a:br>
              <a:rPr lang="en-US"/>
            </a:br>
            <a:r>
              <a:rPr b="1" lang="en-US"/>
              <a:t>b.2)</a:t>
            </a:r>
            <a:r>
              <a:rPr lang="en-US"/>
              <a:t> Foreign Relations Committee</a:t>
            </a:r>
            <a:br>
              <a:rPr lang="en-US"/>
            </a:br>
            <a:r>
              <a:rPr b="1" lang="en-US"/>
              <a:t>b.3)</a:t>
            </a:r>
            <a:r>
              <a:rPr lang="en-US"/>
              <a:t> Plenary</a:t>
            </a:r>
            <a:br>
              <a:rPr lang="en-US"/>
            </a:br>
            <a:r>
              <a:rPr b="1" lang="en-US"/>
              <a:t>c)</a:t>
            </a:r>
            <a:r>
              <a:rPr lang="en-US"/>
              <a:t> Analysis before the SF</a:t>
            </a:r>
            <a:endParaRPr/>
          </a:p>
          <a:p>
            <a:pPr indent="0" lvl="0" marL="27432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/>
              <a:t>d)</a:t>
            </a:r>
            <a:r>
              <a:rPr lang="en-US"/>
              <a:t> P</a:t>
            </a:r>
            <a:r>
              <a:rPr lang="en-US"/>
              <a:t>romulgation and publication of legislative decree approving the text of the treaty.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2012-04-05T17:56:35Z</dcterms:created>
  <dc:creator>Juliana Helena</dc:creator>
</cp:coreProperties>
</file>