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599" r:id="rId2"/>
    <p:sldId id="324" r:id="rId3"/>
    <p:sldId id="348" r:id="rId4"/>
    <p:sldId id="353" r:id="rId5"/>
    <p:sldId id="351" r:id="rId6"/>
    <p:sldId id="352" r:id="rId7"/>
    <p:sldId id="600" r:id="rId8"/>
    <p:sldId id="602" r:id="rId9"/>
    <p:sldId id="601" r:id="rId10"/>
    <p:sldId id="603" r:id="rId11"/>
    <p:sldId id="506" r:id="rId12"/>
    <p:sldId id="364" r:id="rId13"/>
    <p:sldId id="484" r:id="rId14"/>
    <p:sldId id="365" r:id="rId15"/>
    <p:sldId id="362" r:id="rId16"/>
    <p:sldId id="261" r:id="rId17"/>
    <p:sldId id="496" r:id="rId18"/>
    <p:sldId id="497" r:id="rId19"/>
    <p:sldId id="498" r:id="rId20"/>
    <p:sldId id="499" r:id="rId21"/>
    <p:sldId id="604" r:id="rId22"/>
    <p:sldId id="263" r:id="rId23"/>
    <p:sldId id="471" r:id="rId24"/>
    <p:sldId id="402" r:id="rId25"/>
    <p:sldId id="468" r:id="rId26"/>
    <p:sldId id="469" r:id="rId27"/>
    <p:sldId id="470" r:id="rId28"/>
    <p:sldId id="271" r:id="rId29"/>
    <p:sldId id="467" r:id="rId30"/>
    <p:sldId id="330" r:id="rId31"/>
    <p:sldId id="275" r:id="rId32"/>
    <p:sldId id="276" r:id="rId33"/>
    <p:sldId id="277" r:id="rId34"/>
    <p:sldId id="278" r:id="rId35"/>
    <p:sldId id="279" r:id="rId36"/>
    <p:sldId id="280" r:id="rId37"/>
    <p:sldId id="394" r:id="rId38"/>
    <p:sldId id="282" r:id="rId39"/>
    <p:sldId id="505" r:id="rId40"/>
    <p:sldId id="395" r:id="rId41"/>
    <p:sldId id="396" r:id="rId42"/>
    <p:sldId id="397" r:id="rId43"/>
    <p:sldId id="398" r:id="rId44"/>
    <p:sldId id="399" r:id="rId45"/>
    <p:sldId id="400" r:id="rId46"/>
    <p:sldId id="480" r:id="rId47"/>
    <p:sldId id="401" r:id="rId48"/>
    <p:sldId id="287" r:id="rId49"/>
    <p:sldId id="283" r:id="rId50"/>
    <p:sldId id="405" r:id="rId51"/>
    <p:sldId id="456" r:id="rId52"/>
    <p:sldId id="407" r:id="rId53"/>
    <p:sldId id="408" r:id="rId54"/>
    <p:sldId id="406" r:id="rId55"/>
    <p:sldId id="332" r:id="rId56"/>
    <p:sldId id="334" r:id="rId57"/>
    <p:sldId id="337" r:id="rId58"/>
    <p:sldId id="299" r:id="rId59"/>
    <p:sldId id="296" r:id="rId60"/>
    <p:sldId id="409" r:id="rId61"/>
    <p:sldId id="339" r:id="rId62"/>
    <p:sldId id="298" r:id="rId63"/>
    <p:sldId id="301" r:id="rId64"/>
    <p:sldId id="300" r:id="rId65"/>
    <p:sldId id="305" r:id="rId66"/>
    <p:sldId id="306" r:id="rId67"/>
    <p:sldId id="343" r:id="rId68"/>
    <p:sldId id="309" r:id="rId69"/>
    <p:sldId id="310" r:id="rId70"/>
    <p:sldId id="312" r:id="rId71"/>
    <p:sldId id="311" r:id="rId72"/>
    <p:sldId id="411" r:id="rId73"/>
    <p:sldId id="340" r:id="rId74"/>
    <p:sldId id="341" r:id="rId75"/>
    <p:sldId id="342" r:id="rId76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0267" autoAdjust="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71B852-D72D-4980-B156-B2F821B06A4F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D23298-E31B-4640-B5CB-E7B3E2FB3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7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79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51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5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15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860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986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05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289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964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2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47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0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1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3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13D2-3850-4E22-8481-0CC3564550EA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97.png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87.png"/><Relationship Id="rId9" Type="http://schemas.openxmlformats.org/officeDocument/2006/relationships/image" Target="../media/image1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0.png"/><Relationship Id="rId5" Type="http://schemas.openxmlformats.org/officeDocument/2006/relationships/image" Target="../media/image119.png"/><Relationship Id="rId4" Type="http://schemas.openxmlformats.org/officeDocument/2006/relationships/image" Target="../media/image10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9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BEA46D20-BF8A-42A3-AFD0-6538D3DB8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368" y="1340768"/>
            <a:ext cx="5643264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chemeClr val="bg1"/>
                </a:solidFill>
              </a:rPr>
              <a:t>Laboratório 3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chemeClr val="bg1"/>
                </a:solidFill>
              </a:rPr>
              <a:t> Filtros Ativos Passa-Baixa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134802-F061-4911-A220-05008DA0A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692696"/>
            <a:ext cx="4352925" cy="3609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31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0FB99C-DDA4-49EF-98A0-4D3572E5D1CE}"/>
              </a:ext>
            </a:extLst>
          </p:cNvPr>
          <p:cNvSpPr txBox="1"/>
          <p:nvPr/>
        </p:nvSpPr>
        <p:spPr>
          <a:xfrm>
            <a:off x="1979712" y="1628800"/>
            <a:ext cx="5367869" cy="14465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Comparação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Teoria x Experimento</a:t>
            </a:r>
          </a:p>
        </p:txBody>
      </p:sp>
    </p:spTree>
    <p:extLst>
      <p:ext uri="{BB962C8B-B14F-4D97-AF65-F5344CB8AC3E}">
        <p14:creationId xmlns:p14="http://schemas.microsoft.com/office/powerpoint/2010/main" val="63447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908720"/>
            <a:ext cx="55340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98870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B14FF9-92D5-49DA-B2F2-4FC1AA605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770" y="5547395"/>
            <a:ext cx="4686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32044"/>
            <a:ext cx="5722872" cy="4431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5529704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Filtro Passa Baixa Butterwork, ordem n=5, f</a:t>
            </a:r>
            <a:r>
              <a:rPr lang="pt-BR" sz="1200" b="1" baseline="-25000" dirty="0"/>
              <a:t>c</a:t>
            </a:r>
            <a:r>
              <a:rPr lang="pt-BR" sz="1200" b="1" dirty="0"/>
              <a:t>= 19.8KHz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2172BC5-F479-4FD3-9E13-3273CAD4AA46}"/>
              </a:ext>
            </a:extLst>
          </p:cNvPr>
          <p:cNvSpPr txBox="1"/>
          <p:nvPr/>
        </p:nvSpPr>
        <p:spPr>
          <a:xfrm>
            <a:off x="2339752" y="284177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</p:spTree>
    <p:extLst>
      <p:ext uri="{BB962C8B-B14F-4D97-AF65-F5344CB8AC3E}">
        <p14:creationId xmlns:p14="http://schemas.microsoft.com/office/powerpoint/2010/main" val="293926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82" y="915571"/>
            <a:ext cx="4379595" cy="360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82" y="4473351"/>
            <a:ext cx="481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29A680A0-81C2-4CC5-A93E-2BD0DF2E8BF2}"/>
              </a:ext>
            </a:extLst>
          </p:cNvPr>
          <p:cNvSpPr txBox="1"/>
          <p:nvPr/>
        </p:nvSpPr>
        <p:spPr>
          <a:xfrm>
            <a:off x="2339752" y="284177"/>
            <a:ext cx="399625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Active Filters :  Theory x Experimental</a:t>
            </a:r>
          </a:p>
        </p:txBody>
      </p:sp>
    </p:spTree>
    <p:extLst>
      <p:ext uri="{BB962C8B-B14F-4D97-AF65-F5344CB8AC3E}">
        <p14:creationId xmlns:p14="http://schemas.microsoft.com/office/powerpoint/2010/main" val="384649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871" y="260648"/>
            <a:ext cx="14282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Introduciton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50343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There are filters that do not filter any frequencies of a complex input signal, but just add a linear phase shift to each frequency component, thus contributing to a constant time delay. These are called </a:t>
            </a:r>
            <a:r>
              <a:rPr lang="en-US" sz="1600" b="1" dirty="0">
                <a:solidFill>
                  <a:srgbClr val="FF0000"/>
                </a:solidFill>
              </a:rPr>
              <a:t>all-pass filters</a:t>
            </a:r>
            <a:r>
              <a:rPr lang="en-US" sz="1600" dirty="0"/>
              <a:t>.</a:t>
            </a:r>
            <a:endParaRPr lang="pt-B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619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23" y="1715809"/>
            <a:ext cx="6438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499163"/>
            <a:ext cx="3056239" cy="35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Applications (few examples):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108" y="2997533"/>
            <a:ext cx="8023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In </a:t>
            </a:r>
            <a:r>
              <a:rPr lang="pt-BR" sz="1600" dirty="0" err="1"/>
              <a:t>telecommunications</a:t>
            </a:r>
            <a:r>
              <a:rPr lang="pt-BR" sz="1600" dirty="0"/>
              <a:t> </a:t>
            </a:r>
            <a:r>
              <a:rPr lang="pt-BR" sz="1600" b="1" dirty="0">
                <a:solidFill>
                  <a:srgbClr val="FF0000"/>
                </a:solidFill>
              </a:rPr>
              <a:t>band pass  filters  </a:t>
            </a:r>
            <a:r>
              <a:rPr lang="pt-BR" sz="1600" dirty="0"/>
              <a:t>are used in the audio frequency range (0 – 20 KHz).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3789040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In </a:t>
            </a:r>
            <a:r>
              <a:rPr lang="pt-BR" sz="1600" dirty="0" err="1"/>
              <a:t>telephone</a:t>
            </a:r>
            <a:r>
              <a:rPr lang="pt-BR" sz="1600" dirty="0"/>
              <a:t> </a:t>
            </a:r>
            <a:r>
              <a:rPr lang="pt-BR" sz="1600" dirty="0" err="1"/>
              <a:t>centrals</a:t>
            </a:r>
            <a:r>
              <a:rPr lang="pt-BR" sz="1600" dirty="0"/>
              <a:t> </a:t>
            </a:r>
            <a:r>
              <a:rPr lang="pt-BR" sz="1600" b="1" dirty="0">
                <a:solidFill>
                  <a:srgbClr val="FF0000"/>
                </a:solidFill>
              </a:rPr>
              <a:t>high </a:t>
            </a:r>
            <a:r>
              <a:rPr lang="pt-BR" sz="1600" b="1" dirty="0" err="1">
                <a:solidFill>
                  <a:srgbClr val="FF0000"/>
                </a:solidFill>
              </a:rPr>
              <a:t>frequency</a:t>
            </a:r>
            <a:r>
              <a:rPr lang="pt-BR" sz="1600" b="1" dirty="0">
                <a:solidFill>
                  <a:srgbClr val="FF0000"/>
                </a:solidFill>
              </a:rPr>
              <a:t> band-</a:t>
            </a:r>
            <a:r>
              <a:rPr lang="pt-BR" sz="1600" b="1" dirty="0" err="1">
                <a:solidFill>
                  <a:srgbClr val="FF0000"/>
                </a:solidFill>
              </a:rPr>
              <a:t>pass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filters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are used for </a:t>
            </a:r>
            <a:r>
              <a:rPr lang="pt-BR" sz="1600" dirty="0" err="1"/>
              <a:t>channel</a:t>
            </a:r>
            <a:r>
              <a:rPr lang="pt-BR" sz="1600" dirty="0"/>
              <a:t> </a:t>
            </a:r>
            <a:r>
              <a:rPr lang="pt-BR" sz="1600" dirty="0" err="1"/>
              <a:t>selection</a:t>
            </a:r>
            <a:r>
              <a:rPr lang="pt-BR" sz="1600" dirty="0"/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230030" y="3140968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223054" y="3928119"/>
            <a:ext cx="180020" cy="14895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C67A7640-D6A6-4F53-BA5C-EF3E347A2D92}"/>
              </a:ext>
            </a:extLst>
          </p:cNvPr>
          <p:cNvSpPr/>
          <p:nvPr/>
        </p:nvSpPr>
        <p:spPr>
          <a:xfrm>
            <a:off x="164652" y="1234489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38F9161-F125-41EF-B807-2633F3287FE1}"/>
              </a:ext>
            </a:extLst>
          </p:cNvPr>
          <p:cNvSpPr/>
          <p:nvPr/>
        </p:nvSpPr>
        <p:spPr>
          <a:xfrm>
            <a:off x="183766" y="2571002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30B5CED1-0DE0-49D8-905E-C2200DC39D3A}"/>
              </a:ext>
            </a:extLst>
          </p:cNvPr>
          <p:cNvSpPr/>
          <p:nvPr/>
        </p:nvSpPr>
        <p:spPr>
          <a:xfrm>
            <a:off x="157588" y="4577153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81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6" grpId="0"/>
      <p:bldP spid="2" grpId="0" animBg="1"/>
      <p:bldP spid="1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5345" y="908720"/>
            <a:ext cx="7927095" cy="56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 high frequencies (&gt; 1 MHz), all of these filters usually consist of passive components such as inductors (L), resistors (R), and capacitors (C). They are then called LRC filters.</a:t>
            </a:r>
            <a:endParaRPr lang="pt-BR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5345" y="1692097"/>
            <a:ext cx="792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lower frequency range (1 Hz to 1 MHz), however, the inductor value becomes very</a:t>
            </a:r>
          </a:p>
          <a:p>
            <a:r>
              <a:rPr lang="en-US" sz="1600" dirty="0"/>
              <a:t>large and the inductor itself gets quite bulky, making economical production difficult.</a:t>
            </a:r>
            <a:endParaRPr lang="pt-BR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4131" y="2454468"/>
            <a:ext cx="7927095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Active filters are circuits that use an operational amplifier (op amp) as the active device in combination with some resistors and capacitors to provide an LRC-like filter performance at low frequencies.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2" y="3895700"/>
            <a:ext cx="3038475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65" y="3707161"/>
            <a:ext cx="454342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3" y="5382389"/>
            <a:ext cx="2270491" cy="34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97" y="5372306"/>
            <a:ext cx="2368726" cy="36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EBB9E21C-E7ED-42B0-A4A0-779BAEF1C1A4}"/>
              </a:ext>
            </a:extLst>
          </p:cNvPr>
          <p:cNvSpPr/>
          <p:nvPr/>
        </p:nvSpPr>
        <p:spPr>
          <a:xfrm>
            <a:off x="189925" y="996282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F033A05-4EB9-45BA-BD94-9D867D5C1E05}"/>
              </a:ext>
            </a:extLst>
          </p:cNvPr>
          <p:cNvSpPr/>
          <p:nvPr/>
        </p:nvSpPr>
        <p:spPr>
          <a:xfrm>
            <a:off x="179512" y="1776237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18367E7-BDC4-4113-9DA1-1D526AD1FD22}"/>
              </a:ext>
            </a:extLst>
          </p:cNvPr>
          <p:cNvSpPr/>
          <p:nvPr/>
        </p:nvSpPr>
        <p:spPr>
          <a:xfrm>
            <a:off x="162584" y="2468796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CE9636-9243-4A5B-B103-830A056A41A6}"/>
              </a:ext>
            </a:extLst>
          </p:cNvPr>
          <p:cNvSpPr txBox="1"/>
          <p:nvPr/>
        </p:nvSpPr>
        <p:spPr>
          <a:xfrm>
            <a:off x="1618478" y="5711104"/>
            <a:ext cx="108012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(passivo)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8B3A9F1-1733-4075-A10A-BC4AE012F388}"/>
              </a:ext>
            </a:extLst>
          </p:cNvPr>
          <p:cNvSpPr txBox="1"/>
          <p:nvPr/>
        </p:nvSpPr>
        <p:spPr>
          <a:xfrm>
            <a:off x="5683488" y="5711104"/>
            <a:ext cx="81151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(ativo)</a:t>
            </a:r>
          </a:p>
        </p:txBody>
      </p:sp>
    </p:spTree>
    <p:extLst>
      <p:ext uri="{BB962C8B-B14F-4D97-AF65-F5344CB8AC3E}">
        <p14:creationId xmlns:p14="http://schemas.microsoft.com/office/powerpoint/2010/main" val="3124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16" grpId="0" animBg="1"/>
      <p:bldP spid="17" grpId="0" animBg="1"/>
      <p:bldP spid="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8080" y="404664"/>
            <a:ext cx="43924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Determinação de Função de Transferência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B233F1-119D-4D83-B503-B42D285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18" y="1020708"/>
            <a:ext cx="3016600" cy="1570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87E729-B91A-4D77-B4C9-13EE9A3A8A07}"/>
              </a:ext>
            </a:extLst>
          </p:cNvPr>
          <p:cNvSpPr txBox="1"/>
          <p:nvPr/>
        </p:nvSpPr>
        <p:spPr>
          <a:xfrm>
            <a:off x="2087965" y="2660416"/>
            <a:ext cx="486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Filtro Ativo Genérico na Configuração Realimentação Múltipla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A1FE477-436E-49DC-814B-C2F30DDA6F56}"/>
              </a:ext>
            </a:extLst>
          </p:cNvPr>
          <p:cNvSpPr/>
          <p:nvPr/>
        </p:nvSpPr>
        <p:spPr>
          <a:xfrm>
            <a:off x="496981" y="3279085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81BDA4-35E8-47A9-9E8A-EB7FC61B2054}"/>
              </a:ext>
            </a:extLst>
          </p:cNvPr>
          <p:cNvSpPr txBox="1"/>
          <p:nvPr/>
        </p:nvSpPr>
        <p:spPr>
          <a:xfrm>
            <a:off x="1043608" y="321490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ganho de tensão deste circuito pode ser facilmente obtido utilizando-se a LCK nos nós </a:t>
            </a:r>
            <a:r>
              <a:rPr lang="pt-BR" b="1" dirty="0"/>
              <a:t>a </a:t>
            </a:r>
            <a:r>
              <a:rPr lang="pt-BR" dirty="0"/>
              <a:t>e </a:t>
            </a:r>
            <a:r>
              <a:rPr lang="pt-BR" b="1" dirty="0"/>
              <a:t>b</a:t>
            </a:r>
            <a:r>
              <a:rPr lang="pt-BR" dirty="0"/>
              <a:t>, supondo que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é ideal e aplicando-se a técnica de terra virtual. 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46FBED0-47AE-4CA3-B676-9F4CCA231390}"/>
              </a:ext>
            </a:extLst>
          </p:cNvPr>
          <p:cNvSpPr/>
          <p:nvPr/>
        </p:nvSpPr>
        <p:spPr>
          <a:xfrm>
            <a:off x="496981" y="4435797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C941ED-9F2A-4183-B84C-0545A9A0956A}"/>
              </a:ext>
            </a:extLst>
          </p:cNvPr>
          <p:cNvSpPr txBox="1"/>
          <p:nvPr/>
        </p:nvSpPr>
        <p:spPr>
          <a:xfrm>
            <a:off x="1043608" y="4421905"/>
            <a:ext cx="7920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Nó a: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2B87213-20A7-4DCF-AB1F-E4B83E64FE52}"/>
              </a:ext>
            </a:extLst>
          </p:cNvPr>
          <p:cNvCxnSpPr/>
          <p:nvPr/>
        </p:nvCxnSpPr>
        <p:spPr>
          <a:xfrm>
            <a:off x="3939570" y="5369442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F64A267-34B1-4628-8EE3-93840D3B36C2}"/>
                  </a:ext>
                </a:extLst>
              </p:cNvPr>
              <p:cNvSpPr txBox="1"/>
              <p:nvPr/>
            </p:nvSpPr>
            <p:spPr>
              <a:xfrm>
                <a:off x="682808" y="5124215"/>
                <a:ext cx="3001847" cy="539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= 0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F64A267-34B1-4628-8EE3-93840D3B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08" y="5124215"/>
                <a:ext cx="3001847" cy="539763"/>
              </a:xfrm>
              <a:prstGeom prst="rect">
                <a:avLst/>
              </a:prstGeom>
              <a:blipFill>
                <a:blip r:embed="rId3"/>
                <a:stretch>
                  <a:fillRect t="-9091" r="-5285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0BDDB8A-36B5-4ED5-A315-A0BC48A51520}"/>
                  </a:ext>
                </a:extLst>
              </p:cNvPr>
              <p:cNvSpPr txBox="1"/>
              <p:nvPr/>
            </p:nvSpPr>
            <p:spPr>
              <a:xfrm>
                <a:off x="4700718" y="5039832"/>
                <a:ext cx="3832075" cy="58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pt-BR" sz="2400" dirty="0"/>
                          <m:t> −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pt-BR" sz="2400" dirty="0"/>
                          <m:t> −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pt-BR" sz="2400" dirty="0"/>
                          <m:t> + 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t-BR" sz="24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0BDDB8A-36B5-4ED5-A315-A0BC48A5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18" y="5039832"/>
                <a:ext cx="3832075" cy="589072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946FBED0-47AE-4CA3-B676-9F4CCA231390}"/>
              </a:ext>
            </a:extLst>
          </p:cNvPr>
          <p:cNvSpPr/>
          <p:nvPr/>
        </p:nvSpPr>
        <p:spPr>
          <a:xfrm>
            <a:off x="530100" y="2741888"/>
            <a:ext cx="360040" cy="272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045E75-90E6-4058-820F-B6E5D28FB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700" y="404664"/>
            <a:ext cx="3016600" cy="1570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B590639-A2CD-4041-80B2-7B275F431CDE}"/>
              </a:ext>
            </a:extLst>
          </p:cNvPr>
          <p:cNvSpPr txBox="1"/>
          <p:nvPr/>
        </p:nvSpPr>
        <p:spPr>
          <a:xfrm>
            <a:off x="2137418" y="2051464"/>
            <a:ext cx="486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Filtro Ativo Genérico na Configuração Realimentação Múltipla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0A32B9-8115-4076-A974-34A66EBA9C38}"/>
              </a:ext>
            </a:extLst>
          </p:cNvPr>
          <p:cNvSpPr txBox="1"/>
          <p:nvPr/>
        </p:nvSpPr>
        <p:spPr>
          <a:xfrm>
            <a:off x="1079612" y="2701497"/>
            <a:ext cx="7920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Nó b: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621D04D-345F-4458-AC91-DED694AC3C42}"/>
                  </a:ext>
                </a:extLst>
              </p:cNvPr>
              <p:cNvSpPr txBox="1"/>
              <p:nvPr/>
            </p:nvSpPr>
            <p:spPr>
              <a:xfrm>
                <a:off x="1079612" y="3247409"/>
                <a:ext cx="1240276" cy="5401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= 0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621D04D-345F-4458-AC91-DED694AC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247409"/>
                <a:ext cx="1240276" cy="540148"/>
              </a:xfrm>
              <a:prstGeom prst="rect">
                <a:avLst/>
              </a:prstGeom>
              <a:blipFill>
                <a:blip r:embed="rId3"/>
                <a:stretch>
                  <a:fillRect t="-9091" r="-13725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44E70D0-A10E-4E91-AB2E-596E19EA3F24}"/>
              </a:ext>
            </a:extLst>
          </p:cNvPr>
          <p:cNvCxnSpPr/>
          <p:nvPr/>
        </p:nvCxnSpPr>
        <p:spPr>
          <a:xfrm>
            <a:off x="2480723" y="3466046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49C7561-FDE1-42FF-99F9-18944008F5B6}"/>
                  </a:ext>
                </a:extLst>
              </p:cNvPr>
              <p:cNvSpPr txBox="1"/>
              <p:nvPr/>
            </p:nvSpPr>
            <p:spPr>
              <a:xfrm>
                <a:off x="3197837" y="3195972"/>
                <a:ext cx="1421864" cy="570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49C7561-FDE1-42FF-99F9-18944008F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37" y="3195972"/>
                <a:ext cx="1421864" cy="570413"/>
              </a:xfrm>
              <a:prstGeom prst="rect">
                <a:avLst/>
              </a:prstGeom>
              <a:blipFill>
                <a:blip r:embed="rId4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63BF53F-B531-4E4D-BDC0-240BA9C2BE2F}"/>
              </a:ext>
            </a:extLst>
          </p:cNvPr>
          <p:cNvCxnSpPr/>
          <p:nvPr/>
        </p:nvCxnSpPr>
        <p:spPr>
          <a:xfrm>
            <a:off x="4619701" y="3466046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146317-DE7F-4668-884B-FD15358A41C1}"/>
                  </a:ext>
                </a:extLst>
              </p:cNvPr>
              <p:cNvSpPr txBox="1"/>
              <p:nvPr/>
            </p:nvSpPr>
            <p:spPr>
              <a:xfrm>
                <a:off x="1879148" y="4046794"/>
                <a:ext cx="4392487" cy="1008931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sz="24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+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146317-DE7F-4668-884B-FD15358A4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148" y="4046794"/>
                <a:ext cx="4392487" cy="1008931"/>
              </a:xfrm>
              <a:prstGeom prst="rect">
                <a:avLst/>
              </a:prstGeom>
              <a:blipFill>
                <a:blip r:embed="rId5"/>
                <a:stretch>
                  <a:fillRect l="-1651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0C212AA-248E-430C-B6AD-EAE60CCF11FA}"/>
              </a:ext>
            </a:extLst>
          </p:cNvPr>
          <p:cNvCxnSpPr/>
          <p:nvPr/>
        </p:nvCxnSpPr>
        <p:spPr>
          <a:xfrm>
            <a:off x="999450" y="4573505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3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305" y="230610"/>
            <a:ext cx="27273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Filtro Passivo X Filtro Ativo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453A6AA-1262-432B-8968-2742081EE7A8}"/>
              </a:ext>
            </a:extLst>
          </p:cNvPr>
          <p:cNvSpPr txBox="1"/>
          <p:nvPr/>
        </p:nvSpPr>
        <p:spPr>
          <a:xfrm>
            <a:off x="335431" y="81692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Mostrar que o filtro ativo passa-faixa com realimentação múltipla abaixo tem a mesma função de transferência do filtro passivo RLC.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7F5F1F1-42F6-4B28-B101-BACE8CFC998E}"/>
              </a:ext>
            </a:extLst>
          </p:cNvPr>
          <p:cNvSpPr/>
          <p:nvPr/>
        </p:nvSpPr>
        <p:spPr>
          <a:xfrm>
            <a:off x="371391" y="3811945"/>
            <a:ext cx="360040" cy="329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A8E303-D05A-408A-850F-7D2FFF8C76D7}"/>
              </a:ext>
            </a:extLst>
          </p:cNvPr>
          <p:cNvSpPr txBox="1"/>
          <p:nvPr/>
        </p:nvSpPr>
        <p:spPr>
          <a:xfrm>
            <a:off x="915866" y="3809962"/>
            <a:ext cx="515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ganho de tensão do </a:t>
            </a:r>
            <a:r>
              <a:rPr lang="pt-BR" b="1" dirty="0">
                <a:solidFill>
                  <a:srgbClr val="FF0000"/>
                </a:solidFill>
              </a:rPr>
              <a:t>circuito passivo </a:t>
            </a:r>
            <a:r>
              <a:rPr lang="pt-BR" dirty="0"/>
              <a:t>é dado por: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80312" y="4829431"/>
            <a:ext cx="4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[1]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DC7148-056E-4D80-B329-950E2F13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25861"/>
            <a:ext cx="1416942" cy="1681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FE76CB6-2569-4385-B6A0-EEE58F67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85" y="1838400"/>
            <a:ext cx="2654977" cy="1502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8681E3-DC97-48AE-8E74-ED93FDFAE90C}"/>
              </a:ext>
            </a:extLst>
          </p:cNvPr>
          <p:cNvSpPr txBox="1"/>
          <p:nvPr/>
        </p:nvSpPr>
        <p:spPr>
          <a:xfrm>
            <a:off x="4005056" y="212401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≡ </a:t>
            </a:r>
            <a:endParaRPr lang="pt-BR" sz="4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EAD65C2-F45D-4675-8B38-7999C5A2F83D}"/>
                  </a:ext>
                </a:extLst>
              </p:cNvPr>
              <p:cNvSpPr txBox="1"/>
              <p:nvPr/>
            </p:nvSpPr>
            <p:spPr>
              <a:xfrm>
                <a:off x="1401809" y="4581671"/>
                <a:ext cx="5847611" cy="86485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𝑗𝑤𝐿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𝑗𝑤𝐶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t-B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𝑗𝑤𝑅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𝑗𝑤𝑅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den>
                        </m:f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EAD65C2-F45D-4675-8B38-7999C5A2F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09" y="4581671"/>
                <a:ext cx="5847611" cy="864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20D92A-764A-461B-ACAD-C1B5886DEA6D}"/>
                  </a:ext>
                </a:extLst>
              </p:cNvPr>
              <p:cNvSpPr txBox="1"/>
              <p:nvPr/>
            </p:nvSpPr>
            <p:spPr>
              <a:xfrm>
                <a:off x="2826988" y="5661248"/>
                <a:ext cx="968278" cy="5203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A20D92A-764A-461B-ACAD-C1B5886D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988" y="5661248"/>
                <a:ext cx="968278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15C11ED-A93C-4385-B271-3E9F9B079DE5}"/>
                  </a:ext>
                </a:extLst>
              </p:cNvPr>
              <p:cNvSpPr txBox="1"/>
              <p:nvPr/>
            </p:nvSpPr>
            <p:spPr>
              <a:xfrm>
                <a:off x="5076056" y="5733018"/>
                <a:ext cx="767582" cy="3936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r>
                  <a:rPr lang="pt-BR" dirty="0"/>
                  <a:t>Q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15C11ED-A93C-4385-B271-3E9F9B07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733018"/>
                <a:ext cx="767582" cy="393634"/>
              </a:xfrm>
              <a:prstGeom prst="rect">
                <a:avLst/>
              </a:prstGeom>
              <a:blipFill>
                <a:blip r:embed="rId6"/>
                <a:stretch>
                  <a:fillRect l="-17829" t="-5882" r="-3876" b="-1470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6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2" grpId="0"/>
      <p:bldP spid="3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9462F2A0-D093-495B-8C4F-3D8277F8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1627188"/>
            <a:ext cx="4949825" cy="777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</a:rPr>
              <a:t>Roteiro Experimental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E7F5F1F1-42F6-4B28-B101-BACE8CFC998E}"/>
              </a:ext>
            </a:extLst>
          </p:cNvPr>
          <p:cNvSpPr/>
          <p:nvPr/>
        </p:nvSpPr>
        <p:spPr>
          <a:xfrm>
            <a:off x="393997" y="1889721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A8E303-D05A-408A-850F-7D2FFF8C76D7}"/>
              </a:ext>
            </a:extLst>
          </p:cNvPr>
          <p:cNvSpPr txBox="1"/>
          <p:nvPr/>
        </p:nvSpPr>
        <p:spPr>
          <a:xfrm>
            <a:off x="938472" y="1872747"/>
            <a:ext cx="682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ganho de tensão do </a:t>
            </a:r>
            <a:r>
              <a:rPr lang="pt-BR" b="1" dirty="0">
                <a:solidFill>
                  <a:srgbClr val="FF0000"/>
                </a:solidFill>
              </a:rPr>
              <a:t>circuito ativo</a:t>
            </a:r>
            <a:r>
              <a:rPr lang="pt-BR" dirty="0"/>
              <a:t>, como demonstrado, é dado por: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708C5C-8686-4C8F-98CB-A3E7959C7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511" y="230101"/>
            <a:ext cx="2654977" cy="1502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8116EAE6-3A5F-4B6E-ADAF-6BB56BF96514}"/>
              </a:ext>
            </a:extLst>
          </p:cNvPr>
          <p:cNvSpPr/>
          <p:nvPr/>
        </p:nvSpPr>
        <p:spPr>
          <a:xfrm>
            <a:off x="423497" y="4232990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491B03-0295-49BA-BDBD-EF1EF9C6748E}"/>
              </a:ext>
            </a:extLst>
          </p:cNvPr>
          <p:cNvSpPr txBox="1"/>
          <p:nvPr/>
        </p:nvSpPr>
        <p:spPr>
          <a:xfrm>
            <a:off x="967972" y="42160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 C</a:t>
            </a:r>
            <a:r>
              <a:rPr lang="pt-BR" baseline="-25000" dirty="0"/>
              <a:t>3 </a:t>
            </a:r>
            <a:r>
              <a:rPr lang="pt-BR" dirty="0"/>
              <a:t> = C</a:t>
            </a:r>
            <a:r>
              <a:rPr lang="pt-BR" baseline="-25000" dirty="0"/>
              <a:t>4 </a:t>
            </a:r>
            <a:r>
              <a:rPr lang="pt-BR" dirty="0"/>
              <a:t> = C e R</a:t>
            </a:r>
            <a:r>
              <a:rPr lang="pt-BR" baseline="-25000" dirty="0"/>
              <a:t>5 </a:t>
            </a:r>
            <a:r>
              <a:rPr lang="pt-BR" dirty="0"/>
              <a:t>= 2R</a:t>
            </a:r>
            <a:r>
              <a:rPr lang="pt-BR" baseline="-25000" dirty="0"/>
              <a:t>1 </a:t>
            </a:r>
            <a:r>
              <a:rPr lang="pt-BR" dirty="0"/>
              <a:t> resulta: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0885FB-5A1B-40D4-96E5-76A5AA45D571}"/>
              </a:ext>
            </a:extLst>
          </p:cNvPr>
          <p:cNvSpPr txBox="1"/>
          <p:nvPr/>
        </p:nvSpPr>
        <p:spPr>
          <a:xfrm>
            <a:off x="7468957" y="4982455"/>
            <a:ext cx="4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FE1F2ED-D8D0-43B5-96AA-AB5591AB82CF}"/>
                  </a:ext>
                </a:extLst>
              </p:cNvPr>
              <p:cNvSpPr txBox="1"/>
              <p:nvPr/>
            </p:nvSpPr>
            <p:spPr>
              <a:xfrm>
                <a:off x="960362" y="2431413"/>
                <a:ext cx="738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FE1F2ED-D8D0-43B5-96AA-AB5591AB8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62" y="2431413"/>
                <a:ext cx="738792" cy="246221"/>
              </a:xfrm>
              <a:prstGeom prst="rect">
                <a:avLst/>
              </a:prstGeom>
              <a:blipFill>
                <a:blip r:embed="rId4"/>
                <a:stretch>
                  <a:fillRect l="-6612" r="-82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95ECB8D-55C0-4E47-A0A6-08E072B0740A}"/>
                  </a:ext>
                </a:extLst>
              </p:cNvPr>
              <p:cNvSpPr txBox="1"/>
              <p:nvPr/>
            </p:nvSpPr>
            <p:spPr>
              <a:xfrm>
                <a:off x="960362" y="2733756"/>
                <a:ext cx="7482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95ECB8D-55C0-4E47-A0A6-08E072B0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62" y="2733756"/>
                <a:ext cx="748282" cy="246221"/>
              </a:xfrm>
              <a:prstGeom prst="rect">
                <a:avLst/>
              </a:prstGeom>
              <a:blipFill>
                <a:blip r:embed="rId5"/>
                <a:stretch>
                  <a:fillRect l="-6557" r="-1639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914FAAD-7579-4469-A34D-F30E6635B44F}"/>
                  </a:ext>
                </a:extLst>
              </p:cNvPr>
              <p:cNvSpPr txBox="1"/>
              <p:nvPr/>
            </p:nvSpPr>
            <p:spPr>
              <a:xfrm>
                <a:off x="949719" y="3036099"/>
                <a:ext cx="1177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𝑗𝑤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914FAAD-7579-4469-A34D-F30E6635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19" y="3036099"/>
                <a:ext cx="1177052" cy="246221"/>
              </a:xfrm>
              <a:prstGeom prst="rect">
                <a:avLst/>
              </a:prstGeom>
              <a:blipFill>
                <a:blip r:embed="rId6"/>
                <a:stretch>
                  <a:fillRect l="-3627" r="-1036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12EFC9F-40C5-4D2E-B7A8-532CC0A1DB81}"/>
                  </a:ext>
                </a:extLst>
              </p:cNvPr>
              <p:cNvSpPr txBox="1"/>
              <p:nvPr/>
            </p:nvSpPr>
            <p:spPr>
              <a:xfrm>
                <a:off x="2247487" y="2487535"/>
                <a:ext cx="1177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𝑗𝑤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12EFC9F-40C5-4D2E-B7A8-532CC0A1D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487" y="2487535"/>
                <a:ext cx="1177052" cy="246221"/>
              </a:xfrm>
              <a:prstGeom prst="rect">
                <a:avLst/>
              </a:prstGeom>
              <a:blipFill>
                <a:blip r:embed="rId7"/>
                <a:stretch>
                  <a:fillRect l="-3627" r="-1036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EC8D16C-D2AE-4B78-884C-9FB464507501}"/>
                  </a:ext>
                </a:extLst>
              </p:cNvPr>
              <p:cNvSpPr txBox="1"/>
              <p:nvPr/>
            </p:nvSpPr>
            <p:spPr>
              <a:xfrm>
                <a:off x="2276362" y="2803271"/>
                <a:ext cx="7482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AEC8D16C-D2AE-4B78-884C-9FB46450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62" y="2803271"/>
                <a:ext cx="748282" cy="246221"/>
              </a:xfrm>
              <a:prstGeom prst="rect">
                <a:avLst/>
              </a:prstGeom>
              <a:blipFill>
                <a:blip r:embed="rId8"/>
                <a:stretch>
                  <a:fillRect l="-5691" r="-1626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F889B482-BC48-4C8F-909A-913EAF14A990}"/>
              </a:ext>
            </a:extLst>
          </p:cNvPr>
          <p:cNvCxnSpPr/>
          <p:nvPr/>
        </p:nvCxnSpPr>
        <p:spPr>
          <a:xfrm>
            <a:off x="3720867" y="2803271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EFF5CDF-9239-477B-9599-A1BDCEC215A7}"/>
                  </a:ext>
                </a:extLst>
              </p:cNvPr>
              <p:cNvSpPr txBox="1"/>
              <p:nvPr/>
            </p:nvSpPr>
            <p:spPr>
              <a:xfrm>
                <a:off x="2443850" y="3269892"/>
                <a:ext cx="4904392" cy="834011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sz="24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𝑗𝑤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𝑗𝑤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0EFF5CDF-9239-477B-9599-A1BDCEC21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850" y="3269892"/>
                <a:ext cx="4904392" cy="834011"/>
              </a:xfrm>
              <a:prstGeom prst="rect">
                <a:avLst/>
              </a:prstGeom>
              <a:blipFill>
                <a:blip r:embed="rId9"/>
                <a:stretch>
                  <a:fillRect l="-1605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F5136B18-24F3-4EFB-AA80-76FEA8562DF7}"/>
              </a:ext>
            </a:extLst>
          </p:cNvPr>
          <p:cNvCxnSpPr/>
          <p:nvPr/>
        </p:nvCxnSpPr>
        <p:spPr>
          <a:xfrm>
            <a:off x="1768358" y="3600601"/>
            <a:ext cx="5829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5257776-142D-4DDA-8F49-70641E631D0A}"/>
                  </a:ext>
                </a:extLst>
              </p:cNvPr>
              <p:cNvSpPr txBox="1"/>
              <p:nvPr/>
            </p:nvSpPr>
            <p:spPr>
              <a:xfrm>
                <a:off x="1695434" y="4725943"/>
                <a:ext cx="5718440" cy="88235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ctr">
                  <a:defRPr sz="2000"/>
                </a:lvl1pPr>
              </a:lstStyle>
              <a:p>
                <a:r>
                  <a:rPr lang="pt-BR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𝑗𝑤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/(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𝑗𝑤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t-BR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5257776-142D-4DDA-8F49-70641E631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34" y="4725943"/>
                <a:ext cx="5718440" cy="882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9FEAF37-FF99-4949-8B4A-EF9DA5AA8FC4}"/>
                  </a:ext>
                </a:extLst>
              </p:cNvPr>
              <p:cNvSpPr txBox="1"/>
              <p:nvPr/>
            </p:nvSpPr>
            <p:spPr>
              <a:xfrm>
                <a:off x="2530070" y="5748896"/>
                <a:ext cx="1837298" cy="4420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9FEAF37-FF99-4949-8B4A-EF9DA5AA8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70" y="5748896"/>
                <a:ext cx="1837298" cy="442044"/>
              </a:xfrm>
              <a:prstGeom prst="rect">
                <a:avLst/>
              </a:prstGeom>
              <a:blipFill>
                <a:blip r:embed="rId11"/>
                <a:stretch>
                  <a:fillRect l="-2970" b="-9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603FA79-FB95-4B1A-8534-BAADD39B06D6}"/>
                  </a:ext>
                </a:extLst>
              </p:cNvPr>
              <p:cNvSpPr txBox="1"/>
              <p:nvPr/>
            </p:nvSpPr>
            <p:spPr>
              <a:xfrm>
                <a:off x="4554655" y="5748896"/>
                <a:ext cx="1513748" cy="4405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603FA79-FB95-4B1A-8534-BAADD39B0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55" y="5748896"/>
                <a:ext cx="1513748" cy="440505"/>
              </a:xfrm>
              <a:prstGeom prst="rect">
                <a:avLst/>
              </a:prstGeom>
              <a:blipFill>
                <a:blip r:embed="rId12"/>
                <a:stretch>
                  <a:fillRect l="-6400" b="-108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55F90D9-10AE-4FC8-9307-7B1D5F0EE9F7}"/>
                  </a:ext>
                </a:extLst>
              </p:cNvPr>
              <p:cNvSpPr txBox="1"/>
              <p:nvPr/>
            </p:nvSpPr>
            <p:spPr>
              <a:xfrm>
                <a:off x="4554655" y="2235936"/>
                <a:ext cx="4392487" cy="1008931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sz="24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pt-BR" sz="2400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pt-BR" sz="2400" dirty="0"/>
                              <m:t>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2400" dirty="0"/>
                              <m:t> + </m:t>
                            </m:r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55F90D9-10AE-4FC8-9307-7B1D5F0E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55" y="2235936"/>
                <a:ext cx="4392487" cy="1008931"/>
              </a:xfrm>
              <a:prstGeom prst="rect">
                <a:avLst/>
              </a:prstGeom>
              <a:blipFill>
                <a:blip r:embed="rId13"/>
                <a:stretch>
                  <a:fillRect l="-1651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3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3" grpId="0"/>
      <p:bldP spid="35" grpId="0" animBg="1"/>
      <p:bldP spid="36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0885FB-5A1B-40D4-96E5-76A5AA45D571}"/>
              </a:ext>
            </a:extLst>
          </p:cNvPr>
          <p:cNvSpPr txBox="1"/>
          <p:nvPr/>
        </p:nvSpPr>
        <p:spPr>
          <a:xfrm>
            <a:off x="8207644" y="3274799"/>
            <a:ext cx="4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[2]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47A8A73-0DC1-41A1-90DD-E7EEB700E68E}"/>
              </a:ext>
            </a:extLst>
          </p:cNvPr>
          <p:cNvSpPr txBox="1"/>
          <p:nvPr/>
        </p:nvSpPr>
        <p:spPr>
          <a:xfrm>
            <a:off x="4606227" y="5080502"/>
            <a:ext cx="103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[1] = [2] 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C204A18E-EA1E-429A-A174-68E8C5B466FF}"/>
              </a:ext>
            </a:extLst>
          </p:cNvPr>
          <p:cNvSpPr/>
          <p:nvPr/>
        </p:nvSpPr>
        <p:spPr>
          <a:xfrm>
            <a:off x="4246187" y="5076309"/>
            <a:ext cx="360040" cy="3693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5257776-142D-4DDA-8F49-70641E631D0A}"/>
                  </a:ext>
                </a:extLst>
              </p:cNvPr>
              <p:cNvSpPr txBox="1"/>
              <p:nvPr/>
            </p:nvSpPr>
            <p:spPr>
              <a:xfrm>
                <a:off x="2793429" y="3040702"/>
                <a:ext cx="5342207" cy="88235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ctr">
                  <a:defRPr sz="2000"/>
                </a:lvl1pPr>
              </a:lstStyle>
              <a:p>
                <a:r>
                  <a:rPr lang="pt-BR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>
                            <a:latin typeface="Cambria Math" panose="02040503050406030204" pitchFamily="18" charset="0"/>
                          </a:rPr>
                          <m:t>𝑗𝑤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/(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𝑗𝑤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t-BR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t-BR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75257776-142D-4DDA-8F49-70641E631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429" y="3040702"/>
                <a:ext cx="5342207" cy="882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9FEAF37-FF99-4949-8B4A-EF9DA5AA8FC4}"/>
                  </a:ext>
                </a:extLst>
              </p:cNvPr>
              <p:cNvSpPr txBox="1"/>
              <p:nvPr/>
            </p:nvSpPr>
            <p:spPr>
              <a:xfrm>
                <a:off x="3833022" y="4175808"/>
                <a:ext cx="1837298" cy="4420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C9FEAF37-FF99-4949-8B4A-EF9DA5AA8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22" y="4175808"/>
                <a:ext cx="1837298" cy="442044"/>
              </a:xfrm>
              <a:prstGeom prst="rect">
                <a:avLst/>
              </a:prstGeom>
              <a:blipFill>
                <a:blip r:embed="rId4"/>
                <a:stretch>
                  <a:fillRect l="-2970" b="-9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603FA79-FB95-4B1A-8534-BAADD39B06D6}"/>
                  </a:ext>
                </a:extLst>
              </p:cNvPr>
              <p:cNvSpPr txBox="1"/>
              <p:nvPr/>
            </p:nvSpPr>
            <p:spPr>
              <a:xfrm>
                <a:off x="5857607" y="4175808"/>
                <a:ext cx="1513748" cy="4405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pt-B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E603FA79-FB95-4B1A-8534-BAADD39B0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07" y="4175808"/>
                <a:ext cx="1513748" cy="440505"/>
              </a:xfrm>
              <a:prstGeom prst="rect">
                <a:avLst/>
              </a:prstGeom>
              <a:blipFill>
                <a:blip r:embed="rId5"/>
                <a:stretch>
                  <a:fillRect l="-6400" b="-108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375E2911-6EDA-46D0-A0AE-8B4810580936}"/>
              </a:ext>
            </a:extLst>
          </p:cNvPr>
          <p:cNvSpPr txBox="1"/>
          <p:nvPr/>
        </p:nvSpPr>
        <p:spPr>
          <a:xfrm>
            <a:off x="8451096" y="1052736"/>
            <a:ext cx="4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8CA4EC4-8187-4C19-9331-2D9E79234BFF}"/>
                  </a:ext>
                </a:extLst>
              </p:cNvPr>
              <p:cNvSpPr txBox="1"/>
              <p:nvPr/>
            </p:nvSpPr>
            <p:spPr>
              <a:xfrm>
                <a:off x="2542161" y="833741"/>
                <a:ext cx="5847611" cy="86485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dirty="0"/>
                  <a:t>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d>
                          <m:d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𝑗𝑤𝐿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𝑗𝑤𝐶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t-B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𝑗𝑤𝑅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𝑗𝑤𝑅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den>
                        </m:f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𝑗𝑤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8CA4EC4-8187-4C19-9331-2D9E79234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61" y="833741"/>
                <a:ext cx="5847611" cy="864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BB7D7BF-027F-420B-AEBD-613AE16E6163}"/>
                  </a:ext>
                </a:extLst>
              </p:cNvPr>
              <p:cNvSpPr txBox="1"/>
              <p:nvPr/>
            </p:nvSpPr>
            <p:spPr>
              <a:xfrm>
                <a:off x="4496255" y="1848436"/>
                <a:ext cx="968278" cy="52039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2BB7D7BF-027F-420B-AEBD-613AE16E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55" y="1848436"/>
                <a:ext cx="968278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8804D23-1F33-43CB-9B3C-8A1C32470B8D}"/>
                  </a:ext>
                </a:extLst>
              </p:cNvPr>
              <p:cNvSpPr txBox="1"/>
              <p:nvPr/>
            </p:nvSpPr>
            <p:spPr>
              <a:xfrm>
                <a:off x="5638505" y="1930483"/>
                <a:ext cx="767582" cy="3936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 panose="02040503050406030204" pitchFamily="18" charset="0"/>
                  </a:defRPr>
                </a:lvl1pPr>
              </a:lstStyle>
              <a:p>
                <a:r>
                  <a:rPr lang="pt-BR" dirty="0"/>
                  <a:t>Q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18804D23-1F33-43CB-9B3C-8A1C32470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505" y="1930483"/>
                <a:ext cx="767582" cy="393634"/>
              </a:xfrm>
              <a:prstGeom prst="rect">
                <a:avLst/>
              </a:prstGeom>
              <a:blipFill>
                <a:blip r:embed="rId8"/>
                <a:stretch>
                  <a:fillRect l="-17829" t="-5970" r="-3876" b="-1492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DD8B6C70-A377-467C-82E0-407346956E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609971"/>
            <a:ext cx="1416942" cy="1681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7D577259-E35B-4363-9C3A-C245B3383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135" y="2901382"/>
            <a:ext cx="1981983" cy="11218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39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71600" y="4475168"/>
            <a:ext cx="792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Introduction to three main filter optimizations (Butterworth, </a:t>
            </a:r>
            <a:r>
              <a:rPr lang="pt-BR" sz="1600" dirty="0"/>
              <a:t>Tschebyscheff, and Bessel).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608" y="4955684"/>
            <a:ext cx="5046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Description of the most common active filter applications: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low-pass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high-pass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band-pass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band-rejection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all-pass filters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41" y="186363"/>
            <a:ext cx="2481317" cy="3098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599" y="3396320"/>
            <a:ext cx="792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Rather than resembling just another filter book, the individual filter sections are written in a cookbook style, thus avoiding tedious mathematical derivations. Each section starts with the general transfer function of a filter, followed by the design equations to calculate </a:t>
            </a:r>
            <a:r>
              <a:rPr lang="pt-BR" sz="1600" dirty="0"/>
              <a:t>the individual circuit components.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5A563-3CF3-429B-BAD9-7BAAC04F0782}"/>
              </a:ext>
            </a:extLst>
          </p:cNvPr>
          <p:cNvSpPr/>
          <p:nvPr/>
        </p:nvSpPr>
        <p:spPr>
          <a:xfrm>
            <a:off x="539552" y="3441561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0E1B4A7-F4E3-4803-A99F-ACC441833BF5}"/>
              </a:ext>
            </a:extLst>
          </p:cNvPr>
          <p:cNvSpPr/>
          <p:nvPr/>
        </p:nvSpPr>
        <p:spPr>
          <a:xfrm>
            <a:off x="539552" y="4526453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59E3590-572E-4B19-9F2F-F0473D4865A1}"/>
              </a:ext>
            </a:extLst>
          </p:cNvPr>
          <p:cNvSpPr/>
          <p:nvPr/>
        </p:nvSpPr>
        <p:spPr>
          <a:xfrm>
            <a:off x="539552" y="5085184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85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1476"/>
            <a:ext cx="3213167" cy="16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48" y="1187460"/>
            <a:ext cx="3188120" cy="18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2373"/>
            <a:ext cx="3345558" cy="19915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69" y="3788004"/>
            <a:ext cx="3219607" cy="18971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24451" y="3272423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passa-baixa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8827" y="3275692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passa-alta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9712" y="5858688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passa-faixa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6819" y="5867980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rejeita-faixa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62053"/>
            <a:ext cx="4276725" cy="225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4673371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passa-baixa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9203"/>
            <a:ext cx="3108072" cy="186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0974" y="3411499"/>
            <a:ext cx="208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Sallen-Key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6366" y="5571158"/>
            <a:ext cx="2087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9" name="Picture 2" descr="filtro passa baix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2" y="4128755"/>
            <a:ext cx="2263140" cy="1442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0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3" y="2209928"/>
            <a:ext cx="3506932" cy="20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1435" y="4507241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passa-alta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105150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5723" y="3069338"/>
            <a:ext cx="2525817" cy="55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Multiple Feedback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2215" y="5195014"/>
            <a:ext cx="156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9" name="Picture 2" descr="filtro passa alt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82" y="3900762"/>
            <a:ext cx="1828800" cy="119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4" y="1958330"/>
            <a:ext cx="3680114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2314" y="5334472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filtro passa-faixa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32189"/>
            <a:ext cx="3090209" cy="1574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36717" y="2764397"/>
            <a:ext cx="172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Sallen-Key Topology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1228" y="495383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80" y="3403274"/>
            <a:ext cx="2985040" cy="1417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75" y="2026121"/>
            <a:ext cx="3541568" cy="208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7358" y="4330071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rejeita-faixa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01489"/>
            <a:ext cx="2720567" cy="1827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03921" y="3506530"/>
            <a:ext cx="142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Active Filter </a:t>
            </a:r>
          </a:p>
          <a:p>
            <a:pPr algn="ctr"/>
            <a:r>
              <a:rPr lang="pt-BR" sz="1400" dirty="0">
                <a:solidFill>
                  <a:srgbClr val="0070C0"/>
                </a:solidFill>
              </a:rPr>
              <a:t>Twin-T Topology</a:t>
            </a:r>
          </a:p>
        </p:txBody>
      </p:sp>
      <p:pic>
        <p:nvPicPr>
          <p:cNvPr id="4098" name="Picture 2" descr="filtro rejeita faix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50" y="4259037"/>
            <a:ext cx="1714500" cy="134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83404" y="567800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Passive Filter</a:t>
            </a:r>
          </a:p>
        </p:txBody>
      </p:sp>
    </p:spTree>
    <p:extLst>
      <p:ext uri="{BB962C8B-B14F-4D97-AF65-F5344CB8AC3E}">
        <p14:creationId xmlns:p14="http://schemas.microsoft.com/office/powerpoint/2010/main" val="389996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7946" y="313492"/>
            <a:ext cx="2300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Active Filters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3674" y="1582579"/>
            <a:ext cx="252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banda de passagem é todo o espectro de frequências</a:t>
            </a:r>
          </a:p>
          <a:p>
            <a:pPr algn="ctr"/>
            <a:r>
              <a:rPr lang="pt-BR" sz="1400" b="1" dirty="0"/>
              <a:t> mas com defasagens diferentes ao longo do espectro !</a:t>
            </a:r>
            <a:endParaRPr lang="pt-BR" sz="1400" b="1" baseline="-25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3912"/>
            <a:ext cx="4429733" cy="1531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2314" y="3140954"/>
            <a:ext cx="19714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filtro passa-tudo</a:t>
            </a:r>
          </a:p>
        </p:txBody>
      </p:sp>
    </p:spTree>
    <p:extLst>
      <p:ext uri="{BB962C8B-B14F-4D97-AF65-F5344CB8AC3E}">
        <p14:creationId xmlns:p14="http://schemas.microsoft.com/office/powerpoint/2010/main" val="50986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0523" y="2282096"/>
            <a:ext cx="527872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Low Pass Filters  </a:t>
            </a:r>
          </a:p>
        </p:txBody>
      </p:sp>
    </p:spTree>
    <p:extLst>
      <p:ext uri="{BB962C8B-B14F-4D97-AF65-F5344CB8AC3E}">
        <p14:creationId xmlns:p14="http://schemas.microsoft.com/office/powerpoint/2010/main" val="117443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E12E6D6D-56C1-4948-988D-68C4C0D2F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1700213"/>
            <a:ext cx="561657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/>
              <a:t>ME3000 – Analog Electronic Courseware </a:t>
            </a:r>
          </a:p>
        </p:txBody>
      </p:sp>
    </p:spTree>
    <p:extLst>
      <p:ext uri="{BB962C8B-B14F-4D97-AF65-F5344CB8AC3E}">
        <p14:creationId xmlns:p14="http://schemas.microsoft.com/office/powerpoint/2010/main" val="3984476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966" y="2515602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Low Pass Filter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2318" y="1867530"/>
            <a:ext cx="16771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Butterworth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8342" y="2465660"/>
            <a:ext cx="127821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/>
              <a:t>Chebyshev</a:t>
            </a:r>
            <a:endParaRPr lang="pt-B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3059668"/>
            <a:ext cx="11421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Bessel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06214" y="2587610"/>
            <a:ext cx="720080" cy="24738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02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9726" y="297979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Low Pass Filter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820751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605345" y="693323"/>
            <a:ext cx="346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General Transfer Function</a:t>
            </a:r>
            <a:endParaRPr lang="pt-BR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5503" y="2386773"/>
            <a:ext cx="777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filter coefficients </a:t>
            </a:r>
            <a:r>
              <a:rPr lang="en-US" sz="2000" b="1" dirty="0" err="1">
                <a:solidFill>
                  <a:srgbClr val="FF0000"/>
                </a:solidFill>
              </a:rPr>
              <a:t>a</a:t>
            </a:r>
            <a:r>
              <a:rPr lang="en-US" sz="2000" b="1" baseline="-25000" dirty="0" err="1">
                <a:solidFill>
                  <a:srgbClr val="FF0000"/>
                </a:solidFill>
              </a:rPr>
              <a:t>i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baseline="-25000" dirty="0">
                <a:solidFill>
                  <a:srgbClr val="FF0000"/>
                </a:solidFill>
              </a:rPr>
              <a:t>i </a:t>
            </a:r>
            <a:r>
              <a:rPr lang="en-US" sz="2000" dirty="0"/>
              <a:t>distinguish between </a:t>
            </a:r>
            <a:r>
              <a:rPr lang="en-US" sz="2000" b="1" dirty="0"/>
              <a:t>Butterworth</a:t>
            </a:r>
            <a:r>
              <a:rPr lang="en-US" sz="2000" dirty="0"/>
              <a:t>, </a:t>
            </a:r>
            <a:r>
              <a:rPr lang="en-US" sz="2000" b="1" dirty="0" err="1"/>
              <a:t>Tschebyscheff</a:t>
            </a:r>
            <a:r>
              <a:rPr lang="en-US" sz="2000" dirty="0"/>
              <a:t>, and </a:t>
            </a:r>
            <a:r>
              <a:rPr lang="en-US" sz="2000" b="1" dirty="0"/>
              <a:t>Bessel </a:t>
            </a:r>
            <a:r>
              <a:rPr lang="en-US" sz="2000" dirty="0"/>
              <a:t>filters. The coefficients for all three types of filters are tabulated.</a:t>
            </a:r>
            <a:endParaRPr lang="pt-B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65425" y="3400125"/>
            <a:ext cx="745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order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determines the </a:t>
            </a:r>
            <a:r>
              <a:rPr lang="en-US" sz="2000" b="1" dirty="0"/>
              <a:t>gain </a:t>
            </a:r>
            <a:r>
              <a:rPr lang="en-US" sz="2000" b="1" dirty="0" err="1"/>
              <a:t>rolloff</a:t>
            </a:r>
            <a:r>
              <a:rPr lang="en-US" sz="2000" b="1" dirty="0"/>
              <a:t> above </a:t>
            </a:r>
            <a:r>
              <a:rPr lang="en-US" sz="2000" b="1" dirty="0" err="1"/>
              <a:t>f</a:t>
            </a:r>
            <a:r>
              <a:rPr lang="en-US" sz="2000" b="1" baseline="-25000" dirty="0" err="1"/>
              <a:t>C</a:t>
            </a:r>
            <a:r>
              <a:rPr lang="en-US" sz="2000" b="1" dirty="0"/>
              <a:t> (n·20 dB/decade)</a:t>
            </a: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3EAFDE-312D-43E7-B2EF-E07E19FC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08" y="1148694"/>
            <a:ext cx="3085785" cy="1172914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C5FB6524-7B05-4B1B-ABF9-5A9BA08489D0}"/>
              </a:ext>
            </a:extLst>
          </p:cNvPr>
          <p:cNvSpPr/>
          <p:nvPr/>
        </p:nvSpPr>
        <p:spPr>
          <a:xfrm>
            <a:off x="272214" y="2492896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7884CDF-B622-423C-879B-4B8EE1941B0A}"/>
              </a:ext>
            </a:extLst>
          </p:cNvPr>
          <p:cNvSpPr/>
          <p:nvPr/>
        </p:nvSpPr>
        <p:spPr>
          <a:xfrm>
            <a:off x="272214" y="3429000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98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0068" y="404664"/>
            <a:ext cx="29393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Butterworth </a:t>
            </a:r>
            <a:r>
              <a:rPr lang="pt-BR" b="1" dirty="0"/>
              <a:t>Low Pass Filter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667727" cy="3964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9294" y="980728"/>
            <a:ext cx="656090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Butterworth low-pass filter provides </a:t>
            </a:r>
            <a:r>
              <a:rPr lang="en-US" sz="2000" b="1" dirty="0" err="1">
                <a:solidFill>
                  <a:schemeClr val="bg1"/>
                </a:solidFill>
              </a:rPr>
              <a:t>passband</a:t>
            </a:r>
            <a:r>
              <a:rPr lang="en-US" sz="2000" b="1" dirty="0">
                <a:solidFill>
                  <a:schemeClr val="bg1"/>
                </a:solidFill>
              </a:rPr>
              <a:t> flatness.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4D0704-500F-4357-AA84-4C70D6280AAA}"/>
              </a:ext>
            </a:extLst>
          </p:cNvPr>
          <p:cNvSpPr txBox="1"/>
          <p:nvPr/>
        </p:nvSpPr>
        <p:spPr>
          <a:xfrm>
            <a:off x="6876256" y="3140968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51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322" y="372463"/>
            <a:ext cx="29393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 err="1">
                <a:solidFill>
                  <a:srgbClr val="FF0000"/>
                </a:solidFill>
              </a:rPr>
              <a:t>Chebyshev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b="1" dirty="0"/>
              <a:t>Low Pass Filter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18" y="2510066"/>
            <a:ext cx="4274159" cy="3799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4651" y="964211"/>
            <a:ext cx="7774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dirty="0" err="1"/>
              <a:t>Tschebyscheff</a:t>
            </a:r>
            <a:r>
              <a:rPr lang="en-US" sz="2000" dirty="0"/>
              <a:t> low-pass filters provide an even higher gain </a:t>
            </a:r>
            <a:r>
              <a:rPr lang="en-US" sz="2000" dirty="0" err="1"/>
              <a:t>rolloff</a:t>
            </a:r>
            <a:r>
              <a:rPr lang="en-US" sz="2000" dirty="0"/>
              <a:t> above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. </a:t>
            </a:r>
            <a:r>
              <a:rPr lang="pt-BR" sz="2000" dirty="0"/>
              <a:t>However, </a:t>
            </a:r>
            <a:r>
              <a:rPr lang="en-US" sz="2000" dirty="0"/>
              <a:t>the </a:t>
            </a:r>
            <a:r>
              <a:rPr lang="en-US" sz="2000" dirty="0" err="1"/>
              <a:t>passband</a:t>
            </a:r>
            <a:r>
              <a:rPr lang="en-US" sz="2000" dirty="0"/>
              <a:t> gain is not monotone, but contains ripples of constant magnitude instead. For a given filter order, the higher the </a:t>
            </a:r>
            <a:r>
              <a:rPr lang="en-US" sz="2000" dirty="0" err="1"/>
              <a:t>passband</a:t>
            </a:r>
            <a:r>
              <a:rPr lang="en-US" sz="2000" dirty="0"/>
              <a:t> ripples, the </a:t>
            </a:r>
            <a:r>
              <a:rPr lang="pt-BR" sz="2000" dirty="0"/>
              <a:t>higher the filter’s rolloff.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2D1433-D4FE-4865-B31D-0649F8663BD3}"/>
              </a:ext>
            </a:extLst>
          </p:cNvPr>
          <p:cNvSpPr txBox="1"/>
          <p:nvPr/>
        </p:nvSpPr>
        <p:spPr>
          <a:xfrm>
            <a:off x="6287434" y="4028278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981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6828" y="4497508"/>
            <a:ext cx="596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ripple accounts for one second-order filter stage. </a:t>
            </a:r>
            <a:endParaRPr lang="pt-BR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3885599" cy="3453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6349" y="5073572"/>
            <a:ext cx="7774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Filters with </a:t>
            </a:r>
            <a:r>
              <a:rPr lang="en-US" sz="2000" b="1" dirty="0">
                <a:solidFill>
                  <a:srgbClr val="FF0000"/>
                </a:solidFill>
              </a:rPr>
              <a:t>even order numbers </a:t>
            </a:r>
            <a:r>
              <a:rPr lang="en-US" sz="2000" dirty="0"/>
              <a:t>generate </a:t>
            </a:r>
            <a:r>
              <a:rPr lang="en-US" sz="2000" b="1" dirty="0">
                <a:solidFill>
                  <a:srgbClr val="FF0000"/>
                </a:solidFill>
              </a:rPr>
              <a:t>ripples above the 0-dB line</a:t>
            </a:r>
            <a:r>
              <a:rPr lang="en-US" sz="2000" b="1" dirty="0"/>
              <a:t>.</a:t>
            </a:r>
            <a:endParaRPr lang="pt-B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34180" y="564963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Filters with </a:t>
            </a:r>
            <a:r>
              <a:rPr lang="en-US" sz="2000" b="1" dirty="0">
                <a:solidFill>
                  <a:srgbClr val="FF0000"/>
                </a:solidFill>
              </a:rPr>
              <a:t>odd order numbers </a:t>
            </a:r>
            <a:r>
              <a:rPr lang="en-US" sz="2000" dirty="0"/>
              <a:t>create </a:t>
            </a:r>
            <a:r>
              <a:rPr lang="en-US" sz="2000" b="1" dirty="0">
                <a:solidFill>
                  <a:srgbClr val="FF0000"/>
                </a:solidFill>
              </a:rPr>
              <a:t>ripples </a:t>
            </a:r>
            <a:r>
              <a:rPr lang="pt-BR" sz="2000" b="1" dirty="0">
                <a:solidFill>
                  <a:srgbClr val="FF0000"/>
                </a:solidFill>
              </a:rPr>
              <a:t>below 0 dB</a:t>
            </a:r>
            <a:r>
              <a:rPr lang="pt-BR" sz="20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6349" y="3745490"/>
            <a:ext cx="7774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 given filter order, the higher the </a:t>
            </a:r>
            <a:r>
              <a:rPr lang="en-US" sz="2000" dirty="0" err="1"/>
              <a:t>passband</a:t>
            </a:r>
            <a:r>
              <a:rPr lang="en-US" sz="2000" dirty="0"/>
              <a:t> ripples, the </a:t>
            </a:r>
            <a:r>
              <a:rPr lang="pt-BR" sz="2000" dirty="0"/>
              <a:t>higher the filter’s rolloff.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8AC33D-3192-467A-AA79-1D1AF52178BB}"/>
              </a:ext>
            </a:extLst>
          </p:cNvPr>
          <p:cNvSpPr txBox="1"/>
          <p:nvPr/>
        </p:nvSpPr>
        <p:spPr>
          <a:xfrm>
            <a:off x="6372200" y="1802915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48CAAFF-B6D1-40D3-9C54-7102A39AA62B}"/>
              </a:ext>
            </a:extLst>
          </p:cNvPr>
          <p:cNvSpPr/>
          <p:nvPr/>
        </p:nvSpPr>
        <p:spPr>
          <a:xfrm>
            <a:off x="432956" y="3861048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C0DD1279-7E9C-4984-B13D-167F28FD35FD}"/>
              </a:ext>
            </a:extLst>
          </p:cNvPr>
          <p:cNvSpPr/>
          <p:nvPr/>
        </p:nvSpPr>
        <p:spPr>
          <a:xfrm>
            <a:off x="432956" y="4597788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E489958F-EB32-4C20-8EFF-F441F02A9A08}"/>
              </a:ext>
            </a:extLst>
          </p:cNvPr>
          <p:cNvSpPr/>
          <p:nvPr/>
        </p:nvSpPr>
        <p:spPr>
          <a:xfrm>
            <a:off x="432956" y="5184613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EEDB2A6-B64C-4598-876E-D4FF72B8F4EF}"/>
              </a:ext>
            </a:extLst>
          </p:cNvPr>
          <p:cNvSpPr/>
          <p:nvPr/>
        </p:nvSpPr>
        <p:spPr>
          <a:xfrm>
            <a:off x="437016" y="5749916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40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6" grpId="0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322345"/>
            <a:ext cx="26642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Bessel  </a:t>
            </a:r>
            <a:r>
              <a:rPr lang="pt-BR" b="1" dirty="0"/>
              <a:t>Low Pass Filter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76092"/>
            <a:ext cx="3975534" cy="374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2240" y="980728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passband</a:t>
            </a:r>
            <a:r>
              <a:rPr lang="en-US" sz="2000" dirty="0"/>
              <a:t> gain of a Bessel low-pass filter is </a:t>
            </a:r>
            <a:r>
              <a:rPr lang="en-US" sz="2000" b="1" dirty="0"/>
              <a:t>not as flat as that of</a:t>
            </a:r>
          </a:p>
          <a:p>
            <a:r>
              <a:rPr lang="en-US" sz="2000" b="1" dirty="0"/>
              <a:t>the Butterworth</a:t>
            </a:r>
            <a:r>
              <a:rPr lang="en-US" sz="2000" dirty="0"/>
              <a:t> low-pass</a:t>
            </a:r>
            <a:endParaRPr lang="pt-B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948727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transition from </a:t>
            </a:r>
            <a:r>
              <a:rPr lang="en-US" sz="2000" b="1" dirty="0" err="1"/>
              <a:t>passband</a:t>
            </a:r>
            <a:r>
              <a:rPr lang="en-US" sz="2000" b="1" dirty="0"/>
              <a:t> to </a:t>
            </a:r>
            <a:r>
              <a:rPr lang="en-US" sz="2000" b="1" dirty="0" err="1"/>
              <a:t>stopband</a:t>
            </a:r>
            <a:r>
              <a:rPr lang="en-US" sz="2000" b="1" dirty="0"/>
              <a:t> is by far not as sharp as that of a </a:t>
            </a:r>
            <a:r>
              <a:rPr lang="en-US" sz="2000" b="1" dirty="0" err="1"/>
              <a:t>Tschebyscheff</a:t>
            </a:r>
            <a:r>
              <a:rPr lang="en-US" sz="2000" b="1" dirty="0"/>
              <a:t> </a:t>
            </a:r>
            <a:r>
              <a:rPr lang="en-US" sz="2000" dirty="0"/>
              <a:t>low-pass filter</a:t>
            </a:r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2CF08FD-0B92-474F-856B-3664EF2DA9F8}"/>
              </a:ext>
            </a:extLst>
          </p:cNvPr>
          <p:cNvSpPr txBox="1"/>
          <p:nvPr/>
        </p:nvSpPr>
        <p:spPr>
          <a:xfrm>
            <a:off x="6130660" y="4016722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F6AD2-40D0-4087-8E55-DA00788E445D}"/>
              </a:ext>
            </a:extLst>
          </p:cNvPr>
          <p:cNvSpPr/>
          <p:nvPr/>
        </p:nvSpPr>
        <p:spPr>
          <a:xfrm>
            <a:off x="395536" y="1064150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7022856-264A-48D4-A35E-9529E2583F60}"/>
              </a:ext>
            </a:extLst>
          </p:cNvPr>
          <p:cNvSpPr/>
          <p:nvPr/>
        </p:nvSpPr>
        <p:spPr>
          <a:xfrm>
            <a:off x="395536" y="2038877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59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71" y="1484784"/>
            <a:ext cx="4054793" cy="3761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620688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Bessel low-pass filters have a </a:t>
            </a:r>
            <a:r>
              <a:rPr lang="en-US" sz="2000" b="1" dirty="0">
                <a:solidFill>
                  <a:srgbClr val="FF0000"/>
                </a:solidFill>
              </a:rPr>
              <a:t>linear phase response </a:t>
            </a:r>
            <a:r>
              <a:rPr lang="en-US" sz="2000" dirty="0"/>
              <a:t>over a wide frequency </a:t>
            </a:r>
            <a:r>
              <a:rPr lang="pt-BR" sz="2000" dirty="0"/>
              <a:t>range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58CE87-6ACE-4B8F-B2C3-0D4472A8244F}"/>
              </a:ext>
            </a:extLst>
          </p:cNvPr>
          <p:cNvSpPr txBox="1"/>
          <p:nvPr/>
        </p:nvSpPr>
        <p:spPr>
          <a:xfrm>
            <a:off x="6409581" y="2708920"/>
            <a:ext cx="117764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 = f /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t-B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B7B45C8-21E3-413F-84C6-1D59EA651A92}"/>
              </a:ext>
            </a:extLst>
          </p:cNvPr>
          <p:cNvSpPr/>
          <p:nvPr/>
        </p:nvSpPr>
        <p:spPr>
          <a:xfrm>
            <a:off x="467544" y="674801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620688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Bessel low-pass filters have a </a:t>
            </a:r>
            <a:r>
              <a:rPr lang="en-US" sz="2000" b="1" dirty="0"/>
              <a:t>linear phase response </a:t>
            </a:r>
            <a:r>
              <a:rPr lang="en-US" sz="2000" dirty="0"/>
              <a:t>over a wide frequency </a:t>
            </a:r>
            <a:r>
              <a:rPr lang="pt-BR" sz="2000" dirty="0"/>
              <a:t>range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59E26-BB0F-4C42-BC24-BEF3E3F48B96}"/>
              </a:ext>
            </a:extLst>
          </p:cNvPr>
          <p:cNvSpPr txBox="1"/>
          <p:nvPr/>
        </p:nvSpPr>
        <p:spPr>
          <a:xfrm>
            <a:off x="2195736" y="3913311"/>
            <a:ext cx="146071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(</a:t>
            </a:r>
            <a:r>
              <a:rPr lang="pt-BR" sz="1400" b="1" dirty="0" err="1"/>
              <a:t>monolog</a:t>
            </a:r>
            <a:r>
              <a:rPr lang="pt-BR" sz="1400" b="1" dirty="0"/>
              <a:t> </a:t>
            </a:r>
            <a:r>
              <a:rPr lang="pt-BR" sz="1400" b="1" dirty="0" err="1"/>
              <a:t>scale</a:t>
            </a:r>
            <a:r>
              <a:rPr lang="pt-BR" sz="1400" b="1" dirty="0"/>
              <a:t>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40A37B-46E5-4123-90BD-164BCCF25932}"/>
              </a:ext>
            </a:extLst>
          </p:cNvPr>
          <p:cNvSpPr txBox="1"/>
          <p:nvPr/>
        </p:nvSpPr>
        <p:spPr>
          <a:xfrm>
            <a:off x="5922892" y="3913311"/>
            <a:ext cx="1207205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(linear </a:t>
            </a:r>
            <a:r>
              <a:rPr lang="pt-BR" sz="1400" b="1" dirty="0" err="1"/>
              <a:t>scale</a:t>
            </a:r>
            <a:r>
              <a:rPr lang="pt-BR" sz="1400" b="1" dirty="0"/>
              <a:t>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79E0B18-06F5-4E76-A7D9-0EFE4A33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58" y="1607969"/>
            <a:ext cx="3524250" cy="2076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F32AD59-76DE-4F4E-BA66-3094EC2F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895" y="1631781"/>
            <a:ext cx="3505200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A62010DC-65BD-4823-B6ED-8C084AD9B629}"/>
              </a:ext>
            </a:extLst>
          </p:cNvPr>
          <p:cNvSpPr/>
          <p:nvPr/>
        </p:nvSpPr>
        <p:spPr>
          <a:xfrm>
            <a:off x="304511" y="725135"/>
            <a:ext cx="360040" cy="299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0111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81253"/>
            <a:ext cx="172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Cascade Filters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81" y="1678162"/>
            <a:ext cx="6719221" cy="4893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836712"/>
            <a:ext cx="747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first-order and second-order filter stages are the building blocks for higher-order filters.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77223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8535" y="1680181"/>
            <a:ext cx="5278722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Designing</a:t>
            </a:r>
            <a:endParaRPr lang="pt-BR" sz="6000" b="1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Low</a:t>
            </a:r>
            <a:r>
              <a:rPr lang="pt-BR" sz="6000" b="1" dirty="0">
                <a:solidFill>
                  <a:schemeClr val="bg1"/>
                </a:solidFill>
              </a:rPr>
              <a:t> Pass Filters  </a:t>
            </a:r>
          </a:p>
        </p:txBody>
      </p:sp>
    </p:spTree>
    <p:extLst>
      <p:ext uri="{BB962C8B-B14F-4D97-AF65-F5344CB8AC3E}">
        <p14:creationId xmlns:p14="http://schemas.microsoft.com/office/powerpoint/2010/main" val="418151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ADD6FBF-8F4E-4A95-A9E0-CA3C61C5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22263"/>
            <a:ext cx="6442075" cy="621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99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565861" y="836712"/>
            <a:ext cx="6012277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Filters Coefficients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89C236-3EDF-4CCF-9032-EAD09EA0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4" y="3573016"/>
            <a:ext cx="4705350" cy="1495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967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84765" y="511487"/>
            <a:ext cx="2107267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Butterworth Coefficients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46" y="511487"/>
            <a:ext cx="4900084" cy="5794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5536"/>
            <a:ext cx="4612052" cy="5494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75536"/>
            <a:ext cx="1915697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Bessel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Coefficients</a:t>
            </a:r>
          </a:p>
        </p:txBody>
      </p:sp>
    </p:spTree>
    <p:extLst>
      <p:ext uri="{BB962C8B-B14F-4D97-AF65-F5344CB8AC3E}">
        <p14:creationId xmlns:p14="http://schemas.microsoft.com/office/powerpoint/2010/main" val="4278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6663" y="548680"/>
            <a:ext cx="29422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(0.5 dB Passband ripple)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426251" cy="5525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79634" y="548680"/>
            <a:ext cx="29422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rgbClr val="FFFF00"/>
                </a:solidFill>
              </a:rPr>
              <a:t>1 dB </a:t>
            </a:r>
            <a:r>
              <a:rPr lang="pt-BR" b="1" dirty="0">
                <a:solidFill>
                  <a:schemeClr val="bg1"/>
                </a:solidFill>
              </a:rPr>
              <a:t>Passband ripple)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540438" cy="5849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6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27584" y="607132"/>
            <a:ext cx="29422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rgbClr val="FFFF00"/>
                </a:solidFill>
              </a:rPr>
              <a:t>2 dB </a:t>
            </a:r>
            <a:r>
              <a:rPr lang="pt-BR" b="1" dirty="0">
                <a:solidFill>
                  <a:schemeClr val="bg1"/>
                </a:solidFill>
              </a:rPr>
              <a:t>Passband ripple)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6387"/>
            <a:ext cx="4378449" cy="5721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22953" y="759561"/>
            <a:ext cx="3236426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rgbClr val="FFFF00"/>
                </a:solidFill>
              </a:rPr>
              <a:t>3 dB </a:t>
            </a:r>
            <a:r>
              <a:rPr lang="pt-BR" sz="2400" b="1" dirty="0">
                <a:solidFill>
                  <a:schemeClr val="bg1"/>
                </a:solidFill>
              </a:rPr>
              <a:t>Passband ripple)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41521"/>
            <a:ext cx="3950018" cy="5374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80019" y="404664"/>
            <a:ext cx="111300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All Pass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4683443" cy="5919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01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495" y="999758"/>
            <a:ext cx="181729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Band Pass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Filters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4524" y="1415257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5696" y="5190352"/>
            <a:ext cx="266429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Low and High Pass Filters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93261" y="5541100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52095" y="331553"/>
            <a:ext cx="16067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Quality Factor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509269-CD24-4D46-BE38-F74F84267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60" y="2134220"/>
            <a:ext cx="3437659" cy="2580409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1ABC152-2598-4401-B51F-E53B233E9BB5}"/>
                  </a:ext>
                </a:extLst>
              </p:cNvPr>
              <p:cNvSpPr txBox="1"/>
              <p:nvPr/>
            </p:nvSpPr>
            <p:spPr>
              <a:xfrm>
                <a:off x="5220072" y="1103344"/>
                <a:ext cx="1182760" cy="57515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1ABC152-2598-4401-B51F-E53B233E9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03344"/>
                <a:ext cx="1182760" cy="575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230F470-4207-4D0C-BED4-00B9883784D7}"/>
                  </a:ext>
                </a:extLst>
              </p:cNvPr>
              <p:cNvSpPr txBox="1"/>
              <p:nvPr/>
            </p:nvSpPr>
            <p:spPr>
              <a:xfrm>
                <a:off x="5734602" y="5221269"/>
                <a:ext cx="893129" cy="63966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230F470-4207-4D0C-BED4-00B988378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02" y="5221269"/>
                <a:ext cx="893129" cy="639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9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2" y="819173"/>
            <a:ext cx="357187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9865" y="6136935"/>
            <a:ext cx="190457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Q</a:t>
            </a:r>
            <a:r>
              <a:rPr lang="pt-BR" baseline="-25000" dirty="0"/>
              <a:t>5</a:t>
            </a:r>
            <a:r>
              <a:rPr lang="pt-BR" dirty="0"/>
              <a:t>(dB) = 20 logQ</a:t>
            </a:r>
            <a:r>
              <a:rPr lang="pt-BR" baseline="-25000" dirty="0"/>
              <a:t>5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431843" y="15448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Example: low pass filter with </a:t>
            </a:r>
            <a:r>
              <a:rPr lang="pt-BR" b="1" dirty="0">
                <a:solidFill>
                  <a:srgbClr val="FF0000"/>
                </a:solidFill>
              </a:rPr>
              <a:t>5 </a:t>
            </a:r>
            <a:r>
              <a:rPr lang="pt-BR" b="1" dirty="0" err="1">
                <a:solidFill>
                  <a:srgbClr val="FF0000"/>
                </a:solidFill>
              </a:rPr>
              <a:t>stages</a:t>
            </a:r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b="1" dirty="0" err="1">
                <a:solidFill>
                  <a:srgbClr val="FF0000"/>
                </a:solidFill>
              </a:rPr>
              <a:t>Tschebyscheff</a:t>
            </a:r>
            <a:r>
              <a:rPr lang="pt-BR" b="1" dirty="0">
                <a:solidFill>
                  <a:srgbClr val="FF0000"/>
                </a:solidFill>
              </a:rPr>
              <a:t> – 2dB)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3836B36-BF10-42E2-A57F-ABF34011FE1F}"/>
                  </a:ext>
                </a:extLst>
              </p:cNvPr>
              <p:cNvSpPr txBox="1"/>
              <p:nvPr/>
            </p:nvSpPr>
            <p:spPr>
              <a:xfrm>
                <a:off x="1763688" y="5244238"/>
                <a:ext cx="1291177" cy="73340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algn="ctr">
                  <a:defRPr b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1" dirty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pt-BR" b="0" dirty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BR" b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b="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1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pt-BR" b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pt-B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pt-BR" b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3836B36-BF10-42E2-A57F-ABF34011F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244238"/>
                <a:ext cx="1291177" cy="733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1332714-BCD3-48A2-A8A1-B006D1F69329}"/>
                  </a:ext>
                </a:extLst>
              </p:cNvPr>
              <p:cNvSpPr txBox="1"/>
              <p:nvPr/>
            </p:nvSpPr>
            <p:spPr>
              <a:xfrm>
                <a:off x="2035588" y="4407464"/>
                <a:ext cx="893129" cy="63966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1332714-BCD3-48A2-A8A1-B006D1F69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588" y="4407464"/>
                <a:ext cx="893129" cy="639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3">
            <a:extLst>
              <a:ext uri="{FF2B5EF4-FFF2-40B4-BE49-F238E27FC236}">
                <a16:creationId xmlns:a16="http://schemas.microsoft.com/office/drawing/2014/main" id="{76E73253-9C96-4B41-A061-07D56AD76C5E}"/>
              </a:ext>
            </a:extLst>
          </p:cNvPr>
          <p:cNvSpPr txBox="1"/>
          <p:nvPr/>
        </p:nvSpPr>
        <p:spPr>
          <a:xfrm>
            <a:off x="5364088" y="45576"/>
            <a:ext cx="294220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Tschebyscheff Coefficients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rgbClr val="FFFF00"/>
                </a:solidFill>
              </a:rPr>
              <a:t>2 dB </a:t>
            </a:r>
            <a:r>
              <a:rPr lang="pt-BR" b="1" dirty="0">
                <a:solidFill>
                  <a:schemeClr val="bg1"/>
                </a:solidFill>
              </a:rPr>
              <a:t>Passband ripple)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3194357-F12F-42F3-A84F-125D9852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80356"/>
            <a:ext cx="4378449" cy="5721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88A409-B53D-4E39-9387-05AAEBBCAEF7}"/>
              </a:ext>
            </a:extLst>
          </p:cNvPr>
          <p:cNvSpPr txBox="1"/>
          <p:nvPr/>
        </p:nvSpPr>
        <p:spPr>
          <a:xfrm>
            <a:off x="4572000" y="5600754"/>
            <a:ext cx="4104456" cy="871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622B7D0-C421-43E3-BCF5-A3857AF2F518}"/>
              </a:ext>
            </a:extLst>
          </p:cNvPr>
          <p:cNvCxnSpPr/>
          <p:nvPr/>
        </p:nvCxnSpPr>
        <p:spPr>
          <a:xfrm flipV="1">
            <a:off x="3131840" y="5460722"/>
            <a:ext cx="720080" cy="2880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0165BD6-C900-4C06-A6E3-EF247AA00DF3}"/>
              </a:ext>
            </a:extLst>
          </p:cNvPr>
          <p:cNvCxnSpPr>
            <a:cxnSpLocks/>
          </p:cNvCxnSpPr>
          <p:nvPr/>
        </p:nvCxnSpPr>
        <p:spPr>
          <a:xfrm>
            <a:off x="3851920" y="5460722"/>
            <a:ext cx="1368152" cy="8485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1F56AA27-BB09-4579-BB77-2ED532440E4C}"/>
              </a:ext>
            </a:extLst>
          </p:cNvPr>
          <p:cNvSpPr/>
          <p:nvPr/>
        </p:nvSpPr>
        <p:spPr>
          <a:xfrm>
            <a:off x="2244497" y="2462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C6DF72E-585C-45A0-8304-3EDF145F8E57}"/>
              </a:ext>
            </a:extLst>
          </p:cNvPr>
          <p:cNvSpPr/>
          <p:nvPr/>
        </p:nvSpPr>
        <p:spPr>
          <a:xfrm>
            <a:off x="2651031" y="25070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478436A-7B3A-4CB9-B4BE-5CE75C4B508B}"/>
              </a:ext>
            </a:extLst>
          </p:cNvPr>
          <p:cNvSpPr/>
          <p:nvPr/>
        </p:nvSpPr>
        <p:spPr>
          <a:xfrm>
            <a:off x="2843808" y="25070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E3BFCEA-771B-48F9-96AE-C664062045F7}"/>
              </a:ext>
            </a:extLst>
          </p:cNvPr>
          <p:cNvSpPr/>
          <p:nvPr/>
        </p:nvSpPr>
        <p:spPr>
          <a:xfrm>
            <a:off x="2945587" y="248217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4558658-52E3-480C-93C4-D813C3B35906}"/>
              </a:ext>
            </a:extLst>
          </p:cNvPr>
          <p:cNvSpPr txBox="1"/>
          <p:nvPr/>
        </p:nvSpPr>
        <p:spPr>
          <a:xfrm>
            <a:off x="1691316" y="1944147"/>
            <a:ext cx="982574" cy="208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19326C5-E484-4AD6-9601-B43DC0774A6C}"/>
              </a:ext>
            </a:extLst>
          </p:cNvPr>
          <p:cNvSpPr/>
          <p:nvPr/>
        </p:nvSpPr>
        <p:spPr>
          <a:xfrm>
            <a:off x="2987824" y="24889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E1BBB0A-CFB8-4126-82DE-787DC52B4E54}"/>
              </a:ext>
            </a:extLst>
          </p:cNvPr>
          <p:cNvSpPr/>
          <p:nvPr/>
        </p:nvSpPr>
        <p:spPr>
          <a:xfrm>
            <a:off x="2187404" y="2545248"/>
            <a:ext cx="45719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C1BF283-374B-4668-8799-09C5E0FE1452}"/>
              </a:ext>
            </a:extLst>
          </p:cNvPr>
          <p:cNvSpPr/>
          <p:nvPr/>
        </p:nvSpPr>
        <p:spPr>
          <a:xfrm>
            <a:off x="2843808" y="2015129"/>
            <a:ext cx="45719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BB5E188E-9D25-4A53-947B-64D75DB19E2A}"/>
              </a:ext>
            </a:extLst>
          </p:cNvPr>
          <p:cNvSpPr/>
          <p:nvPr/>
        </p:nvSpPr>
        <p:spPr>
          <a:xfrm>
            <a:off x="2922727" y="1799180"/>
            <a:ext cx="45719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C2065EAE-3560-49FD-9CB7-21973CE3DFF1}"/>
              </a:ext>
            </a:extLst>
          </p:cNvPr>
          <p:cNvSpPr/>
          <p:nvPr/>
        </p:nvSpPr>
        <p:spPr>
          <a:xfrm>
            <a:off x="2972333" y="1404038"/>
            <a:ext cx="45719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06EFA46-FACF-4A4A-814A-C28BB8CDAC00}"/>
              </a:ext>
            </a:extLst>
          </p:cNvPr>
          <p:cNvSpPr/>
          <p:nvPr/>
        </p:nvSpPr>
        <p:spPr>
          <a:xfrm>
            <a:off x="2661820" y="2244832"/>
            <a:ext cx="45719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2DAB05F-351F-4579-9FB2-A2674FC32C6A}"/>
              </a:ext>
            </a:extLst>
          </p:cNvPr>
          <p:cNvCxnSpPr>
            <a:cxnSpLocks/>
          </p:cNvCxnSpPr>
          <p:nvPr/>
        </p:nvCxnSpPr>
        <p:spPr>
          <a:xfrm flipH="1">
            <a:off x="3789484" y="2511816"/>
            <a:ext cx="185732" cy="19377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63DADADF-4A98-4244-8E60-64C77ABAB97E}"/>
              </a:ext>
            </a:extLst>
          </p:cNvPr>
          <p:cNvCxnSpPr>
            <a:cxnSpLocks/>
          </p:cNvCxnSpPr>
          <p:nvPr/>
        </p:nvCxnSpPr>
        <p:spPr>
          <a:xfrm flipH="1" flipV="1">
            <a:off x="3022048" y="2508010"/>
            <a:ext cx="953168" cy="3806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CB32992-4770-4866-9E68-7345D1491CE1}"/>
              </a:ext>
            </a:extLst>
          </p:cNvPr>
          <p:cNvSpPr txBox="1"/>
          <p:nvPr/>
        </p:nvSpPr>
        <p:spPr>
          <a:xfrm>
            <a:off x="3399395" y="4551484"/>
            <a:ext cx="746465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</a:rPr>
              <a:t>ripple</a:t>
            </a: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err="1">
                <a:solidFill>
                  <a:schemeClr val="bg1"/>
                </a:solidFill>
              </a:rPr>
              <a:t>with</a:t>
            </a:r>
            <a:r>
              <a:rPr lang="pt-BR" sz="1400" b="1" dirty="0">
                <a:solidFill>
                  <a:schemeClr val="bg1"/>
                </a:solidFill>
              </a:rPr>
              <a:t> 5 </a:t>
            </a:r>
            <a:r>
              <a:rPr lang="pt-BR" sz="1400" b="1" dirty="0" err="1">
                <a:solidFill>
                  <a:schemeClr val="bg1"/>
                </a:solidFill>
              </a:rPr>
              <a:t>peaks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Esquemático&#10;&#10;Descrição gerada automaticamente">
            <a:extLst>
              <a:ext uri="{FF2B5EF4-FFF2-40B4-BE49-F238E27FC236}">
                <a16:creationId xmlns:a16="http://schemas.microsoft.com/office/drawing/2014/main" id="{0FBD2383-D0CC-4C3B-8F13-B2DB67AB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76872"/>
            <a:ext cx="4937829" cy="4086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EC7AC330-AB4F-4A32-B48A-6429061E4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80" y="260648"/>
            <a:ext cx="2795839" cy="1686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215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796" y="1163815"/>
            <a:ext cx="23762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First order filter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18048" y="1379839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0020" y="2548303"/>
            <a:ext cx="291581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Second order filter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18048" y="2779135"/>
            <a:ext cx="648072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68" y="1163815"/>
            <a:ext cx="1613535" cy="783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804736" y="2748020"/>
            <a:ext cx="173213" cy="36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99BD69-883B-49A1-ABEF-1FB14B3D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85" y="2322825"/>
            <a:ext cx="2638793" cy="9621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E23647F6-9960-4DD6-9DFE-365E367CC25F}"/>
              </a:ext>
            </a:extLst>
          </p:cNvPr>
          <p:cNvSpPr txBox="1"/>
          <p:nvPr/>
        </p:nvSpPr>
        <p:spPr>
          <a:xfrm>
            <a:off x="3671756" y="443735"/>
            <a:ext cx="20523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/>
            </a:lvl1pPr>
          </a:lstStyle>
          <a:p>
            <a:r>
              <a:rPr lang="pt-BR" dirty="0" err="1"/>
              <a:t>Transfer</a:t>
            </a:r>
            <a:r>
              <a:rPr lang="pt-BR" dirty="0"/>
              <a:t> </a:t>
            </a:r>
            <a:r>
              <a:rPr lang="pt-BR" dirty="0" err="1"/>
              <a:t>Function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146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5596" y="1700808"/>
            <a:ext cx="772857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Low</a:t>
            </a:r>
            <a:r>
              <a:rPr lang="pt-BR" sz="6000" b="1" dirty="0">
                <a:solidFill>
                  <a:schemeClr val="bg1"/>
                </a:solidFill>
              </a:rPr>
              <a:t> Pass Filters 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 (</a:t>
            </a:r>
            <a:r>
              <a:rPr lang="pt-BR" sz="6000" b="1" dirty="0" err="1">
                <a:solidFill>
                  <a:schemeClr val="bg1"/>
                </a:solidFill>
              </a:rPr>
              <a:t>First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Order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Topology</a:t>
            </a:r>
            <a:r>
              <a:rPr lang="pt-BR" sz="60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833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90619" y="2422312"/>
            <a:ext cx="165618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Inverting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2927646" cy="175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3199" y="42718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(DC gain)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093340" y="2470438"/>
            <a:ext cx="500432" cy="479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70" y="2319661"/>
            <a:ext cx="2524146" cy="11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46" y="4060456"/>
            <a:ext cx="147492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ave direita 1"/>
          <p:cNvSpPr/>
          <p:nvPr/>
        </p:nvSpPr>
        <p:spPr>
          <a:xfrm rot="5400000">
            <a:off x="5706551" y="3115022"/>
            <a:ext cx="504056" cy="78554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727411" y="3702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66B2EF-E249-4B54-9EEB-FA341AD985B7}"/>
              </a:ext>
            </a:extLst>
          </p:cNvPr>
          <p:cNvSpPr txBox="1"/>
          <p:nvPr/>
        </p:nvSpPr>
        <p:spPr>
          <a:xfrm>
            <a:off x="3923928" y="692696"/>
            <a:ext cx="3312368" cy="45365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968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34" y="830931"/>
            <a:ext cx="2715135" cy="16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4159" y="2511799"/>
            <a:ext cx="241881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Noninverting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883" y="42117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(DC gain)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15" y="2397400"/>
            <a:ext cx="2270775" cy="102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23" y="3981576"/>
            <a:ext cx="1495978" cy="7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have direita 14"/>
          <p:cNvSpPr/>
          <p:nvPr/>
        </p:nvSpPr>
        <p:spPr>
          <a:xfrm rot="5400000">
            <a:off x="6264526" y="3160975"/>
            <a:ext cx="416575" cy="64920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286148" y="3621536"/>
            <a:ext cx="416575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ight Arrow 21">
            <a:extLst>
              <a:ext uri="{FF2B5EF4-FFF2-40B4-BE49-F238E27FC236}">
                <a16:creationId xmlns:a16="http://schemas.microsoft.com/office/drawing/2014/main" id="{7DD5B67B-7932-4A51-99F9-2CB6BE6AF143}"/>
              </a:ext>
            </a:extLst>
          </p:cNvPr>
          <p:cNvSpPr/>
          <p:nvPr/>
        </p:nvSpPr>
        <p:spPr>
          <a:xfrm>
            <a:off x="3479588" y="2511799"/>
            <a:ext cx="500432" cy="479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9584AF-AE72-4977-9A23-8BD35581A3DE}"/>
              </a:ext>
            </a:extLst>
          </p:cNvPr>
          <p:cNvSpPr txBox="1"/>
          <p:nvPr/>
        </p:nvSpPr>
        <p:spPr>
          <a:xfrm>
            <a:off x="4468683" y="744147"/>
            <a:ext cx="3359051" cy="43204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271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283" y="1340768"/>
            <a:ext cx="8501434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Designing Low Pass Filters </a:t>
            </a:r>
          </a:p>
          <a:p>
            <a:r>
              <a:rPr lang="pt-BR" dirty="0"/>
              <a:t> (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Order</a:t>
            </a:r>
            <a:r>
              <a:rPr lang="pt-BR" dirty="0"/>
              <a:t> </a:t>
            </a:r>
            <a:r>
              <a:rPr lang="pt-BR" dirty="0" err="1"/>
              <a:t>Topology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833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72521" y="3111530"/>
            <a:ext cx="186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000" baseline="-25000" dirty="0"/>
              <a:t>0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79912" y="309872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9615" y="326696"/>
            <a:ext cx="241881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Noninverting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79912" y="398956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09" y="3818802"/>
            <a:ext cx="1419911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1052" y="384966"/>
            <a:ext cx="172819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Inverting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20" y="4874570"/>
            <a:ext cx="1825600" cy="4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779912" y="487844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2536" y="3039522"/>
            <a:ext cx="196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A</a:t>
            </a:r>
            <a:r>
              <a:rPr lang="en-US" sz="2000" baseline="-25000" dirty="0"/>
              <a:t>0</a:t>
            </a:r>
            <a:r>
              <a:rPr lang="en-US" sz="2000" dirty="0"/>
              <a:t> 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560" y="302671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39304" y="1154506"/>
            <a:ext cx="0" cy="46085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3" y="3818802"/>
            <a:ext cx="1371505" cy="72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11560" y="3905821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1560" y="4855479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2" y="4783471"/>
            <a:ext cx="1290828" cy="69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8" y="1196752"/>
            <a:ext cx="2592288" cy="15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2571118" cy="152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>
            <a:cxnSpLocks/>
          </p:cNvCxnSpPr>
          <p:nvPr/>
        </p:nvCxnSpPr>
        <p:spPr>
          <a:xfrm>
            <a:off x="6317522" y="1154506"/>
            <a:ext cx="35734" cy="43204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56" y="1306879"/>
            <a:ext cx="2684318" cy="108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948264" y="3096298"/>
            <a:ext cx="196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C</a:t>
            </a:r>
            <a:r>
              <a:rPr lang="en-US" sz="2000" dirty="0"/>
              <a:t>, </a:t>
            </a:r>
            <a:r>
              <a:rPr lang="pt-BR" sz="2000" dirty="0"/>
              <a:t>C</a:t>
            </a:r>
            <a:r>
              <a:rPr lang="pt-BR" sz="2000" baseline="-25000" dirty="0"/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88224" y="308349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88224" y="397433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21" y="3803570"/>
            <a:ext cx="1419911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6580" y="2522658"/>
            <a:ext cx="13069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(Ganho ≠ 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95656" y="2522658"/>
            <a:ext cx="13069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/>
            </a:lvl1pPr>
          </a:lstStyle>
          <a:p>
            <a:r>
              <a:rPr lang="pt-BR" dirty="0"/>
              <a:t>(Ganho = 1)</a:t>
            </a:r>
          </a:p>
        </p:txBody>
      </p:sp>
    </p:spTree>
    <p:extLst>
      <p:ext uri="{BB962C8B-B14F-4D97-AF65-F5344CB8AC3E}">
        <p14:creationId xmlns:p14="http://schemas.microsoft.com/office/powerpoint/2010/main" val="839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5" grpId="0" animBg="1"/>
      <p:bldP spid="30" grpId="0" animBg="1"/>
      <p:bldP spid="26" grpId="0"/>
      <p:bldP spid="28" grpId="0" animBg="1"/>
      <p:bldP spid="35" grpId="0" animBg="1"/>
      <p:bldP spid="2" grpId="0" animBg="1"/>
      <p:bldP spid="3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7287" y="1510167"/>
            <a:ext cx="842942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 err="1"/>
              <a:t>Low</a:t>
            </a:r>
            <a:r>
              <a:rPr lang="pt-BR" dirty="0"/>
              <a:t> Pass Filters </a:t>
            </a:r>
          </a:p>
          <a:p>
            <a:r>
              <a:rPr lang="pt-BR" dirty="0"/>
              <a:t> (</a:t>
            </a:r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Order</a:t>
            </a:r>
            <a:r>
              <a:rPr lang="pt-BR" dirty="0"/>
              <a:t> </a:t>
            </a:r>
            <a:r>
              <a:rPr lang="pt-BR" dirty="0" err="1"/>
              <a:t>Topology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06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7207" y="1167135"/>
            <a:ext cx="27363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Sallen-Key Topology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151" y="4335487"/>
            <a:ext cx="374441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028055" cy="18966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3449501" cy="20751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589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00" y="1901901"/>
            <a:ext cx="3449501" cy="20751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87" y="4293096"/>
            <a:ext cx="6442148" cy="89297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66950" y="215360"/>
            <a:ext cx="380202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Sallen-Key </a:t>
            </a:r>
            <a:r>
              <a:rPr lang="pt-BR" sz="2400" b="1" dirty="0" err="1">
                <a:solidFill>
                  <a:srgbClr val="FF0000"/>
                </a:solidFill>
              </a:rPr>
              <a:t>Topology</a:t>
            </a:r>
            <a:r>
              <a:rPr lang="pt-BR" sz="2400" b="1" dirty="0">
                <a:solidFill>
                  <a:srgbClr val="FF0000"/>
                </a:solidFill>
              </a:rPr>
              <a:t> (A</a:t>
            </a:r>
            <a:r>
              <a:rPr lang="pt-BR" sz="2400" b="1" baseline="-25000" dirty="0">
                <a:solidFill>
                  <a:srgbClr val="FF0000"/>
                </a:solidFill>
              </a:rPr>
              <a:t>o</a:t>
            </a:r>
            <a:r>
              <a:rPr lang="pt-BR" sz="2400" b="1" dirty="0">
                <a:solidFill>
                  <a:srgbClr val="FF0000"/>
                </a:solidFill>
              </a:rPr>
              <a:t>≠1)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330" y="114874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SK topology is commonly used in filters. </a:t>
            </a:r>
            <a:endParaRPr lang="pt-BR" sz="1600" dirty="0"/>
          </a:p>
        </p:txBody>
      </p:sp>
      <p:sp>
        <p:nvSpPr>
          <p:cNvPr id="14" name="Rectangle 13"/>
          <p:cNvSpPr/>
          <p:nvPr/>
        </p:nvSpPr>
        <p:spPr>
          <a:xfrm>
            <a:off x="328195" y="1207988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have direita 15">
            <a:extLst>
              <a:ext uri="{FF2B5EF4-FFF2-40B4-BE49-F238E27FC236}">
                <a16:creationId xmlns:a16="http://schemas.microsoft.com/office/drawing/2014/main" id="{1AC5AF81-07AB-4B4A-A030-90DBBA0BADDD}"/>
              </a:ext>
            </a:extLst>
          </p:cNvPr>
          <p:cNvSpPr/>
          <p:nvPr/>
        </p:nvSpPr>
        <p:spPr>
          <a:xfrm rot="5400000">
            <a:off x="3968105" y="3975596"/>
            <a:ext cx="416575" cy="298309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8E7A08-8929-4C99-B379-6803C6DDE51A}"/>
              </a:ext>
            </a:extLst>
          </p:cNvPr>
          <p:cNvSpPr txBox="1"/>
          <p:nvPr/>
        </p:nvSpPr>
        <p:spPr>
          <a:xfrm>
            <a:off x="3924364" y="5850765"/>
            <a:ext cx="50405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have direita 17">
            <a:extLst>
              <a:ext uri="{FF2B5EF4-FFF2-40B4-BE49-F238E27FC236}">
                <a16:creationId xmlns:a16="http://schemas.microsoft.com/office/drawing/2014/main" id="{E8E4D81A-7445-4173-B709-CA96340201A1}"/>
              </a:ext>
            </a:extLst>
          </p:cNvPr>
          <p:cNvSpPr/>
          <p:nvPr/>
        </p:nvSpPr>
        <p:spPr>
          <a:xfrm rot="5400000">
            <a:off x="6612213" y="4801796"/>
            <a:ext cx="416575" cy="12651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E431C6-94A5-4ED7-BC06-293CC5B5B48C}"/>
              </a:ext>
            </a:extLst>
          </p:cNvPr>
          <p:cNvSpPr txBox="1"/>
          <p:nvPr/>
        </p:nvSpPr>
        <p:spPr>
          <a:xfrm>
            <a:off x="6608717" y="5805264"/>
            <a:ext cx="504056" cy="3693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8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41" y="1547587"/>
            <a:ext cx="3621470" cy="15372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55841"/>
            <a:ext cx="4686518" cy="79208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6774" y="342955"/>
            <a:ext cx="400622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Sallen-Key </a:t>
            </a:r>
            <a:r>
              <a:rPr lang="pt-BR" dirty="0" err="1"/>
              <a:t>Topology</a:t>
            </a:r>
            <a:r>
              <a:rPr lang="pt-BR" dirty="0"/>
              <a:t> (</a:t>
            </a:r>
            <a:r>
              <a:rPr lang="pt-BR" sz="2400" b="1" dirty="0">
                <a:solidFill>
                  <a:srgbClr val="FF0000"/>
                </a:solidFill>
              </a:rPr>
              <a:t>A</a:t>
            </a:r>
            <a:r>
              <a:rPr lang="pt-BR" sz="2400" b="1" baseline="-25000" dirty="0">
                <a:solidFill>
                  <a:srgbClr val="FF0000"/>
                </a:solidFill>
              </a:rPr>
              <a:t>o</a:t>
            </a:r>
            <a:r>
              <a:rPr lang="pt-BR" dirty="0"/>
              <a:t>=1)</a:t>
            </a:r>
          </a:p>
        </p:txBody>
      </p:sp>
      <p:sp>
        <p:nvSpPr>
          <p:cNvPr id="16" name="Chave direita 15"/>
          <p:cNvSpPr/>
          <p:nvPr/>
        </p:nvSpPr>
        <p:spPr>
          <a:xfrm rot="5400000">
            <a:off x="2841568" y="4264526"/>
            <a:ext cx="504056" cy="139163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840810" y="5291916"/>
            <a:ext cx="50405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have direita 17"/>
          <p:cNvSpPr/>
          <p:nvPr/>
        </p:nvSpPr>
        <p:spPr>
          <a:xfrm rot="5400000">
            <a:off x="4708243" y="4300870"/>
            <a:ext cx="416575" cy="12651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664502" y="5291915"/>
            <a:ext cx="504056" cy="3693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EAD1E6-23B0-4B8B-AB3B-E43E5DCEF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268" y="3689153"/>
            <a:ext cx="733425" cy="333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95D4CB-AB03-4065-A3DC-CBD7C0C15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483" y="4209751"/>
            <a:ext cx="1714500" cy="2952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F9C3E2-A26A-4CCE-A7E8-E94AB0195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483" y="4725144"/>
            <a:ext cx="1638300" cy="361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4E326265-A31F-420D-BF7D-B385FC46392C}"/>
              </a:ext>
            </a:extLst>
          </p:cNvPr>
          <p:cNvSpPr txBox="1"/>
          <p:nvPr/>
        </p:nvSpPr>
        <p:spPr>
          <a:xfrm>
            <a:off x="728423" y="94013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SK topology is commonly used in filters. </a:t>
            </a:r>
            <a:endParaRPr lang="pt-BR" sz="1600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A8436D1C-42C7-4C7E-A499-E847DC1E50D7}"/>
              </a:ext>
            </a:extLst>
          </p:cNvPr>
          <p:cNvSpPr/>
          <p:nvPr/>
        </p:nvSpPr>
        <p:spPr>
          <a:xfrm>
            <a:off x="348288" y="999377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58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A8EA49D-CF9E-4DB4-8FD1-B35A097C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642938"/>
            <a:ext cx="71342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1">
            <a:extLst>
              <a:ext uri="{FF2B5EF4-FFF2-40B4-BE49-F238E27FC236}">
                <a16:creationId xmlns:a16="http://schemas.microsoft.com/office/drawing/2014/main" id="{C7EF4049-754A-48E5-83AC-77823ED30148}"/>
              </a:ext>
            </a:extLst>
          </p:cNvPr>
          <p:cNvSpPr/>
          <p:nvPr/>
        </p:nvSpPr>
        <p:spPr>
          <a:xfrm>
            <a:off x="8101013" y="5517232"/>
            <a:ext cx="503237" cy="36036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43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78" y="1601288"/>
            <a:ext cx="3270646" cy="15399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1989"/>
            <a:ext cx="4896544" cy="92594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89044" y="328300"/>
            <a:ext cx="374441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909" y="1124744"/>
            <a:ext cx="741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MFB topology is commonly used in filters that have high Qs and require a high gain.</a:t>
            </a:r>
            <a:endParaRPr lang="pt-BR" sz="1600" dirty="0"/>
          </a:p>
        </p:txBody>
      </p:sp>
      <p:sp>
        <p:nvSpPr>
          <p:cNvPr id="11" name="Rectangle 10"/>
          <p:cNvSpPr/>
          <p:nvPr/>
        </p:nvSpPr>
        <p:spPr>
          <a:xfrm>
            <a:off x="340775" y="1242046"/>
            <a:ext cx="360040" cy="204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direita 13"/>
          <p:cNvSpPr/>
          <p:nvPr/>
        </p:nvSpPr>
        <p:spPr>
          <a:xfrm rot="5400000">
            <a:off x="2768680" y="4212319"/>
            <a:ext cx="509097" cy="168388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796636" y="531471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4624011" y="4531675"/>
            <a:ext cx="504056" cy="104012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779592" y="5312172"/>
            <a:ext cx="504056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3B8175-14C8-42BD-9A78-7CF272DCA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644" y="3717032"/>
            <a:ext cx="923925" cy="485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042921C-4D9A-490F-B977-1C685E9C9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44" y="4362584"/>
            <a:ext cx="2152650" cy="466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06505AC-B385-47CD-9D07-44850CF1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985" y="5084682"/>
            <a:ext cx="1514475" cy="361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63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5766" y="1052736"/>
            <a:ext cx="6966468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Designing Low Pass Filters</a:t>
            </a:r>
          </a:p>
          <a:p>
            <a:r>
              <a:rPr lang="pt-BR" dirty="0"/>
              <a:t>(Second Order)  </a:t>
            </a:r>
          </a:p>
          <a:p>
            <a:r>
              <a:rPr lang="pt-BR" dirty="0"/>
              <a:t>Sallen-Key Topology</a:t>
            </a:r>
          </a:p>
        </p:txBody>
      </p:sp>
    </p:spTree>
    <p:extLst>
      <p:ext uri="{BB962C8B-B14F-4D97-AF65-F5344CB8AC3E}">
        <p14:creationId xmlns:p14="http://schemas.microsoft.com/office/powerpoint/2010/main" val="308599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3" y="2289680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227687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501317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1775" y="369993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504511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" name="Right Arrow 1"/>
          <p:cNvSpPr/>
          <p:nvPr/>
        </p:nvSpPr>
        <p:spPr>
          <a:xfrm>
            <a:off x="3228313" y="5088493"/>
            <a:ext cx="527134" cy="3657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21" y="3639575"/>
            <a:ext cx="1094899" cy="6338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57793" y="3590830"/>
            <a:ext cx="540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order to obtain real values under the square root, C2 must satisfy the following condition:</a:t>
            </a:r>
            <a:endParaRPr lang="pt-BR" sz="2000" baseline="-25000" dirty="0"/>
          </a:p>
        </p:txBody>
      </p:sp>
      <p:sp>
        <p:nvSpPr>
          <p:cNvPr id="23" name="Right Arrow 22"/>
          <p:cNvSpPr/>
          <p:nvPr/>
        </p:nvSpPr>
        <p:spPr>
          <a:xfrm>
            <a:off x="6372200" y="3845531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467544" y="292494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592" y="285293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filter coefficients a</a:t>
            </a:r>
            <a:r>
              <a:rPr lang="en-US" sz="2000" baseline="-25000" dirty="0"/>
              <a:t>1</a:t>
            </a:r>
            <a:r>
              <a:rPr lang="en-US" sz="2000" dirty="0"/>
              <a:t> e b</a:t>
            </a:r>
            <a:r>
              <a:rPr lang="en-US" sz="2000" baseline="-25000" dirty="0"/>
              <a:t>1</a:t>
            </a:r>
            <a:endParaRPr lang="pt-BR" sz="2000" baseline="-250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7" y="1040000"/>
            <a:ext cx="2913785" cy="12368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41296" y="183660"/>
            <a:ext cx="22614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sz="1800" b="1" dirty="0">
                <a:solidFill>
                  <a:srgbClr val="FF0000"/>
                </a:solidFill>
              </a:rPr>
              <a:t>A</a:t>
            </a:r>
            <a:r>
              <a:rPr lang="pt-BR" sz="1800" b="1" baseline="-25000" dirty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= 1)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14BE7AF-E9CF-4046-8479-59FE6C383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514784"/>
            <a:ext cx="2457450" cy="704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DC59561-E9E9-4AF5-BCEB-89E65B652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741" y="5394128"/>
            <a:ext cx="2400300" cy="866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2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 animBg="1"/>
      <p:bldP spid="18" grpId="0"/>
      <p:bldP spid="2" grpId="0" animBg="1"/>
      <p:bldP spid="21" grpId="0"/>
      <p:bldP spid="23" grpId="0" animBg="1"/>
      <p:bldP spid="24" grpId="0" animBg="1"/>
      <p:bldP spid="2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83491" y="1339937"/>
            <a:ext cx="22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 C</a:t>
            </a:r>
            <a:r>
              <a:rPr lang="en-US" sz="2000" baseline="-25000" dirty="0"/>
              <a:t>1</a:t>
            </a:r>
            <a:r>
              <a:rPr lang="en-US" sz="2000" dirty="0"/>
              <a:t> =22nF</a:t>
            </a:r>
            <a:endParaRPr lang="pt-BR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551442" y="1327129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799288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pPr algn="just"/>
            <a:r>
              <a:rPr lang="pt-BR" dirty="0"/>
              <a:t>Design a second order unity gain Tschebyscheff low pass filter with a corner frequency of 3KHz and a 3dB passband ripple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1945700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3608" y="19307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the </a:t>
            </a:r>
            <a:r>
              <a:rPr lang="pt-BR" sz="2000" dirty="0"/>
              <a:t>Tschebyscheff </a:t>
            </a:r>
            <a:r>
              <a:rPr lang="en-US" sz="2000" dirty="0"/>
              <a:t>filters coefficient tables:  a</a:t>
            </a:r>
            <a:r>
              <a:rPr lang="en-US" sz="2000" baseline="-25000" dirty="0"/>
              <a:t>1</a:t>
            </a:r>
            <a:r>
              <a:rPr lang="en-US" sz="2000" dirty="0"/>
              <a:t> = 1.0650 and b</a:t>
            </a:r>
            <a:r>
              <a:rPr lang="en-US" sz="2000" baseline="-25000" dirty="0"/>
              <a:t>1</a:t>
            </a:r>
            <a:r>
              <a:rPr lang="en-US" sz="2000" dirty="0"/>
              <a:t> = 1,9305</a:t>
            </a:r>
            <a:endParaRPr lang="pt-BR" sz="2000" baseline="-25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33" y="2486781"/>
            <a:ext cx="5400733" cy="202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876461" y="3707496"/>
            <a:ext cx="360040" cy="274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0" grpId="0" animBg="1"/>
      <p:bldP spid="22" grpId="0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13439" y="134864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6" name="Rectangle 25"/>
          <p:cNvSpPr/>
          <p:nvPr/>
        </p:nvSpPr>
        <p:spPr>
          <a:xfrm>
            <a:off x="667439" y="1348647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9064"/>
            <a:ext cx="6340520" cy="7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3" y="2811718"/>
            <a:ext cx="5692854" cy="6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61670" y="630375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88" y="412543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2575651" y="71933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76" y="600901"/>
            <a:ext cx="4016319" cy="5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454C141-F70C-44D1-A08D-8A52D776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69" y="4117299"/>
            <a:ext cx="3436179" cy="1327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5C5B7FCA-7069-49C6-A06E-BCB6B5384D1B}"/>
              </a:ext>
            </a:extLst>
          </p:cNvPr>
          <p:cNvSpPr/>
          <p:nvPr/>
        </p:nvSpPr>
        <p:spPr>
          <a:xfrm>
            <a:off x="2122035" y="4416542"/>
            <a:ext cx="669970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2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0" y="919702"/>
            <a:ext cx="3020974" cy="17083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41296" y="122130"/>
            <a:ext cx="22614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Sallen-Key Topology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sz="1800" b="1" dirty="0">
                <a:solidFill>
                  <a:srgbClr val="FF0000"/>
                </a:solidFill>
              </a:rPr>
              <a:t>A</a:t>
            </a:r>
            <a:r>
              <a:rPr lang="pt-BR" sz="1800" b="1" baseline="-25000" dirty="0">
                <a:solidFill>
                  <a:srgbClr val="FF0000"/>
                </a:solidFill>
              </a:rPr>
              <a:t>o </a:t>
            </a:r>
            <a:r>
              <a:rPr lang="pt-BR" b="1" dirty="0">
                <a:solidFill>
                  <a:srgbClr val="FF0000"/>
                </a:solidFill>
              </a:rPr>
              <a:t>≠ 1)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04112570-5554-4D51-8AB3-1F720CCF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91359"/>
            <a:ext cx="5324089" cy="73799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have direita 15">
            <a:extLst>
              <a:ext uri="{FF2B5EF4-FFF2-40B4-BE49-F238E27FC236}">
                <a16:creationId xmlns:a16="http://schemas.microsoft.com/office/drawing/2014/main" id="{8C35DBF5-FD1D-4537-9CA7-60907F1AA967}"/>
              </a:ext>
            </a:extLst>
          </p:cNvPr>
          <p:cNvSpPr/>
          <p:nvPr/>
        </p:nvSpPr>
        <p:spPr>
          <a:xfrm rot="5400000">
            <a:off x="4134426" y="2645780"/>
            <a:ext cx="416575" cy="224124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459EBA2-63F3-4CEB-A92E-4FB020C9EB74}"/>
              </a:ext>
            </a:extLst>
          </p:cNvPr>
          <p:cNvSpPr txBox="1"/>
          <p:nvPr/>
        </p:nvSpPr>
        <p:spPr>
          <a:xfrm>
            <a:off x="4090685" y="4091299"/>
            <a:ext cx="50405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2" name="Chave direita 17">
            <a:extLst>
              <a:ext uri="{FF2B5EF4-FFF2-40B4-BE49-F238E27FC236}">
                <a16:creationId xmlns:a16="http://schemas.microsoft.com/office/drawing/2014/main" id="{B43A6057-8329-4E52-981B-ABCB7720201C}"/>
              </a:ext>
            </a:extLst>
          </p:cNvPr>
          <p:cNvSpPr/>
          <p:nvPr/>
        </p:nvSpPr>
        <p:spPr>
          <a:xfrm rot="5400000">
            <a:off x="6255517" y="3243681"/>
            <a:ext cx="416575" cy="10455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315E75B-E04C-47E3-A9C8-721BB2064C6C}"/>
              </a:ext>
            </a:extLst>
          </p:cNvPr>
          <p:cNvSpPr txBox="1"/>
          <p:nvPr/>
        </p:nvSpPr>
        <p:spPr>
          <a:xfrm>
            <a:off x="6270734" y="4102717"/>
            <a:ext cx="504056" cy="3693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2A42E06-7579-4D71-B083-C3F0E77F9591}"/>
              </a:ext>
            </a:extLst>
          </p:cNvPr>
          <p:cNvSpPr txBox="1"/>
          <p:nvPr/>
        </p:nvSpPr>
        <p:spPr>
          <a:xfrm>
            <a:off x="5640787" y="1634768"/>
            <a:ext cx="1918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(R</a:t>
            </a:r>
            <a:r>
              <a:rPr lang="pt-BR" sz="1400" b="1" baseline="-25000" dirty="0"/>
              <a:t>1</a:t>
            </a:r>
            <a:r>
              <a:rPr lang="pt-BR" sz="1400" b="1" dirty="0"/>
              <a:t>=R</a:t>
            </a:r>
            <a:r>
              <a:rPr lang="pt-BR" sz="1400" b="1" baseline="-25000" dirty="0"/>
              <a:t>2</a:t>
            </a:r>
            <a:r>
              <a:rPr lang="pt-BR" sz="1400" b="1" dirty="0"/>
              <a:t>= R </a:t>
            </a:r>
            <a:r>
              <a:rPr lang="pt-BR" sz="1400" b="1" dirty="0" err="1"/>
              <a:t>and</a:t>
            </a:r>
            <a:r>
              <a:rPr lang="pt-BR" sz="1400" b="1" dirty="0"/>
              <a:t> C</a:t>
            </a:r>
            <a:r>
              <a:rPr lang="pt-BR" sz="1400" b="1" baseline="-25000" dirty="0"/>
              <a:t>1</a:t>
            </a:r>
            <a:r>
              <a:rPr lang="pt-BR" sz="1400" b="1" dirty="0"/>
              <a:t>=C</a:t>
            </a:r>
            <a:r>
              <a:rPr lang="pt-BR" sz="1400" b="1" baseline="-25000" dirty="0"/>
              <a:t>2</a:t>
            </a:r>
            <a:r>
              <a:rPr lang="pt-BR" sz="1400" b="1" dirty="0"/>
              <a:t>=C)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E4125B47-072C-46B5-AAFC-61FAAEBA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96" y="5097818"/>
            <a:ext cx="3682009" cy="76229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DE8CBD55-1DCD-41BE-9811-D80E57D1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46256"/>
            <a:ext cx="1296144" cy="5825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B850F31-C06D-428F-BCCB-1A5E250A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98" y="4752349"/>
            <a:ext cx="1316374" cy="6909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B00EE90-29D7-4B62-A09D-7837F37E97E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4398" y="5603100"/>
            <a:ext cx="1657350" cy="381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2BF095C-2AC8-495E-9711-ECD3BB4394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8613" y="6181547"/>
            <a:ext cx="1143000" cy="3619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D059272F-B4DD-461C-864F-40C0C38A8D97}"/>
              </a:ext>
            </a:extLst>
          </p:cNvPr>
          <p:cNvSpPr/>
          <p:nvPr/>
        </p:nvSpPr>
        <p:spPr>
          <a:xfrm>
            <a:off x="666919" y="5192603"/>
            <a:ext cx="520705" cy="57272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188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5402" y="3657832"/>
            <a:ext cx="18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 </a:t>
            </a:r>
            <a:r>
              <a:rPr lang="en-US" sz="2000" dirty="0"/>
              <a:t> and get R </a:t>
            </a:r>
            <a:endParaRPr lang="pt-BR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774587" y="3645025"/>
            <a:ext cx="310046" cy="3583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818" y="5284110"/>
            <a:ext cx="310046" cy="3583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5400" y="5261138"/>
            <a:ext cx="150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Q</a:t>
            </a:r>
            <a:endParaRPr lang="pt-BR" sz="20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3995936" y="379860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774587" y="4509121"/>
            <a:ext cx="310046" cy="3583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5400" y="4437112"/>
            <a:ext cx="2671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A</a:t>
            </a:r>
            <a:r>
              <a:rPr lang="en-US" sz="2000" baseline="-25000" dirty="0"/>
              <a:t>0 </a:t>
            </a:r>
            <a:r>
              <a:rPr lang="en-US" sz="2000" dirty="0"/>
              <a:t> and R</a:t>
            </a:r>
            <a:r>
              <a:rPr lang="en-US" sz="2000" baseline="-25000" dirty="0"/>
              <a:t>4</a:t>
            </a:r>
            <a:r>
              <a:rPr lang="en-US" sz="2000" dirty="0"/>
              <a:t> /R</a:t>
            </a:r>
            <a:r>
              <a:rPr lang="en-US" sz="2000" baseline="-25000" dirty="0"/>
              <a:t>3</a:t>
            </a:r>
            <a:endParaRPr lang="pt-BR" sz="2000" baseline="-25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72" y="3561631"/>
            <a:ext cx="1249725" cy="6804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3995936" y="4518685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83" y="4499180"/>
            <a:ext cx="1037273" cy="599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3995936" y="5310773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18" y="5235607"/>
            <a:ext cx="1121831" cy="45117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58118"/>
            <a:ext cx="1071194" cy="48143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10">
            <a:extLst>
              <a:ext uri="{FF2B5EF4-FFF2-40B4-BE49-F238E27FC236}">
                <a16:creationId xmlns:a16="http://schemas.microsoft.com/office/drawing/2014/main" id="{C6662C70-5903-405A-B205-082067A5344C}"/>
              </a:ext>
            </a:extLst>
          </p:cNvPr>
          <p:cNvSpPr/>
          <p:nvPr/>
        </p:nvSpPr>
        <p:spPr>
          <a:xfrm>
            <a:off x="783566" y="2996952"/>
            <a:ext cx="310046" cy="3583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76596CE8-21E9-4000-8579-9E495219D58D}"/>
              </a:ext>
            </a:extLst>
          </p:cNvPr>
          <p:cNvSpPr txBox="1"/>
          <p:nvPr/>
        </p:nvSpPr>
        <p:spPr>
          <a:xfrm>
            <a:off x="1265402" y="2955188"/>
            <a:ext cx="186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a</a:t>
            </a:r>
            <a:r>
              <a:rPr lang="en-US" sz="2000" baseline="-25000" dirty="0"/>
              <a:t>n</a:t>
            </a:r>
            <a:r>
              <a:rPr lang="en-US" sz="2000" dirty="0"/>
              <a:t> and 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endParaRPr lang="pt-BR" sz="2000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F5DD6-A8D4-4E0A-9DFA-BEAD672A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46" y="1060977"/>
            <a:ext cx="3020974" cy="17083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AD4627AC-922E-41A3-BF31-101D0FC9CD3F}"/>
              </a:ext>
            </a:extLst>
          </p:cNvPr>
          <p:cNvSpPr txBox="1"/>
          <p:nvPr/>
        </p:nvSpPr>
        <p:spPr>
          <a:xfrm>
            <a:off x="3195629" y="260648"/>
            <a:ext cx="226140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Sallen-Key Topology</a:t>
            </a:r>
          </a:p>
          <a:p>
            <a:r>
              <a:rPr lang="pt-BR" dirty="0"/>
              <a:t>(A</a:t>
            </a:r>
            <a:r>
              <a:rPr lang="pt-BR" baseline="-25000" dirty="0"/>
              <a:t>o </a:t>
            </a:r>
            <a:r>
              <a:rPr lang="pt-BR" dirty="0"/>
              <a:t>≠1)</a:t>
            </a:r>
          </a:p>
        </p:txBody>
      </p:sp>
    </p:spTree>
    <p:extLst>
      <p:ext uri="{BB962C8B-B14F-4D97-AF65-F5344CB8AC3E}">
        <p14:creationId xmlns:p14="http://schemas.microsoft.com/office/powerpoint/2010/main" val="39785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9" grpId="0"/>
      <p:bldP spid="20" grpId="0" animBg="1"/>
      <p:bldP spid="21" grpId="0" animBg="1"/>
      <p:bldP spid="22" grpId="0"/>
      <p:bldP spid="23" grpId="0" animBg="1"/>
      <p:bldP spid="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011" y="1007565"/>
            <a:ext cx="7025978" cy="37175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Designing Low Pass Filters</a:t>
            </a:r>
          </a:p>
          <a:p>
            <a:r>
              <a:rPr lang="pt-BR" dirty="0"/>
              <a:t>(Higher Order) </a:t>
            </a:r>
          </a:p>
          <a:p>
            <a:r>
              <a:rPr lang="pt-BR" dirty="0" err="1"/>
              <a:t>Sallen-Key</a:t>
            </a:r>
            <a:r>
              <a:rPr lang="pt-BR" dirty="0"/>
              <a:t> Topology</a:t>
            </a:r>
          </a:p>
        </p:txBody>
      </p:sp>
    </p:spTree>
    <p:extLst>
      <p:ext uri="{BB962C8B-B14F-4D97-AF65-F5344CB8AC3E}">
        <p14:creationId xmlns:p14="http://schemas.microsoft.com/office/powerpoint/2010/main" val="545132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6707" y="227333"/>
            <a:ext cx="7635733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 1:</a:t>
            </a:r>
          </a:p>
          <a:p>
            <a:pPr algn="just"/>
            <a:r>
              <a:rPr lang="pt-BR" dirty="0"/>
              <a:t>Design a fifth order unity </a:t>
            </a:r>
            <a:r>
              <a:rPr lang="pt-BR" dirty="0" err="1"/>
              <a:t>gain</a:t>
            </a:r>
            <a:r>
              <a:rPr lang="pt-BR" dirty="0"/>
              <a:t> </a:t>
            </a:r>
            <a:r>
              <a:rPr lang="pt-BR" dirty="0" err="1"/>
              <a:t>Butterworth</a:t>
            </a:r>
            <a:r>
              <a:rPr lang="pt-BR" dirty="0"/>
              <a:t> low pass filter with a corner </a:t>
            </a:r>
            <a:r>
              <a:rPr lang="pt-BR" dirty="0" err="1"/>
              <a:t>frequency</a:t>
            </a:r>
            <a:r>
              <a:rPr lang="pt-BR" dirty="0"/>
              <a:t> of 50KHz.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1" y="1359916"/>
            <a:ext cx="6972777" cy="9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8" y="3287693"/>
            <a:ext cx="2523871" cy="10282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627784" y="2480122"/>
            <a:ext cx="57112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33" y="3265439"/>
            <a:ext cx="2618184" cy="10800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43" y="3277539"/>
            <a:ext cx="2618184" cy="10800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865801" y="2480122"/>
            <a:ext cx="14401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38009" y="2480122"/>
            <a:ext cx="432048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5576" y="548680"/>
            <a:ext cx="3312368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Get Butterworth Coefficients</a:t>
            </a:r>
            <a:endParaRPr lang="pt-BR" sz="2000" b="1" baseline="-250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0" y="1340768"/>
            <a:ext cx="6465666" cy="36074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/>
          <p:cNvSpPr/>
          <p:nvPr/>
        </p:nvSpPr>
        <p:spPr>
          <a:xfrm>
            <a:off x="1571545" y="4302362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B20D4A3-8C92-4446-B7CF-349CE5DE7775}"/>
              </a:ext>
            </a:extLst>
          </p:cNvPr>
          <p:cNvSpPr/>
          <p:nvPr/>
        </p:nvSpPr>
        <p:spPr>
          <a:xfrm>
            <a:off x="264762" y="569562"/>
            <a:ext cx="310046" cy="3583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894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9839E9-F073-49A1-B824-893B1B705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97" y="337705"/>
            <a:ext cx="4338205" cy="61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26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9592" y="1118579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332656"/>
            <a:ext cx="244827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First Filter: first order </a:t>
            </a:r>
            <a:endParaRPr lang="pt-BR" sz="20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13138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1nF</a:t>
            </a:r>
            <a:endParaRPr lang="pt-BR" sz="2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899592" y="1766651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1640" y="174752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Get R</a:t>
            </a:r>
            <a:r>
              <a:rPr lang="en-US" sz="2000" baseline="-25000" dirty="0"/>
              <a:t>1 </a:t>
            </a:r>
            <a:endParaRPr lang="pt-BR" sz="2000" baseline="-25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054793" cy="6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16652" y="296665"/>
            <a:ext cx="424847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Second Filter: </a:t>
            </a:r>
            <a:r>
              <a:rPr lang="en-US" sz="2000" b="1" dirty="0" err="1"/>
              <a:t>Sallen</a:t>
            </a:r>
            <a:r>
              <a:rPr lang="en-US" sz="2000" b="1" dirty="0"/>
              <a:t>-Key second order</a:t>
            </a:r>
            <a:endParaRPr lang="pt-BR" sz="20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3" y="1318988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820pF</a:t>
            </a:r>
            <a:endParaRPr lang="pt-BR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306180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3331696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775" y="2092317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336363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C</a:t>
            </a:r>
            <a:r>
              <a:rPr lang="en-US" sz="2000" baseline="-25000" dirty="0"/>
              <a:t>1</a:t>
            </a:r>
            <a:r>
              <a:rPr lang="en-US" sz="2000" dirty="0"/>
              <a:t> = 820pF and C</a:t>
            </a:r>
            <a:r>
              <a:rPr lang="en-US" sz="2000" baseline="-25000" dirty="0"/>
              <a:t>2</a:t>
            </a:r>
            <a:r>
              <a:rPr lang="en-US" sz="2000" dirty="0"/>
              <a:t> = 1.5nF 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25" name="Right Arrow 24"/>
          <p:cNvSpPr/>
          <p:nvPr/>
        </p:nvSpPr>
        <p:spPr>
          <a:xfrm>
            <a:off x="3510651" y="3692320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12" y="1915272"/>
            <a:ext cx="1324828" cy="76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604961" y="2240719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40888" y="3812557"/>
                <a:ext cx="3524491" cy="1030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dirty="0">
                    <a:solidFill>
                      <a:prstClr val="black"/>
                    </a:solidFill>
                  </a:rPr>
                  <a:t>4.42 K</a:t>
                </a:r>
                <a:r>
                  <a:rPr lang="el-GR" dirty="0">
                    <a:solidFill>
                      <a:prstClr val="black"/>
                    </a:solidFill>
                  </a:rPr>
                  <a:t>Ω</a:t>
                </a:r>
                <a:endParaRPr lang="pt-BR" dirty="0"/>
              </a:p>
              <a:p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88" y="3812557"/>
                <a:ext cx="3524491" cy="1030154"/>
              </a:xfrm>
              <a:prstGeom prst="rect">
                <a:avLst/>
              </a:prstGeom>
              <a:blipFill>
                <a:blip r:embed="rId4"/>
                <a:stretch>
                  <a:fillRect r="-5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1015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440888" y="2956172"/>
                <a:ext cx="3556038" cy="753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1.87K</a:t>
                </a:r>
                <a:r>
                  <a:rPr lang="el-GR" dirty="0"/>
                  <a:t> Ω</a:t>
                </a:r>
                <a:endParaRPr lang="pt-B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88" y="2956172"/>
                <a:ext cx="3556038" cy="753155"/>
              </a:xfrm>
              <a:prstGeom prst="rect">
                <a:avLst/>
              </a:prstGeom>
              <a:blipFill>
                <a:blip r:embed="rId6"/>
                <a:stretch>
                  <a:fillRect r="-342" b="-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have Esquerda 2">
            <a:extLst>
              <a:ext uri="{FF2B5EF4-FFF2-40B4-BE49-F238E27FC236}">
                <a16:creationId xmlns:a16="http://schemas.microsoft.com/office/drawing/2014/main" id="{2D4DB4C8-E939-4E55-8CE1-3A2312445FB2}"/>
              </a:ext>
            </a:extLst>
          </p:cNvPr>
          <p:cNvSpPr/>
          <p:nvPr/>
        </p:nvSpPr>
        <p:spPr>
          <a:xfrm>
            <a:off x="4007599" y="3020551"/>
            <a:ext cx="296381" cy="165070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1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4" grpId="0"/>
      <p:bldP spid="25" grpId="0" animBg="1"/>
      <p:bldP spid="29" grpId="0" animBg="1"/>
      <p:bldP spid="2" grpId="0"/>
      <p:bldP spid="23" grpId="0"/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46384" y="379571"/>
            <a:ext cx="4251231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Third Filter: </a:t>
            </a:r>
            <a:r>
              <a:rPr lang="en-US" sz="2000" b="1" dirty="0" err="1"/>
              <a:t>Sallen</a:t>
            </a:r>
            <a:r>
              <a:rPr lang="en-US" sz="2000" b="1" dirty="0"/>
              <a:t>-Key second  order</a:t>
            </a:r>
            <a:endParaRPr lang="pt-BR" sz="20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5" y="1246980"/>
            <a:ext cx="277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C</a:t>
            </a:r>
            <a:r>
              <a:rPr lang="en-US" sz="2000" baseline="-25000" dirty="0"/>
              <a:t>1</a:t>
            </a:r>
            <a:r>
              <a:rPr lang="en-US" sz="2000" dirty="0"/>
              <a:t> = 330pF</a:t>
            </a:r>
            <a:endParaRPr lang="pt-BR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95536" y="1234172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9767" y="2020309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2" y="1937955"/>
            <a:ext cx="1094899" cy="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532953" y="2168711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6" y="1987391"/>
            <a:ext cx="3581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95536" y="3002751"/>
            <a:ext cx="360040" cy="4129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7584" y="3034689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C</a:t>
            </a:r>
            <a:r>
              <a:rPr lang="en-US" sz="2000" baseline="-25000" dirty="0"/>
              <a:t>1</a:t>
            </a:r>
            <a:r>
              <a:rPr lang="en-US" sz="2000" dirty="0"/>
              <a:t> = 330pF and C</a:t>
            </a:r>
            <a:r>
              <a:rPr lang="en-US" sz="2000" baseline="-25000" dirty="0"/>
              <a:t>2</a:t>
            </a:r>
            <a:r>
              <a:rPr lang="en-US" sz="2000" dirty="0"/>
              <a:t> = 4.7nF calculate R</a:t>
            </a:r>
            <a:r>
              <a:rPr lang="en-US" sz="2000" baseline="-25000" dirty="0"/>
              <a:t>1</a:t>
            </a:r>
            <a:r>
              <a:rPr lang="en-US" sz="2000" dirty="0"/>
              <a:t> and R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sp>
        <p:nvSpPr>
          <p:cNvPr id="35" name="Right Arrow 34"/>
          <p:cNvSpPr/>
          <p:nvPr/>
        </p:nvSpPr>
        <p:spPr>
          <a:xfrm>
            <a:off x="3419872" y="3126806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256181" y="3548994"/>
                <a:ext cx="3524491" cy="1030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+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dirty="0">
                    <a:solidFill>
                      <a:prstClr val="black"/>
                    </a:solidFill>
                  </a:rPr>
                  <a:t>4.53 K</a:t>
                </a:r>
                <a:r>
                  <a:rPr lang="el-GR" dirty="0">
                    <a:solidFill>
                      <a:prstClr val="black"/>
                    </a:solidFill>
                  </a:rPr>
                  <a:t>Ω</a:t>
                </a:r>
                <a:endParaRPr lang="pt-BR" dirty="0"/>
              </a:p>
              <a:p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81" y="3548994"/>
                <a:ext cx="3524491" cy="1030154"/>
              </a:xfrm>
              <a:prstGeom prst="rect">
                <a:avLst/>
              </a:prstGeom>
              <a:blipFill>
                <a:blip r:embed="rId5"/>
                <a:stretch>
                  <a:fillRect r="-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212043" y="2675845"/>
                <a:ext cx="3556038" cy="753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− 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i="1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pt-BR" i="1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 = 1.47K</a:t>
                </a:r>
                <a:r>
                  <a:rPr lang="el-GR" dirty="0"/>
                  <a:t> Ω</a:t>
                </a:r>
                <a:endParaRPr lang="pt-BR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43" y="2675845"/>
                <a:ext cx="3556038" cy="753155"/>
              </a:xfrm>
              <a:prstGeom prst="rect">
                <a:avLst/>
              </a:prstGeom>
              <a:blipFill>
                <a:blip r:embed="rId6"/>
                <a:stretch>
                  <a:fillRect r="-3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D7F52283-B62C-45A7-85F9-EFBF7690BC1E}"/>
              </a:ext>
            </a:extLst>
          </p:cNvPr>
          <p:cNvSpPr/>
          <p:nvPr/>
        </p:nvSpPr>
        <p:spPr>
          <a:xfrm>
            <a:off x="3915662" y="2649424"/>
            <a:ext cx="296381" cy="165070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55B91-DA4F-433D-B591-4A0CD0BB7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59" y="4745334"/>
            <a:ext cx="6277841" cy="1359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68C64407-6B1F-4500-A45F-B2EE6078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9" y="1943032"/>
            <a:ext cx="1094899" cy="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68A7FED8-CDFE-4EB7-BF2D-C7B8224A424B}"/>
              </a:ext>
            </a:extLst>
          </p:cNvPr>
          <p:cNvSpPr/>
          <p:nvPr/>
        </p:nvSpPr>
        <p:spPr>
          <a:xfrm>
            <a:off x="961004" y="5029028"/>
            <a:ext cx="669970" cy="7920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  <p:bldP spid="34" grpId="0"/>
      <p:bldP spid="35" grpId="0" animBg="1"/>
      <p:bldP spid="36" grpId="0"/>
      <p:bldP spid="37" grpId="0"/>
      <p:bldP spid="2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7624" y="764704"/>
            <a:ext cx="6966468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Designing Low Pass Filters</a:t>
            </a:r>
          </a:p>
          <a:p>
            <a:r>
              <a:rPr lang="pt-BR" dirty="0"/>
              <a:t>(Second Order) </a:t>
            </a:r>
          </a:p>
          <a:p>
            <a:r>
              <a:rPr lang="pt-BR" dirty="0"/>
              <a:t>Multiple Feedback Topology</a:t>
            </a:r>
          </a:p>
        </p:txBody>
      </p:sp>
    </p:spTree>
    <p:extLst>
      <p:ext uri="{BB962C8B-B14F-4D97-AF65-F5344CB8AC3E}">
        <p14:creationId xmlns:p14="http://schemas.microsoft.com/office/powerpoint/2010/main" val="2439762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04" y="1268760"/>
            <a:ext cx="4028055" cy="18966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9309"/>
            <a:ext cx="4896544" cy="92594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7274" y="269242"/>
            <a:ext cx="374441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Multiple Feedbak Topology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F08329-4C2E-4D16-AB5D-B16CC5006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073" y="3641918"/>
            <a:ext cx="904875" cy="466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821075-6879-452E-AC43-9E1CF46E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073" y="4267619"/>
            <a:ext cx="2095500" cy="485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E2D55E-B11E-4E11-B359-A0F7A6AED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107" y="4891952"/>
            <a:ext cx="1447800" cy="419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Chave direita 15">
            <a:extLst>
              <a:ext uri="{FF2B5EF4-FFF2-40B4-BE49-F238E27FC236}">
                <a16:creationId xmlns:a16="http://schemas.microsoft.com/office/drawing/2014/main" id="{64695268-64B3-4ABD-9A14-87BDA3B90E97}"/>
              </a:ext>
            </a:extLst>
          </p:cNvPr>
          <p:cNvSpPr/>
          <p:nvPr/>
        </p:nvSpPr>
        <p:spPr>
          <a:xfrm rot="5400000">
            <a:off x="2987204" y="4343987"/>
            <a:ext cx="289271" cy="158417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0BDF1C-6ABA-47A5-8D0E-6A95BEABA555}"/>
              </a:ext>
            </a:extLst>
          </p:cNvPr>
          <p:cNvSpPr txBox="1"/>
          <p:nvPr/>
        </p:nvSpPr>
        <p:spPr>
          <a:xfrm>
            <a:off x="2880376" y="5375982"/>
            <a:ext cx="50405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have direita 17">
            <a:extLst>
              <a:ext uri="{FF2B5EF4-FFF2-40B4-BE49-F238E27FC236}">
                <a16:creationId xmlns:a16="http://schemas.microsoft.com/office/drawing/2014/main" id="{87388776-A3E9-4BAE-A6E2-7E7AAA607B5E}"/>
              </a:ext>
            </a:extLst>
          </p:cNvPr>
          <p:cNvSpPr/>
          <p:nvPr/>
        </p:nvSpPr>
        <p:spPr>
          <a:xfrm rot="5400000">
            <a:off x="4744246" y="4503513"/>
            <a:ext cx="416575" cy="12651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AE2078A-26BC-434B-A7AB-7DB9FD8BFD6A}"/>
              </a:ext>
            </a:extLst>
          </p:cNvPr>
          <p:cNvSpPr txBox="1"/>
          <p:nvPr/>
        </p:nvSpPr>
        <p:spPr>
          <a:xfrm>
            <a:off x="4700505" y="5422010"/>
            <a:ext cx="504056" cy="3693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baseline="-25000" dirty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568" y="69269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206838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2083459"/>
            <a:ext cx="215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R</a:t>
            </a:r>
            <a:r>
              <a:rPr lang="en-US" sz="2000" baseline="-25000" dirty="0"/>
              <a:t>1</a:t>
            </a:r>
            <a:r>
              <a:rPr lang="en-US" sz="2000" dirty="0"/>
              <a:t>, R</a:t>
            </a:r>
            <a:r>
              <a:rPr lang="en-US" sz="2000" baseline="-25000" dirty="0"/>
              <a:t>2,</a:t>
            </a:r>
            <a:r>
              <a:rPr lang="en-US" sz="2000" dirty="0"/>
              <a:t> R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18" name="Right Arrow 17"/>
          <p:cNvSpPr/>
          <p:nvPr/>
        </p:nvSpPr>
        <p:spPr>
          <a:xfrm>
            <a:off x="3430428" y="220590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/>
          <p:cNvSpPr txBox="1"/>
          <p:nvPr/>
        </p:nvSpPr>
        <p:spPr>
          <a:xfrm>
            <a:off x="1115616" y="69269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Choose C</a:t>
            </a:r>
            <a:r>
              <a:rPr lang="en-US" sz="2000" baseline="-25000" dirty="0"/>
              <a:t>1</a:t>
            </a:r>
            <a:r>
              <a:rPr lang="en-US" sz="2000" dirty="0"/>
              <a:t> , C</a:t>
            </a:r>
            <a:r>
              <a:rPr lang="en-US" sz="2000" baseline="-25000" dirty="0"/>
              <a:t>2</a:t>
            </a:r>
            <a:endParaRPr lang="pt-BR" sz="2000" baseline="-25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3664CA-3AAA-4D33-AC78-7EE1F2087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7" y="1569829"/>
            <a:ext cx="2955541" cy="6011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3CF186-A926-4FE0-9684-43503F00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015" y="2309137"/>
            <a:ext cx="928885" cy="4880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0D98DB-1016-4E80-8E31-A01E9F9A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015" y="2907450"/>
            <a:ext cx="1452723" cy="5009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74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4F3294-1BD5-4AE0-B63E-36732DCC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7" y="400050"/>
            <a:ext cx="4429125" cy="6057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890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1C5D28-CC99-49BB-A46A-50838F35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47662"/>
            <a:ext cx="4343400" cy="6162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13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7506</TotalTime>
  <Words>1578</Words>
  <Application>Microsoft Office PowerPoint</Application>
  <PresentationFormat>Apresentação na tela (4:3)</PresentationFormat>
  <Paragraphs>358</Paragraphs>
  <Slides>75</Slides>
  <Notes>50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Cambria Math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Marcos Alves</dc:creator>
  <cp:lastModifiedBy>José Marcos Alves</cp:lastModifiedBy>
  <cp:revision>528</cp:revision>
  <cp:lastPrinted>2017-11-09T10:55:48Z</cp:lastPrinted>
  <dcterms:created xsi:type="dcterms:W3CDTF">2012-10-15T16:50:11Z</dcterms:created>
  <dcterms:modified xsi:type="dcterms:W3CDTF">2022-09-20T09:37:23Z</dcterms:modified>
</cp:coreProperties>
</file>