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79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FA1D62-8DC2-4124-B9FF-74F71A45A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C18226-B812-4A71-8F66-ADE99A444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4299F8-E79A-4574-BF48-E2AE80BAB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812ED8-0F20-4F0A-B9ED-D0F747584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AEA5E2-BFFE-41F3-ACC2-F77C11F34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60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E45BFC-BCA7-4658-9F1B-655657AC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0891F80-D054-47FA-8431-80D8012B6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02C2D5-B217-49AC-A723-B5FE0E04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732A62-C905-4ABE-AE65-6DED97528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61C30C-207C-4269-9FE1-E4993A87D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29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D69847-117E-4769-8D77-96309E673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B33BAD5-6F94-4EA1-A124-C401DC572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D4E468-F1E5-4F6B-BAA6-D51E8AD5C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B85537-2291-4E7F-8396-9D64219CD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993D88-2EF2-4907-9ECA-0E98998DF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639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B4CB0-6DE2-4F74-84A1-7AD230846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16E28E-40CA-4EC9-B47A-6405124AD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727D19-6E95-4ED3-8D36-1AFA1BF1E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2E7C3A-0175-4124-8EE4-687A5DE0F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960B9A-BB35-4AD1-B025-8D05F1906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77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105E3-83CD-4E91-BE39-BCB8477E8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308489-B977-4C37-9DBF-D026126C7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7486B8-6E26-4C94-A7B7-3E6B40EDF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5A510E-BA8F-4238-B58D-1EDAA5BF6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C826A3-2A4C-4437-AE2F-F39E9C08F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82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3AF4B-5136-4DD2-A5C0-1DEA57A79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B2FF3A-A583-45A1-9632-DE09AF7C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3487336-E12B-4727-8FE9-94D1D869E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9DA457F-2889-4F07-8EF0-DE667B19A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A41D094-A37B-4BE4-AC55-C3E77C73E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ADB932-D2F1-432B-9003-16E35C20B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53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EF6349-25AD-4B57-9134-64F3D5B04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1210904-78F1-4113-89E4-7B168E34C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7DE9FCC-9D7A-4A47-8A4D-AA648C1F1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B5BC90D-02CE-4787-9214-D41650D98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49F6E34-799A-4B20-A41D-4B197C1AC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A1A8963-54C8-4093-8EA0-9344E7583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F169010-8EFB-4D05-8A1B-CF978C73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A3CFFC4-E093-4EAD-932D-B0D8ECFF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7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06AC0E-DDF3-4DBE-9281-3C421D14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ED79BB2-ADEB-4AFB-BF60-0584334B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14685FF-FDE8-48F6-9498-11765826D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52509EA-316F-4F83-83F2-275B163D2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27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FFF3495-4CD9-43CB-BF95-9E487DEAF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77545BF-70EF-4498-8DC3-CC2C3857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FB82740-843A-478A-AB37-6E8F22088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624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227B24-A591-4B9C-A132-948F6B997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E80045-00FD-4530-BAFC-10695BCDE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3F4F6E5-9823-4032-99B9-DAE248BF4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F736FD0-5BC3-4071-AB1D-715DFDBBF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86F2312-68F9-4568-85D6-CF5F514D9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521579-2C73-406B-83B7-5F2347B5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31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14679-8EF9-4EF7-A0C4-24DDC8928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6FB1832-B3F3-4B93-8E18-ED810994A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8053E21-0815-48F3-AC78-3C01BD4E4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D28BBC-411E-455A-9E3C-A609BB4AB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3CCA5A9-20F7-41FA-B6DF-574EA6F1F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B501D5-8487-4317-B92A-B86BFEC7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622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604FD96-F39E-44E1-9533-54C918C0F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546EAE-D17F-4575-A24C-CB0949EE1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690626-45AE-4189-B840-6EA947BD09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095D7-E904-42FA-A93B-4FFF5CC6DC00}" type="datetimeFigureOut">
              <a:rPr lang="pt-BR" smtClean="0"/>
              <a:t>09/11/2020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A4C00C-20B1-4C2B-847D-E86E63085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7C9CFD-EB46-467F-8A4F-7C1F34A8E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499F0-CE8A-421A-8BE6-90A23AE061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58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C402C-747A-48C7-95A9-2531CA8267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As Políticas de defesa e segurança da União Europeia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569A01-87F0-4104-BC25-C554C05347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922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política de Segurança e Defesa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lado militar</a:t>
            </a:r>
          </a:p>
          <a:p>
            <a:pPr>
              <a:buFont typeface="Wingdings"/>
              <a:buChar char="Ø"/>
            </a:pPr>
            <a:r>
              <a:rPr lang="pt-BR" dirty="0"/>
              <a:t>Criação de uma capacidade militar europeia independente: Força de Reação Rápida de até 60.000 soldados </a:t>
            </a:r>
          </a:p>
          <a:p>
            <a:pPr>
              <a:buFont typeface="Wingdings"/>
              <a:buChar char="Ø"/>
            </a:pPr>
            <a:r>
              <a:rPr lang="pt-BR" dirty="0"/>
              <a:t>Criação de uma estrutura institucional para a administração e aplicação dessa força: O Comité Político e de Segurança, Um Comité Militar Europeu, uma Administração Militar Europeu (‘</a:t>
            </a:r>
            <a:r>
              <a:rPr lang="pt-BR" dirty="0" err="1"/>
              <a:t>European</a:t>
            </a:r>
            <a:r>
              <a:rPr lang="pt-BR" dirty="0"/>
              <a:t> </a:t>
            </a:r>
            <a:r>
              <a:rPr lang="pt-BR" dirty="0" err="1"/>
              <a:t>Military</a:t>
            </a:r>
            <a:r>
              <a:rPr lang="pt-BR" dirty="0"/>
              <a:t> Staff’)</a:t>
            </a:r>
          </a:p>
        </p:txBody>
      </p:sp>
    </p:spTree>
    <p:extLst>
      <p:ext uri="{BB962C8B-B14F-4D97-AF65-F5344CB8AC3E}">
        <p14:creationId xmlns:p14="http://schemas.microsoft.com/office/powerpoint/2010/main" val="247454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lado civil da política</a:t>
            </a:r>
          </a:p>
          <a:p>
            <a:pPr>
              <a:buFont typeface="Wingdings"/>
              <a:buChar char="Ø"/>
            </a:pPr>
            <a:r>
              <a:rPr lang="pt-BR" dirty="0"/>
              <a:t>Cooperação policial e capacidade de mandar até 5000 policiais dentro de 30 dias </a:t>
            </a:r>
          </a:p>
          <a:p>
            <a:pPr>
              <a:buFont typeface="Wingdings"/>
              <a:buChar char="Ø"/>
            </a:pPr>
            <a:r>
              <a:rPr lang="pt-BR" dirty="0"/>
              <a:t>Fornecimento de juízes, promotores etc. em áreas de crise </a:t>
            </a:r>
          </a:p>
          <a:p>
            <a:pPr>
              <a:buFont typeface="Wingdings"/>
              <a:buChar char="Ø"/>
            </a:pPr>
            <a:r>
              <a:rPr lang="pt-BR" dirty="0"/>
              <a:t>Capacidade administrativa civil para regiões em crise</a:t>
            </a:r>
          </a:p>
          <a:p>
            <a:pPr>
              <a:buFont typeface="Wingdings"/>
              <a:buChar char="Ø"/>
            </a:pPr>
            <a:r>
              <a:rPr lang="pt-BR" dirty="0"/>
              <a:t>Assistência humanitária </a:t>
            </a:r>
          </a:p>
          <a:p>
            <a:pPr>
              <a:buFont typeface="Wingdings"/>
              <a:buChar char="Ø"/>
            </a:pPr>
            <a:r>
              <a:rPr lang="pt-BR" dirty="0"/>
              <a:t>Agência de Defesa Europeia: avaliar a capacidade da União </a:t>
            </a:r>
          </a:p>
        </p:txBody>
      </p:sp>
    </p:spTree>
    <p:extLst>
      <p:ext uri="{BB962C8B-B14F-4D97-AF65-F5344CB8AC3E}">
        <p14:creationId xmlns:p14="http://schemas.microsoft.com/office/powerpoint/2010/main" val="2328412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estrutura institucional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Conselho Europeu: definir os princípios e regras gerais da política </a:t>
            </a:r>
          </a:p>
          <a:p>
            <a:r>
              <a:rPr lang="pt-BR" dirty="0"/>
              <a:t>O Conselho de Ministros: Decisões sobre a política externa comum da União Europeia que podem levar à ações conjuntas, posições comuns etc. </a:t>
            </a:r>
          </a:p>
          <a:p>
            <a:r>
              <a:rPr lang="pt-BR" dirty="0"/>
              <a:t>A Comissão Europeia: O ‘representante’ da União Europeia no mundo </a:t>
            </a:r>
          </a:p>
          <a:p>
            <a:r>
              <a:rPr lang="pt-BR" dirty="0"/>
              <a:t>O Parlamento: Não tem papel formal</a:t>
            </a:r>
          </a:p>
          <a:p>
            <a:r>
              <a:rPr lang="pt-BR" dirty="0"/>
              <a:t>O Comitê Político e de Segurança: Organizar a resposta europeia a uma crise e faz propostas sobre o desenvolvimento das políticas externas e de defesa da UE. </a:t>
            </a:r>
          </a:p>
        </p:txBody>
      </p:sp>
    </p:spTree>
    <p:extLst>
      <p:ext uri="{BB962C8B-B14F-4D97-AF65-F5344CB8AC3E}">
        <p14:creationId xmlns:p14="http://schemas.microsoft.com/office/powerpoint/2010/main" val="3080516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Alta Representante da União Europeia para a Política Externa e de Segurança </a:t>
            </a:r>
          </a:p>
          <a:p>
            <a:pPr>
              <a:buFont typeface="Wingdings"/>
              <a:buChar char="Ø"/>
            </a:pPr>
            <a:r>
              <a:rPr lang="pt-BR" dirty="0"/>
              <a:t>Membro do Conselho Europeu, de Ministros e da Comissão.</a:t>
            </a:r>
          </a:p>
          <a:p>
            <a:pPr>
              <a:buFont typeface="Wingdings"/>
              <a:buChar char="Ø"/>
            </a:pPr>
            <a:r>
              <a:rPr lang="pt-BR" dirty="0"/>
              <a:t>Consistência nas políticas externas da União Europeia </a:t>
            </a:r>
          </a:p>
          <a:p>
            <a:pPr>
              <a:buFont typeface="Wingdings"/>
              <a:buChar char="Ø"/>
            </a:pPr>
            <a:r>
              <a:rPr lang="pt-BR" dirty="0"/>
              <a:t>Lidera o Serviço de Ações Externas da </a:t>
            </a:r>
            <a:r>
              <a:rPr lang="pt-BR"/>
              <a:t>União Europeia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2475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Estudos de caso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Kosovo</a:t>
            </a:r>
            <a:endParaRPr lang="pt-BR" dirty="0"/>
          </a:p>
          <a:p>
            <a:r>
              <a:rPr lang="pt-BR" dirty="0"/>
              <a:t>Colômbia </a:t>
            </a:r>
          </a:p>
          <a:p>
            <a:r>
              <a:rPr lang="pt-BR" dirty="0"/>
              <a:t>Ucrânia </a:t>
            </a:r>
          </a:p>
        </p:txBody>
      </p:sp>
    </p:spTree>
    <p:extLst>
      <p:ext uri="{BB962C8B-B14F-4D97-AF65-F5344CB8AC3E}">
        <p14:creationId xmlns:p14="http://schemas.microsoft.com/office/powerpoint/2010/main" val="156595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As políticas externas da União Europeia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União Europeia é uma potência econômica mundial mas não tem uma política externa à altura. </a:t>
            </a:r>
          </a:p>
          <a:p>
            <a:r>
              <a:rPr lang="pt-BR" dirty="0"/>
              <a:t>Políticas externas permanecem principalmente a responsabilidade dos estados membros </a:t>
            </a:r>
          </a:p>
          <a:p>
            <a:r>
              <a:rPr lang="pt-BR" dirty="0"/>
              <a:t>A estrutura institucional da União Europeia mudou muito ao longo dos últimos 20 anos mas permanece confusa </a:t>
            </a:r>
          </a:p>
        </p:txBody>
      </p:sp>
    </p:spTree>
    <p:extLst>
      <p:ext uri="{BB962C8B-B14F-4D97-AF65-F5344CB8AC3E}">
        <p14:creationId xmlns:p14="http://schemas.microsoft.com/office/powerpoint/2010/main" val="222205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67760-73D6-43F4-B9B5-A52C7C42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Historia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1022FC-E700-4AA0-BAD2-BBB9514E0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Comunidade de Defesa </a:t>
            </a:r>
          </a:p>
          <a:p>
            <a:r>
              <a:rPr lang="pt-BR" dirty="0"/>
              <a:t>‘</a:t>
            </a:r>
            <a:r>
              <a:rPr lang="pt-BR" dirty="0" err="1"/>
              <a:t>European</a:t>
            </a:r>
            <a:r>
              <a:rPr lang="pt-BR" dirty="0"/>
              <a:t> </a:t>
            </a:r>
            <a:r>
              <a:rPr lang="pt-BR" dirty="0" err="1"/>
              <a:t>Political</a:t>
            </a:r>
            <a:r>
              <a:rPr lang="pt-BR" dirty="0"/>
              <a:t> </a:t>
            </a:r>
            <a:r>
              <a:rPr lang="pt-BR" dirty="0" err="1"/>
              <a:t>Cooperation</a:t>
            </a:r>
            <a:r>
              <a:rPr lang="pt-BR" dirty="0"/>
              <a:t>’</a:t>
            </a:r>
          </a:p>
          <a:p>
            <a:r>
              <a:rPr lang="pt-BR" dirty="0"/>
              <a:t>O Ato Único </a:t>
            </a:r>
          </a:p>
          <a:p>
            <a:r>
              <a:rPr lang="pt-BR" dirty="0"/>
              <a:t>O Fim da Guerra Fria </a:t>
            </a:r>
          </a:p>
          <a:p>
            <a:r>
              <a:rPr lang="pt-BR" dirty="0"/>
              <a:t>Maastricht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Pilar II da União Europeia </a:t>
            </a:r>
          </a:p>
          <a:p>
            <a:r>
              <a:rPr lang="pt-BR" dirty="0"/>
              <a:t>A ampliação da União Europeia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495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F53852-2C75-4058-AC72-67F80251F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Defesa e segurança pós-Guerra Fria: ‘</a:t>
            </a:r>
            <a:r>
              <a:rPr lang="pt-BR" dirty="0" err="1"/>
              <a:t>Primed</a:t>
            </a:r>
            <a:r>
              <a:rPr lang="pt-BR" dirty="0"/>
              <a:t> for </a:t>
            </a:r>
            <a:r>
              <a:rPr lang="pt-BR" dirty="0" err="1"/>
              <a:t>peace</a:t>
            </a:r>
            <a:r>
              <a:rPr lang="pt-BR" dirty="0"/>
              <a:t>’ ou novas ameaças?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CD0996-F2DE-4515-868E-0931D937D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fim imprevisível da Guerra Fria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‘It </a:t>
            </a:r>
            <a:r>
              <a:rPr lang="pt-BR" dirty="0" err="1"/>
              <a:t>never</a:t>
            </a:r>
            <a:r>
              <a:rPr lang="pt-BR" dirty="0"/>
              <a:t> </a:t>
            </a:r>
            <a:r>
              <a:rPr lang="pt-BR" dirty="0" err="1"/>
              <a:t>occurred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us</a:t>
            </a:r>
            <a:r>
              <a:rPr lang="pt-BR" dirty="0"/>
              <a:t> </a:t>
            </a:r>
            <a:r>
              <a:rPr lang="pt-BR" dirty="0" err="1"/>
              <a:t>that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Cold</a:t>
            </a:r>
            <a:r>
              <a:rPr lang="pt-BR" dirty="0"/>
              <a:t> War </a:t>
            </a:r>
            <a:r>
              <a:rPr lang="pt-BR" dirty="0" err="1"/>
              <a:t>might</a:t>
            </a:r>
            <a:r>
              <a:rPr lang="pt-BR" dirty="0"/>
              <a:t> </a:t>
            </a:r>
            <a:r>
              <a:rPr lang="pt-BR" dirty="0" err="1"/>
              <a:t>end</a:t>
            </a:r>
            <a:r>
              <a:rPr lang="pt-BR" dirty="0"/>
              <a:t>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Não ação, mas </a:t>
            </a:r>
            <a:r>
              <a:rPr lang="pt-BR" i="1" dirty="0"/>
              <a:t>re</a:t>
            </a:r>
            <a:r>
              <a:rPr lang="pt-BR" dirty="0"/>
              <a:t>ação </a:t>
            </a:r>
          </a:p>
          <a:p>
            <a:r>
              <a:rPr lang="pt-BR" dirty="0"/>
              <a:t>Debate acadêmico e político: Qual é o futuro em termos de segurança e defesa internacional?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‘</a:t>
            </a:r>
            <a:r>
              <a:rPr lang="pt-BR" dirty="0" err="1"/>
              <a:t>Primed</a:t>
            </a:r>
            <a:r>
              <a:rPr lang="pt-BR" dirty="0"/>
              <a:t> for </a:t>
            </a:r>
            <a:r>
              <a:rPr lang="pt-BR" dirty="0" err="1"/>
              <a:t>peace</a:t>
            </a:r>
            <a:r>
              <a:rPr lang="pt-BR" dirty="0"/>
              <a:t>’ (van </a:t>
            </a:r>
            <a:r>
              <a:rPr lang="pt-BR" dirty="0" err="1"/>
              <a:t>Evera</a:t>
            </a:r>
            <a:r>
              <a:rPr lang="pt-BR" dirty="0"/>
              <a:t>, 1990)?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Novos desafios de segurança (não-militares) (</a:t>
            </a:r>
            <a:r>
              <a:rPr lang="pt-BR" dirty="0" err="1"/>
              <a:t>Burgess</a:t>
            </a:r>
            <a:r>
              <a:rPr lang="pt-BR" dirty="0"/>
              <a:t>, 2007)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Segurança dos estados ou segurança humana?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531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 política externa e de segurança comum 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/>
              <a:t>Proteger os valores comuns, interesses fundamentais, a independência e integridade da união em conformidade com os princípios da Carta Magna das Nações Unidas</a:t>
            </a:r>
          </a:p>
          <a:p>
            <a:pPr lvl="0"/>
            <a:r>
              <a:rPr lang="pt-BR" dirty="0"/>
              <a:t>Aumentar a segurança da união em todos os sentidos</a:t>
            </a:r>
          </a:p>
          <a:p>
            <a:pPr lvl="0"/>
            <a:r>
              <a:rPr lang="pt-BR" dirty="0"/>
              <a:t>Preservar a paz e aumentar a segurança internacional</a:t>
            </a:r>
          </a:p>
          <a:p>
            <a:pPr lvl="0"/>
            <a:r>
              <a:rPr lang="pt-BR" dirty="0"/>
              <a:t>Promover a cooperação internacional</a:t>
            </a:r>
          </a:p>
          <a:p>
            <a:pPr lvl="0"/>
            <a:r>
              <a:rPr lang="pt-BR" dirty="0"/>
              <a:t>Desenvolver e consolidar a democracia, respeito para as leis, os direitos humanos e as liberdades fundamentais</a:t>
            </a:r>
          </a:p>
          <a:p>
            <a:pPr lvl="0"/>
            <a:r>
              <a:rPr lang="pt-BR" dirty="0"/>
              <a:t>Desenvolver uma política comum de defesa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0528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Todavia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Direto de iniciativa ficou com o Conselho</a:t>
            </a:r>
          </a:p>
          <a:p>
            <a:pPr lvl="0"/>
            <a:r>
              <a:rPr lang="pt-BR" dirty="0"/>
              <a:t>A política permitiu ‘ações comuns’ dos estados membros se elas fossem feitas através da União da Europa Ocidental </a:t>
            </a:r>
          </a:p>
          <a:p>
            <a:pPr lvl="0"/>
            <a:r>
              <a:rPr lang="pt-BR" dirty="0"/>
              <a:t>Unanimidade necessária no Conselho </a:t>
            </a:r>
          </a:p>
          <a:p>
            <a:pPr lvl="0"/>
            <a:r>
              <a:rPr lang="pt-BR" dirty="0"/>
              <a:t>União Europeia ficou sem capacidade militar independente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600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Desenvolvimento da política desde então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Tarefas de </a:t>
            </a:r>
            <a:r>
              <a:rPr lang="pt-BR" dirty="0" err="1"/>
              <a:t>Petersberg</a:t>
            </a:r>
            <a:r>
              <a:rPr lang="pt-BR" dirty="0"/>
              <a:t> (a partir de 1992)</a:t>
            </a:r>
          </a:p>
          <a:p>
            <a:pPr>
              <a:buFont typeface="Wingdings"/>
              <a:buChar char="Ø"/>
            </a:pPr>
            <a:r>
              <a:rPr lang="pt-BR" dirty="0"/>
              <a:t>Contribuir para a defesa coletiva de acordo com artigo 5 da OTAN</a:t>
            </a:r>
          </a:p>
          <a:p>
            <a:pPr>
              <a:buFont typeface="Wingdings"/>
              <a:buChar char="Ø"/>
            </a:pPr>
            <a:r>
              <a:rPr lang="pt-BR" dirty="0"/>
              <a:t>Tarefas humanitárias e de resgate</a:t>
            </a:r>
          </a:p>
          <a:p>
            <a:pPr>
              <a:buFont typeface="Wingdings"/>
              <a:buChar char="Ø"/>
            </a:pPr>
            <a:r>
              <a:rPr lang="pt-BR" dirty="0"/>
              <a:t>Missões de manutenção de paz</a:t>
            </a:r>
          </a:p>
          <a:p>
            <a:pPr>
              <a:buFont typeface="Wingdings"/>
              <a:buChar char="Ø"/>
            </a:pPr>
            <a:r>
              <a:rPr lang="pt-BR" dirty="0"/>
              <a:t>Administração de crises, inclusive a possibilidade de tropas de combate</a:t>
            </a:r>
          </a:p>
        </p:txBody>
      </p:sp>
    </p:spTree>
    <p:extLst>
      <p:ext uri="{BB962C8B-B14F-4D97-AF65-F5344CB8AC3E}">
        <p14:creationId xmlns:p14="http://schemas.microsoft.com/office/powerpoint/2010/main" val="12302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Amsterdam</a:t>
            </a:r>
          </a:p>
          <a:p>
            <a:pPr>
              <a:buFont typeface="Wingdings"/>
              <a:buChar char="Ø"/>
            </a:pPr>
            <a:r>
              <a:rPr lang="pt-BR" dirty="0"/>
              <a:t>Opção de um ‘</a:t>
            </a:r>
            <a:r>
              <a:rPr lang="pt-BR" dirty="0" err="1"/>
              <a:t>opt-out</a:t>
            </a:r>
            <a:r>
              <a:rPr lang="pt-BR" dirty="0"/>
              <a:t>’ para estados membros caso uma ‘ação em conjunto’ fosse adoptada pelo Conselho (‘</a:t>
            </a:r>
            <a:r>
              <a:rPr lang="pt-BR" dirty="0" err="1"/>
              <a:t>constructive</a:t>
            </a:r>
            <a:r>
              <a:rPr lang="pt-BR" dirty="0"/>
              <a:t> </a:t>
            </a:r>
            <a:r>
              <a:rPr lang="pt-BR" dirty="0" err="1"/>
              <a:t>abstention</a:t>
            </a:r>
            <a:r>
              <a:rPr lang="pt-BR" dirty="0"/>
              <a:t>’), </a:t>
            </a:r>
          </a:p>
          <a:p>
            <a:pPr>
              <a:buFont typeface="Wingdings"/>
              <a:buChar char="Ø"/>
            </a:pPr>
            <a:r>
              <a:rPr lang="pt-BR" dirty="0"/>
              <a:t>Maioria qualificada em alguns casos </a:t>
            </a:r>
          </a:p>
          <a:p>
            <a:pPr>
              <a:buFont typeface="Wingdings"/>
              <a:buChar char="Ø"/>
            </a:pPr>
            <a:r>
              <a:rPr lang="pt-BR" dirty="0"/>
              <a:t>Representante alto para a política no Conselho </a:t>
            </a:r>
          </a:p>
        </p:txBody>
      </p:sp>
    </p:spTree>
    <p:extLst>
      <p:ext uri="{BB962C8B-B14F-4D97-AF65-F5344CB8AC3E}">
        <p14:creationId xmlns:p14="http://schemas.microsoft.com/office/powerpoint/2010/main" val="296690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processo de Saint Malo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Iniciativa da França e do Reino Unido (1998) para incluir assuntos de defesa na política comum da União Europeia </a:t>
            </a:r>
          </a:p>
          <a:p>
            <a:r>
              <a:rPr lang="pt-BR" dirty="0"/>
              <a:t>Objetivo: criar uma capacidade europeia para poder executar as tarefas de </a:t>
            </a:r>
            <a:r>
              <a:rPr lang="pt-BR" dirty="0" err="1"/>
              <a:t>Petersberg</a:t>
            </a:r>
            <a:r>
              <a:rPr lang="pt-BR" dirty="0"/>
              <a:t>. </a:t>
            </a:r>
          </a:p>
          <a:p>
            <a:pPr>
              <a:buFont typeface="Wingdings"/>
              <a:buChar char="Ø"/>
            </a:pPr>
            <a:r>
              <a:rPr lang="pt-BR" dirty="0"/>
              <a:t>Criação de uma política de Segurança e Defesa</a:t>
            </a:r>
          </a:p>
          <a:p>
            <a:pPr lvl="0">
              <a:buFont typeface="Wingdings"/>
              <a:buChar char="Ø"/>
            </a:pPr>
            <a:r>
              <a:rPr lang="pt-BR" dirty="0"/>
              <a:t>Aumentar a capacidade militar/de segurança da União Europeia (66% dos gastos, 10% da capacidade americana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24579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685</Words>
  <Application>Microsoft Office PowerPoint</Application>
  <PresentationFormat>Widescreen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Tema do Office</vt:lpstr>
      <vt:lpstr>As Políticas de defesa e segurança da União Europeia </vt:lpstr>
      <vt:lpstr>As políticas externas da União Europeia </vt:lpstr>
      <vt:lpstr>Historia </vt:lpstr>
      <vt:lpstr>Defesa e segurança pós-Guerra Fria: ‘Primed for peace’ ou novas ameaças?</vt:lpstr>
      <vt:lpstr>A política externa e de segurança comum  </vt:lpstr>
      <vt:lpstr>Todavia </vt:lpstr>
      <vt:lpstr>Desenvolvimento da política desde então </vt:lpstr>
      <vt:lpstr>Apresentação do PowerPoint</vt:lpstr>
      <vt:lpstr>O processo de Saint Malo</vt:lpstr>
      <vt:lpstr>A política de Segurança e Defesa</vt:lpstr>
      <vt:lpstr>Apresentação do PowerPoint</vt:lpstr>
      <vt:lpstr>A estrutura institucional </vt:lpstr>
      <vt:lpstr>Apresentação do PowerPoint</vt:lpstr>
      <vt:lpstr>Estudos de caso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Políticas de defesa e segurança da União Europeia </dc:title>
  <dc:creator>Kai Lehmann</dc:creator>
  <cp:lastModifiedBy>Kai Lehmann</cp:lastModifiedBy>
  <cp:revision>2</cp:revision>
  <dcterms:created xsi:type="dcterms:W3CDTF">2020-11-09T19:56:31Z</dcterms:created>
  <dcterms:modified xsi:type="dcterms:W3CDTF">2020-11-09T20:08:43Z</dcterms:modified>
</cp:coreProperties>
</file>