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>
        <p:scale>
          <a:sx n="50" d="100"/>
          <a:sy n="50" d="100"/>
        </p:scale>
        <p:origin x="2070" y="13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0B579-A45B-4313-840F-2919F4CE6A24}" type="datetimeFigureOut">
              <a:rPr lang="pt-BR" smtClean="0"/>
              <a:t>25/05/2017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781D-6015-469F-B1ED-7C7213B45B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4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0B579-A45B-4313-840F-2919F4CE6A24}" type="datetimeFigureOut">
              <a:rPr lang="pt-BR" smtClean="0"/>
              <a:t>25/05/2017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781D-6015-469F-B1ED-7C7213B45B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8982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0B579-A45B-4313-840F-2919F4CE6A24}" type="datetimeFigureOut">
              <a:rPr lang="pt-BR" smtClean="0"/>
              <a:t>25/05/2017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781D-6015-469F-B1ED-7C7213B45B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325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0B579-A45B-4313-840F-2919F4CE6A24}" type="datetimeFigureOut">
              <a:rPr lang="pt-BR" smtClean="0"/>
              <a:t>25/05/2017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781D-6015-469F-B1ED-7C7213B45B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4752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0B579-A45B-4313-840F-2919F4CE6A24}" type="datetimeFigureOut">
              <a:rPr lang="pt-BR" smtClean="0"/>
              <a:t>25/05/2017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781D-6015-469F-B1ED-7C7213B45B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1653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0B579-A45B-4313-840F-2919F4CE6A24}" type="datetimeFigureOut">
              <a:rPr lang="pt-BR" smtClean="0"/>
              <a:t>25/05/2017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781D-6015-469F-B1ED-7C7213B45B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872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0B579-A45B-4313-840F-2919F4CE6A24}" type="datetimeFigureOut">
              <a:rPr lang="pt-BR" smtClean="0"/>
              <a:t>25/05/2017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781D-6015-469F-B1ED-7C7213B45B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0089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0B579-A45B-4313-840F-2919F4CE6A24}" type="datetimeFigureOut">
              <a:rPr lang="pt-BR" smtClean="0"/>
              <a:t>25/05/2017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781D-6015-469F-B1ED-7C7213B45B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4106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0B579-A45B-4313-840F-2919F4CE6A24}" type="datetimeFigureOut">
              <a:rPr lang="pt-BR" smtClean="0"/>
              <a:t>25/05/2017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781D-6015-469F-B1ED-7C7213B45B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7588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0B579-A45B-4313-840F-2919F4CE6A24}" type="datetimeFigureOut">
              <a:rPr lang="pt-BR" smtClean="0"/>
              <a:t>25/05/2017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781D-6015-469F-B1ED-7C7213B45B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189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0B579-A45B-4313-840F-2919F4CE6A24}" type="datetimeFigureOut">
              <a:rPr lang="pt-BR" smtClean="0"/>
              <a:t>25/05/2017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781D-6015-469F-B1ED-7C7213B45B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557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B579-A45B-4313-840F-2919F4CE6A24}" type="datetimeFigureOut">
              <a:rPr lang="pt-BR" smtClean="0"/>
              <a:t>25/05/2017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6781D-6015-469F-B1ED-7C7213B45B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9075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Decisões especiais em custos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9446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595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Fazer ou comprar?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0525" y="981076"/>
            <a:ext cx="11344275" cy="5524499"/>
          </a:xfrm>
        </p:spPr>
        <p:txBody>
          <a:bodyPr>
            <a:noAutofit/>
          </a:bodyPr>
          <a:lstStyle/>
          <a:p>
            <a:r>
              <a:rPr lang="pt-BR" dirty="0" smtClean="0"/>
              <a:t>No entanto, antes de recusar a oferta do fornecedor externo, a Delta deve avaliar o destino das instalações onde a peça L-300 é produzida. Caso as instalações fiquem ociosas, isto é, não tenham uso alternativo, como fabricar outro produto ou serem alugadas, os dados acima são suficientes para a decisão final. </a:t>
            </a:r>
          </a:p>
          <a:p>
            <a:r>
              <a:rPr lang="pt-BR" dirty="0" smtClean="0"/>
              <a:t>Entretanto, caso as instalações tenham uso alternativo, a margem de contribuição do uso alternativo deve ser levada em conta antes de recusar a oferta do fornecedor externo. </a:t>
            </a:r>
          </a:p>
          <a:p>
            <a:r>
              <a:rPr lang="pt-BR" dirty="0" smtClean="0"/>
              <a:t>Suponhamos duas alternativas possíveis: </a:t>
            </a:r>
          </a:p>
          <a:p>
            <a:pPr lvl="1"/>
            <a:r>
              <a:rPr lang="pt-BR" dirty="0" smtClean="0"/>
              <a:t>que a área ocupada pela fabricação da peça L-300 pudesse ser utilizada para fabricação de outras peças, cuja margem de contribuição seja R$ 3.100,00; </a:t>
            </a:r>
          </a:p>
          <a:p>
            <a:pPr lvl="1"/>
            <a:r>
              <a:rPr lang="pt-BR" dirty="0" smtClean="0"/>
              <a:t>que a área ocupada pela fabricação da peça L-300 pudesse ser alugada por R$ 3.200,00 ano.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3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595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Fazer ou comprar?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0975" y="981076"/>
            <a:ext cx="11553825" cy="5524499"/>
          </a:xfrm>
        </p:spPr>
        <p:txBody>
          <a:bodyPr>
            <a:noAutofit/>
          </a:bodyPr>
          <a:lstStyle/>
          <a:p>
            <a:r>
              <a:rPr lang="pt-BR" dirty="0" smtClean="0"/>
              <a:t>Da margem de contribuição gerada por outras peças que pudessem ser fabricadas na mesma área da peça L-300 e da receita de aluguel, deduzimos os  custos irrelevantes do Quadro, uma vez que os mesmos não são evitáveis. O Quadro a seguir apresenta o resultado das duas alternativas possíveis: 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75" y="2677070"/>
            <a:ext cx="8496300" cy="410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197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595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Fazer ou comprar?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0975" y="981076"/>
            <a:ext cx="11553825" cy="5524499"/>
          </a:xfrm>
        </p:spPr>
        <p:txBody>
          <a:bodyPr>
            <a:noAutofit/>
          </a:bodyPr>
          <a:lstStyle/>
          <a:p>
            <a:r>
              <a:rPr lang="pt-BR" dirty="0" smtClean="0"/>
              <a:t>Agora, dos resultados de cada alternativa deve ser deduzido o prejuízo de R$ 1.050,00. Nesse caso, seria vantajoso adquirir a peça L-300 do fornecedor externo e alugar a área ocupada pela fabricação desta peça, pois a diferença passa a ser positiva em R$ 250,00 (R$ 1.300,00 — R$ 1.050,00). Antes de tomar a decisão final, há que se considerar os fatores qualitativos do problema. Os fatores qualitativos podem reduzir ou anular os benefícios esperados com a contratação de fornecedores externos. Alguns fatores qualitativos associados à decisão de fazer ou comprar: </a:t>
            </a:r>
          </a:p>
          <a:p>
            <a:r>
              <a:rPr lang="pt-BR" dirty="0"/>
              <a:t>a</a:t>
            </a:r>
            <a:r>
              <a:rPr lang="pt-BR" dirty="0" smtClean="0"/>
              <a:t>o decidir pela aquisição do fornecedor externo, os custos relativos à compra são considerados variáveis, isto é, se houver uma retração na produção da peça L-300, simplesmente a Delta encomenda menos unidades, não precisando arcar com os custos fixos identificados com a produção dessa peça;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3840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595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Fazer ou comprar?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0975" y="981076"/>
            <a:ext cx="11553825" cy="5524499"/>
          </a:xfrm>
        </p:spPr>
        <p:txBody>
          <a:bodyPr>
            <a:noAutofit/>
          </a:bodyPr>
          <a:lstStyle/>
          <a:p>
            <a:r>
              <a:rPr lang="pt-BR" sz="3000" dirty="0" smtClean="0"/>
              <a:t>decidir adquirir do fornecedor externo é decidir sobre o grau de dependência em relação a ele. Passando a comprar do fornecedor externo, uma eventual necessidade de retomar a produção, caso venha a ter problemas de continuidade de fornecimento, pode ser muito demorada e onerosa; </a:t>
            </a:r>
          </a:p>
          <a:p>
            <a:r>
              <a:rPr lang="pt-BR" sz="3000" dirty="0" smtClean="0"/>
              <a:t>a oposição dos funcionários remanescentes com essa decisão pode afetar a produtividade da empresa. Também, esses funcionários, bem qualificados, poderão sentir-se ameaçados, antevendo outras possibilidades de terceirização, buscando novo emprego. Também deve-se considerar eventual oposição dos sindicatos; </a:t>
            </a:r>
          </a:p>
          <a:p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676914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595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Fazer ou comprar?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0975" y="981076"/>
            <a:ext cx="11553825" cy="5524499"/>
          </a:xfrm>
        </p:spPr>
        <p:txBody>
          <a:bodyPr>
            <a:noAutofit/>
          </a:bodyPr>
          <a:lstStyle/>
          <a:p>
            <a:r>
              <a:rPr lang="pt-BR" sz="3000" dirty="0" smtClean="0"/>
              <a:t>possibilidade de escolher fornecedores não qualificados que reduzem a qualidade dos produtos ou serviços terceirizados; </a:t>
            </a:r>
          </a:p>
          <a:p>
            <a:r>
              <a:rPr lang="pt-BR" sz="3000" dirty="0" smtClean="0"/>
              <a:t>dificuldades de coordenação dos contratos com esses fornecedores; </a:t>
            </a:r>
          </a:p>
          <a:p>
            <a:r>
              <a:rPr lang="pt-BR" sz="3000" dirty="0" smtClean="0"/>
              <a:t>possibilitar ao fornecedor, acesso à tecnologia e aos conhecimentos da empresa que poderão ser repassados a concorrentes. </a:t>
            </a:r>
          </a:p>
          <a:p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1705568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595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Decisões de comprar ou alugar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0975" y="981076"/>
            <a:ext cx="11553825" cy="5524499"/>
          </a:xfrm>
        </p:spPr>
        <p:txBody>
          <a:bodyPr>
            <a:noAutofit/>
          </a:bodyPr>
          <a:lstStyle/>
          <a:p>
            <a:r>
              <a:rPr lang="pt-BR" sz="3000" dirty="0" smtClean="0"/>
              <a:t>Alternativamente à compra, uma empresa pode efetuar um contrato de aluguel para máquinas, veículos, prédios etc. Para analisar a alternativa mais interessante, utilizaremos o conceito de custos diferenciais. </a:t>
            </a:r>
          </a:p>
          <a:p>
            <a:r>
              <a:rPr lang="pt-BR" sz="3000" dirty="0" smtClean="0"/>
              <a:t>Consideremos que uma empresa necessita de novos veículos para atender às necessidades de sua equipe de vendas. Os seguintes dados relativos ao problema são: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38150" y="3781425"/>
            <a:ext cx="47434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- compra do veículo: R$ 30.000,00; </a:t>
            </a:r>
          </a:p>
          <a:p>
            <a:r>
              <a:rPr lang="pt-BR" sz="2200" dirty="0" smtClean="0"/>
              <a:t>- tempo de vida útil: 3 anos; </a:t>
            </a:r>
          </a:p>
          <a:p>
            <a:r>
              <a:rPr lang="pt-BR" sz="2200" dirty="0" smtClean="0"/>
              <a:t>- valor de venda ao final de 3 anos: estimado em 45% do valor de aquisição</a:t>
            </a:r>
          </a:p>
          <a:p>
            <a:r>
              <a:rPr lang="pt-BR" sz="2200" dirty="0" smtClean="0"/>
              <a:t>- custos com manutenção: estimados em R$ 0,04 por Km</a:t>
            </a:r>
          </a:p>
          <a:p>
            <a:r>
              <a:rPr lang="pt-BR" sz="2200" dirty="0" smtClean="0"/>
              <a:t>- custo anual com licenciamento e seguro: 10% do valor de compra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514975" y="3943350"/>
            <a:ext cx="6477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- custo de oportunidade do capital investido na aquisição do veículo: 10% ao ano;</a:t>
            </a:r>
          </a:p>
          <a:p>
            <a:r>
              <a:rPr lang="pt-BR" sz="2200" dirty="0" smtClean="0"/>
              <a:t>- quilometragem estimada a ser percorrida:30 000 km por ano</a:t>
            </a:r>
          </a:p>
          <a:p>
            <a:r>
              <a:rPr lang="pt-BR" sz="2200" dirty="0" smtClean="0"/>
              <a:t>- aluguel de um veículo equivalente: valor fixo: R$ 4.000,00 por ano; valor variável: R$ 0,35 por km rodado.</a:t>
            </a:r>
          </a:p>
          <a:p>
            <a:r>
              <a:rPr lang="pt-BR" sz="2200" dirty="0" smtClean="0"/>
              <a:t>- custo com combustíveis: R$ 2,30 por litro a cada 8 km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06520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595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Decisões de comprar ou alugar </a:t>
            </a:r>
            <a:endParaRPr lang="pt-BR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80" y="918568"/>
            <a:ext cx="10058400" cy="593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43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595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Decisões de comprar ou alugar </a:t>
            </a:r>
            <a:endParaRPr lang="pt-BR" b="1" dirty="0"/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180975" y="981076"/>
            <a:ext cx="11553825" cy="5524499"/>
          </a:xfrm>
        </p:spPr>
        <p:txBody>
          <a:bodyPr>
            <a:noAutofit/>
          </a:bodyPr>
          <a:lstStyle/>
          <a:p>
            <a:r>
              <a:rPr lang="pt-BR" sz="3000" dirty="0" smtClean="0"/>
              <a:t>Conforme o Quadro apresenta, verifica-se que a alternativa de comprar o automóvel é mais vantajosa que o aluguel, uma vez que apresenta um custo menor no valor de R$ 5.400,00.</a:t>
            </a:r>
          </a:p>
          <a:p>
            <a:r>
              <a:rPr lang="pt-BR" sz="3000" dirty="0" smtClean="0"/>
              <a:t>Dos custos relacionados, o combustível é um custo irrelevante, uma vez que o mesmo é um custo não diferencial, pois, nas duas alternativas, o valor não se altera.</a:t>
            </a:r>
          </a:p>
          <a:p>
            <a:r>
              <a:rPr lang="pt-BR" sz="3000" dirty="0" smtClean="0"/>
              <a:t>Caso a opção fosse pelo aluguel, o valor de com pra, R$ 30.000,00, poderia ser aplicado e gerar uma remuneração de R$ 9.000,00. Este custo de oportunidade reduz os custos relacionados à opção de aluguel.</a:t>
            </a:r>
          </a:p>
        </p:txBody>
      </p:sp>
    </p:spTree>
    <p:extLst>
      <p:ext uri="{BB962C8B-B14F-4D97-AF65-F5344CB8AC3E}">
        <p14:creationId xmlns:p14="http://schemas.microsoft.com/office/powerpoint/2010/main" val="4277217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595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Decisões de comprar ou alugar </a:t>
            </a:r>
            <a:endParaRPr lang="pt-BR" b="1" dirty="0"/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180975" y="981076"/>
            <a:ext cx="11553825" cy="5524499"/>
          </a:xfrm>
        </p:spPr>
        <p:txBody>
          <a:bodyPr>
            <a:noAutofit/>
          </a:bodyPr>
          <a:lstStyle/>
          <a:p>
            <a:r>
              <a:rPr lang="pt-BR" sz="3000" dirty="0" smtClean="0"/>
              <a:t>Embora do ponto de vista econômico a opção pela compra se revele mais conveniente, os fatores qualitativos devem ser analisados, podendo levar à opção pelo aluguel. Entre os fatores qualitativos têm-se:</a:t>
            </a:r>
          </a:p>
          <a:p>
            <a:pPr lvl="1"/>
            <a:r>
              <a:rPr lang="pt-BR" sz="2600" dirty="0" smtClean="0"/>
              <a:t>o contrato de aluguel pode prever a substituição do automóvel no período em que o mesmo ficar parado para manutenção ou mesmo em caso de inatividade para reparos por eventuais sinistros;</a:t>
            </a:r>
          </a:p>
          <a:p>
            <a:pPr lvl="1"/>
            <a:r>
              <a:rPr lang="pt-BR" sz="2600" dirty="0" smtClean="0"/>
              <a:t>administrar o contrato de aluguel pode ser mais simples que administrar um ativo como o automóvel (não é necessário renovar seguros, fazer licenciamentos etc.).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2494422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Estoques obsoletos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9275"/>
            <a:ext cx="6014615" cy="420963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859" y="1819275"/>
            <a:ext cx="5900141" cy="159303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858" y="3412313"/>
            <a:ext cx="5663789" cy="97871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1858" y="4391025"/>
            <a:ext cx="5732867" cy="67514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0416" y="5093475"/>
            <a:ext cx="5585231" cy="118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281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595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Fazer ou comprar?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981076"/>
            <a:ext cx="10515600" cy="5195887"/>
          </a:xfrm>
        </p:spPr>
        <p:txBody>
          <a:bodyPr>
            <a:noAutofit/>
          </a:bodyPr>
          <a:lstStyle/>
          <a:p>
            <a:r>
              <a:rPr lang="pt-BR" sz="3800" dirty="0" smtClean="0"/>
              <a:t>Decisões de fazer ou comprar dizem respeito a situações nas quais uma empresa pode continuar executando internamente determinada atividade ou passar a adquiri-la de fornecedores externos. O mesmo se aplica em situações nas quais uma empresa identifica a necessidade de implementar atividades antes não executadas, as quais tanto podem ser realizadas internamente ou realizadas por fornecedores externos. </a:t>
            </a:r>
          </a:p>
        </p:txBody>
      </p:sp>
    </p:spTree>
    <p:extLst>
      <p:ext uri="{BB962C8B-B14F-4D97-AF65-F5344CB8AC3E}">
        <p14:creationId xmlns:p14="http://schemas.microsoft.com/office/powerpoint/2010/main" val="2729091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Estoques obsoletos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22" y="1591958"/>
            <a:ext cx="5600104" cy="205113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252" y="1390549"/>
            <a:ext cx="5628699" cy="255268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750" y="4088783"/>
            <a:ext cx="8953500" cy="263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395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/>
          <a:lstStyle/>
          <a:p>
            <a:pPr algn="ctr"/>
            <a:r>
              <a:rPr lang="pt-BR" dirty="0" smtClean="0"/>
              <a:t>Equipamentos antigos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47" y="1200150"/>
            <a:ext cx="5967053" cy="287149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47" y="4123744"/>
            <a:ext cx="6009490" cy="109595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6609" y="1255920"/>
            <a:ext cx="5668151" cy="375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5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/>
          <a:lstStyle/>
          <a:p>
            <a:pPr algn="ctr"/>
            <a:r>
              <a:rPr lang="pt-BR" dirty="0" smtClean="0"/>
              <a:t>Equipamentos antigos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21" y="1428750"/>
            <a:ext cx="5920181" cy="457630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28750"/>
            <a:ext cx="6122328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314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/>
          <a:lstStyle/>
          <a:p>
            <a:pPr algn="ctr"/>
            <a:r>
              <a:rPr lang="pt-BR" dirty="0" smtClean="0"/>
              <a:t>Equipamentos antigos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61" y="1066800"/>
            <a:ext cx="11525478" cy="369912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62" y="4765923"/>
            <a:ext cx="5795265" cy="105736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634" y="4765923"/>
            <a:ext cx="6175366" cy="144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00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/>
          <a:lstStyle/>
          <a:p>
            <a:pPr algn="ctr"/>
            <a:r>
              <a:rPr lang="pt-BR" dirty="0" smtClean="0"/>
              <a:t>Exercício 1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92" y="1507957"/>
            <a:ext cx="6096225" cy="490769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17" y="1507957"/>
            <a:ext cx="5595390" cy="48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5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/>
          <a:lstStyle/>
          <a:p>
            <a:pPr algn="ctr"/>
            <a:r>
              <a:rPr lang="pt-BR" dirty="0" smtClean="0"/>
              <a:t>Exercício 2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13" y="1441794"/>
            <a:ext cx="6161861" cy="250508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60" y="3985512"/>
            <a:ext cx="4549724" cy="261883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441794"/>
            <a:ext cx="5783551" cy="442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528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/>
          <a:lstStyle/>
          <a:p>
            <a:pPr algn="ctr"/>
            <a:r>
              <a:rPr lang="pt-BR" dirty="0" smtClean="0"/>
              <a:t>Exercício 2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333" y="1066800"/>
            <a:ext cx="8733333" cy="4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181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438650" cy="701675"/>
          </a:xfrm>
        </p:spPr>
        <p:txBody>
          <a:bodyPr/>
          <a:lstStyle/>
          <a:p>
            <a:pPr algn="ctr"/>
            <a:r>
              <a:rPr lang="pt-BR" dirty="0" smtClean="0"/>
              <a:t>Exercício </a:t>
            </a:r>
            <a:r>
              <a:rPr lang="pt-BR" dirty="0" smtClean="0"/>
              <a:t>3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461" y="0"/>
            <a:ext cx="51598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0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438650" cy="701675"/>
          </a:xfrm>
        </p:spPr>
        <p:txBody>
          <a:bodyPr/>
          <a:lstStyle/>
          <a:p>
            <a:pPr algn="ctr"/>
            <a:r>
              <a:rPr lang="pt-BR" dirty="0" smtClean="0"/>
              <a:t>Exercício </a:t>
            </a:r>
            <a:r>
              <a:rPr lang="pt-BR" dirty="0" smtClean="0"/>
              <a:t>4</a:t>
            </a:r>
            <a:endParaRPr lang="pt-BR" dirty="0"/>
          </a:p>
        </p:txBody>
      </p:sp>
      <p:grpSp>
        <p:nvGrpSpPr>
          <p:cNvPr id="6" name="Grupo 5"/>
          <p:cNvGrpSpPr/>
          <p:nvPr/>
        </p:nvGrpSpPr>
        <p:grpSpPr>
          <a:xfrm>
            <a:off x="367254" y="209550"/>
            <a:ext cx="5385846" cy="3429000"/>
            <a:chOff x="462503" y="1133544"/>
            <a:chExt cx="8742857" cy="5543481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2503" y="1133544"/>
              <a:ext cx="8657143" cy="1104762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2503" y="2048454"/>
              <a:ext cx="8742857" cy="4628571"/>
            </a:xfrm>
            <a:prstGeom prst="rect">
              <a:avLst/>
            </a:prstGeom>
          </p:spPr>
        </p:pic>
      </p:grp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7208" y="285749"/>
            <a:ext cx="5349926" cy="278101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5651" y="3396092"/>
            <a:ext cx="8343900" cy="328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2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51" y="47319"/>
            <a:ext cx="8343900" cy="328673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82925"/>
            <a:ext cx="6538364" cy="216525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8364" y="3761506"/>
            <a:ext cx="5312227" cy="218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2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595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Fazer ou comprar?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981076"/>
            <a:ext cx="10515600" cy="5195887"/>
          </a:xfrm>
        </p:spPr>
        <p:txBody>
          <a:bodyPr>
            <a:normAutofit/>
          </a:bodyPr>
          <a:lstStyle/>
          <a:p>
            <a:r>
              <a:rPr lang="pt-BR" dirty="0" smtClean="0"/>
              <a:t>Vários motivos podem ser apontados como determinantes para uma empresa deixar de realizar internamente e passar a adquirir externamente essas atividades. Entre esses motivos, destacamos: </a:t>
            </a:r>
          </a:p>
          <a:p>
            <a:endParaRPr lang="pt-BR" dirty="0" smtClean="0"/>
          </a:p>
          <a:p>
            <a:pPr lvl="1"/>
            <a:r>
              <a:rPr lang="pt-BR" dirty="0" smtClean="0"/>
              <a:t>redução de custos — quando o custo de adquirir de fornecedores externos é inferior ao custo de continuar fazendo internamente; </a:t>
            </a:r>
          </a:p>
          <a:p>
            <a:pPr lvl="1"/>
            <a:r>
              <a:rPr lang="pt-BR" dirty="0" smtClean="0"/>
              <a:t>foco nas atividades em que a empresa possui maior competência — atividades não essenciais ou prioritárias são transferidas para fornecedores externos, passando a empresa a concentrar-se naquelas atividades em que possui maior competência; </a:t>
            </a:r>
          </a:p>
          <a:p>
            <a:pPr lvl="1"/>
            <a:r>
              <a:rPr lang="pt-BR" dirty="0" smtClean="0"/>
              <a:t>melhoria na qualidade — determinadas atividades, para as quais a empresa não possui tecnologia compatível à dos concorrentes ou não deseja investir para adquiri-la, são transferidas para empresas capacitadas e especializadas. </a:t>
            </a:r>
          </a:p>
          <a:p>
            <a:pPr marL="0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545387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595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Fazer ou comprar?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0525" y="981076"/>
            <a:ext cx="11344275" cy="5524499"/>
          </a:xfrm>
        </p:spPr>
        <p:txBody>
          <a:bodyPr>
            <a:noAutofit/>
          </a:bodyPr>
          <a:lstStyle/>
          <a:p>
            <a:r>
              <a:rPr lang="pt-BR" sz="3500" dirty="0" smtClean="0"/>
              <a:t>Tradicionalmente, a decisão entre fazer ou comprar baseia-se na comparação entre os custos de produção internos e os custos envolvidos com a aquisição de fornecedores externos, numa ótica de minimização de custos. Para exemplificar, consideremos os custos de produção da Peça L-300 fabricada pela Empresa de Bombas Delta, conforme demonstrado no Quadro. Esta peça é utilizada na montagem de uma bomba d'água. A Empresa Delta tem a opção de adquirir esta peça de um fornecedor externo que fez uma oferta de preço por R$ 6,10.</a:t>
            </a:r>
          </a:p>
          <a:p>
            <a:endParaRPr lang="pt-BR" sz="3500" dirty="0"/>
          </a:p>
        </p:txBody>
      </p:sp>
    </p:spTree>
    <p:extLst>
      <p:ext uri="{BB962C8B-B14F-4D97-AF65-F5344CB8AC3E}">
        <p14:creationId xmlns:p14="http://schemas.microsoft.com/office/powerpoint/2010/main" val="4082345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857750" cy="61595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Fazer ou comprar?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1925" y="981076"/>
            <a:ext cx="4876801" cy="5524499"/>
          </a:xfrm>
        </p:spPr>
        <p:txBody>
          <a:bodyPr>
            <a:noAutofit/>
          </a:bodyPr>
          <a:lstStyle/>
          <a:p>
            <a:r>
              <a:rPr lang="pt-BR" dirty="0" smtClean="0"/>
              <a:t>Comparando o custo por unidade de produção de R$ 6,95 com o preço do fornecedor externo, de R$ 6,10, pela ótica de minimização dos custos, a terceirização parece ser a melhor alternativa. Entretanto, quais são os custos que podem ser apontados como relevantes e irrelevantes para subsidiar essa decisão? Examinemos cada um dos custos constantes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008" y="0"/>
            <a:ext cx="55304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927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595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Fazer ou comprar?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0525" y="981076"/>
            <a:ext cx="11344275" cy="5524499"/>
          </a:xfrm>
        </p:spPr>
        <p:txBody>
          <a:bodyPr>
            <a:noAutofit/>
          </a:bodyPr>
          <a:lstStyle/>
          <a:p>
            <a:r>
              <a:rPr lang="pt-BR" sz="3000" dirty="0" smtClean="0"/>
              <a:t>matéria-prima: deixará de ser consumida se a peça L-300 passar a ser adquirida do fornecedor externo (custo relevante); </a:t>
            </a:r>
          </a:p>
          <a:p>
            <a:r>
              <a:rPr lang="pt-BR" sz="3000" dirty="0" smtClean="0"/>
              <a:t>mão de obra direta: os funcionários que trabalham na fabricação da peça L-300 serão demitidos caso a mesma deixe de ser fabricada (custo relevante); </a:t>
            </a:r>
          </a:p>
          <a:p>
            <a:r>
              <a:rPr lang="pt-BR" sz="3000" dirty="0" smtClean="0"/>
              <a:t>custos indiretos variáveis: os elementos classificados como custos indiretos variáveis terão menor consumo, o que permite considerar que a parcela rateada à peça L-300 será reduzida caso a mesma venha a ser adquirida do fornecedor externo (custo relevante); </a:t>
            </a:r>
          </a:p>
          <a:p>
            <a:r>
              <a:rPr lang="pt-BR" sz="3000" dirty="0" smtClean="0"/>
              <a:t>depreciação de máquinas: refere-se a uma máquina utilizada exclusivamente na produção da peça L-300. O valor de mercado dessa máquina é aproximadamente zero (custo relevante); </a:t>
            </a:r>
          </a:p>
          <a:p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537339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595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Fazer ou comprar?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0525" y="981076"/>
            <a:ext cx="11344275" cy="5524499"/>
          </a:xfrm>
        </p:spPr>
        <p:txBody>
          <a:bodyPr>
            <a:noAutofit/>
          </a:bodyPr>
          <a:lstStyle/>
          <a:p>
            <a:r>
              <a:rPr lang="pt-BR" sz="3000" dirty="0" smtClean="0"/>
              <a:t>depreciação do prédio: refere-se à parcela rateada à peça L-300, cujo custo total não será modificado. Neste caso, não haverá economia de custos, ou seja, trata-se de um custo não evitável (custo irrelevante); </a:t>
            </a:r>
          </a:p>
          <a:p>
            <a:r>
              <a:rPr lang="pt-BR" sz="3000" dirty="0" smtClean="0"/>
              <a:t>mão de obra indireta: refere-se ao supervisor da linha de produção da peça L-300, o qual será demitido caso a mesma deixe de ser fabricada (custo relevante); </a:t>
            </a:r>
          </a:p>
          <a:p>
            <a:r>
              <a:rPr lang="pt-BR" sz="3000" dirty="0" smtClean="0"/>
              <a:t>outros custos fixos: refere-se à parcela de custos comuns da fábrica rateada à peça L-300, cujo custo total não será modificado. Neste caso, não haverá economia de custos, ou seja, trata-se de custos não evitáveis (custo irrelevante). 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722276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595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Fazer ou comprar?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" y="981076"/>
            <a:ext cx="2238376" cy="5524499"/>
          </a:xfrm>
        </p:spPr>
        <p:txBody>
          <a:bodyPr>
            <a:noAutofit/>
          </a:bodyPr>
          <a:lstStyle/>
          <a:p>
            <a:r>
              <a:rPr lang="pt-BR" dirty="0" smtClean="0"/>
              <a:t>O Quadro a seguir apresenta os custos relevantes e irrelevantes da produção da peça L-300 que subsidia a decisão: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77" y="0"/>
            <a:ext cx="98762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866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595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Fazer ou comprar?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0525" y="981076"/>
            <a:ext cx="11344275" cy="5524499"/>
          </a:xfrm>
        </p:spPr>
        <p:txBody>
          <a:bodyPr>
            <a:noAutofit/>
          </a:bodyPr>
          <a:lstStyle/>
          <a:p>
            <a:r>
              <a:rPr lang="pt-BR" dirty="0" smtClean="0"/>
              <a:t>Os custos relevantes, variáveis e fixos, no montante de R$ 5.050,00, são os custos evitáveis, ou seja, os custos que serão eliminados se a peça L-300 passar a ser adquirida de fornecedor externo. O custo de aquisição de um lote de 1.000 unidades da peça L-300 será de R$ 6.100,00 (1.000 unidades x R$ 6,10 cada). Neste caso, a diferença é de R$ 1.050,00, indicando que a Delta terá esse valor como prejuízo caso decida comprar o lote de 1.000 unidades dessa peça externamente. </a:t>
            </a:r>
          </a:p>
          <a:p>
            <a:r>
              <a:rPr lang="pt-BR" dirty="0" smtClean="0"/>
              <a:t>Observa-se que, caso a decisão seja pela aquisição externa, a empresa irá ter um custo de aquisição de R$ 6.100,00 que deverá ser somado aos custos irrelevantes, R$ 1.900,00, que continuarão existindo. Neste caso, o custo total associado a essa aquisição será R$ 8.000,00. Deduzindo-se o atual custo de produção, R$ 6.950,00 obtém-se aquela diferença acima já calculada. Com base nos cálculos apresentados, a decisão da Delta deve ser pela continuidade de fabricação da peça L-300.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89435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1754</Words>
  <Application>Microsoft Office PowerPoint</Application>
  <PresentationFormat>Widescreen</PresentationFormat>
  <Paragraphs>76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Tema do Office</vt:lpstr>
      <vt:lpstr>Decisões especiais em custos</vt:lpstr>
      <vt:lpstr>Fazer ou comprar?</vt:lpstr>
      <vt:lpstr>Fazer ou comprar?</vt:lpstr>
      <vt:lpstr>Fazer ou comprar?</vt:lpstr>
      <vt:lpstr>Fazer ou comprar?</vt:lpstr>
      <vt:lpstr>Fazer ou comprar?</vt:lpstr>
      <vt:lpstr>Fazer ou comprar?</vt:lpstr>
      <vt:lpstr>Fazer ou comprar?</vt:lpstr>
      <vt:lpstr>Fazer ou comprar?</vt:lpstr>
      <vt:lpstr>Fazer ou comprar?</vt:lpstr>
      <vt:lpstr>Fazer ou comprar?</vt:lpstr>
      <vt:lpstr>Fazer ou comprar?</vt:lpstr>
      <vt:lpstr>Fazer ou comprar?</vt:lpstr>
      <vt:lpstr>Fazer ou comprar?</vt:lpstr>
      <vt:lpstr>Decisões de comprar ou alugar </vt:lpstr>
      <vt:lpstr>Decisões de comprar ou alugar </vt:lpstr>
      <vt:lpstr>Decisões de comprar ou alugar </vt:lpstr>
      <vt:lpstr>Decisões de comprar ou alugar </vt:lpstr>
      <vt:lpstr>Estoques obsoletos</vt:lpstr>
      <vt:lpstr>Estoques obsoletos</vt:lpstr>
      <vt:lpstr>Equipamentos antigos</vt:lpstr>
      <vt:lpstr>Equipamentos antigos</vt:lpstr>
      <vt:lpstr>Equipamentos antigos</vt:lpstr>
      <vt:lpstr>Exercício 1</vt:lpstr>
      <vt:lpstr>Exercício 2</vt:lpstr>
      <vt:lpstr>Exercício 2</vt:lpstr>
      <vt:lpstr>Exercício 3</vt:lpstr>
      <vt:lpstr>Exercício 4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Decisões especiais em custos</dc:title>
  <dc:creator>c</dc:creator>
  <cp:lastModifiedBy>c</cp:lastModifiedBy>
  <cp:revision>17</cp:revision>
  <dcterms:created xsi:type="dcterms:W3CDTF">2017-05-19T02:30:19Z</dcterms:created>
  <dcterms:modified xsi:type="dcterms:W3CDTF">2017-05-26T02:23:08Z</dcterms:modified>
</cp:coreProperties>
</file>