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6" r:id="rId2"/>
    <p:sldId id="307" r:id="rId3"/>
    <p:sldId id="311" r:id="rId4"/>
    <p:sldId id="313" r:id="rId5"/>
    <p:sldId id="308" r:id="rId6"/>
    <p:sldId id="309" r:id="rId7"/>
    <p:sldId id="312" r:id="rId8"/>
    <p:sldId id="315" r:id="rId9"/>
    <p:sldId id="310" r:id="rId10"/>
    <p:sldId id="296" r:id="rId11"/>
    <p:sldId id="286" r:id="rId12"/>
    <p:sldId id="273" r:id="rId13"/>
    <p:sldId id="266" r:id="rId14"/>
    <p:sldId id="301" r:id="rId15"/>
    <p:sldId id="267" r:id="rId16"/>
    <p:sldId id="280" r:id="rId17"/>
    <p:sldId id="302" r:id="rId18"/>
    <p:sldId id="305" r:id="rId19"/>
    <p:sldId id="303" r:id="rId20"/>
    <p:sldId id="304" r:id="rId21"/>
    <p:sldId id="274" r:id="rId22"/>
    <p:sldId id="275" r:id="rId23"/>
    <p:sldId id="276" r:id="rId24"/>
    <p:sldId id="277" r:id="rId25"/>
    <p:sldId id="278" r:id="rId26"/>
    <p:sldId id="283" r:id="rId27"/>
    <p:sldId id="284" r:id="rId28"/>
    <p:sldId id="295" r:id="rId29"/>
    <p:sldId id="300" r:id="rId30"/>
    <p:sldId id="285" r:id="rId31"/>
    <p:sldId id="316" r:id="rId32"/>
    <p:sldId id="317" r:id="rId33"/>
    <p:sldId id="318" r:id="rId34"/>
    <p:sldId id="319" r:id="rId35"/>
    <p:sldId id="298" r:id="rId36"/>
    <p:sldId id="299" r:id="rId37"/>
    <p:sldId id="320" r:id="rId38"/>
    <p:sldId id="321" r:id="rId39"/>
    <p:sldId id="322" r:id="rId40"/>
    <p:sldId id="294" r:id="rId41"/>
    <p:sldId id="323" r:id="rId42"/>
    <p:sldId id="324" r:id="rId43"/>
    <p:sldId id="325" r:id="rId44"/>
    <p:sldId id="326" r:id="rId45"/>
    <p:sldId id="327" r:id="rId46"/>
    <p:sldId id="328" r:id="rId47"/>
    <p:sldId id="259" r:id="rId4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71" autoAdjust="0"/>
  </p:normalViewPr>
  <p:slideViewPr>
    <p:cSldViewPr>
      <p:cViewPr varScale="1">
        <p:scale>
          <a:sx n="62" d="100"/>
          <a:sy n="62" d="100"/>
        </p:scale>
        <p:origin x="142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55E34434-EE41-4AD2-A3BD-F2519345584D}" type="datetimeFigureOut">
              <a:rPr lang="pt-BR" smtClean="0"/>
              <a:pPr>
                <a:defRPr/>
              </a:pPr>
              <a:t>22/08/2023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BB6641-0AE5-4092-8640-D6679A082FC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8D4B2-F18C-43BF-902F-6F2FDF83194F}" type="datetimeFigureOut">
              <a:rPr lang="pt-BR" smtClean="0"/>
              <a:pPr>
                <a:defRPr/>
              </a:pPr>
              <a:t>22/08/2023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6FA1D-5CBE-4504-BFBA-71CFA06AC1E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CDA09-F387-49DD-8A8E-1D4059B0C5F3}" type="datetimeFigureOut">
              <a:rPr lang="pt-BR" smtClean="0"/>
              <a:pPr>
                <a:defRPr/>
              </a:pPr>
              <a:t>22/08/2023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39FC6-6FAD-447F-9F61-9A57EE69E2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D34D3-E7B7-4716-A7E7-691C06A2A84F}" type="datetimeFigureOut">
              <a:rPr lang="pt-BR" smtClean="0"/>
              <a:pPr>
                <a:defRPr/>
              </a:pPr>
              <a:t>22/08/2023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FAC25-7851-44F4-9467-1C1C093508C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35EAA-E04C-4EF4-A2D4-4212F71B8BD0}" type="datetimeFigureOut">
              <a:rPr lang="pt-BR" smtClean="0"/>
              <a:pPr>
                <a:defRPr/>
              </a:pPr>
              <a:t>22/08/2023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34519-FF20-4BE3-A5E0-2F195033421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D61D6-EF36-4625-81F0-60B6FCDC8718}" type="datetimeFigureOut">
              <a:rPr lang="pt-BR" smtClean="0"/>
              <a:pPr>
                <a:defRPr/>
              </a:pPr>
              <a:t>22/08/2023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6F690-2875-4FD2-9CB0-8F72056CD03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E4FFCA69-5565-4C8D-B192-13C6D3CDA5A4}" type="datetimeFigureOut">
              <a:rPr lang="pt-BR" smtClean="0"/>
              <a:pPr>
                <a:defRPr/>
              </a:pPr>
              <a:t>22/08/2023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0295BF7-7E79-4A78-943E-DA81059A8AA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E75559CC-B360-406A-87C9-21E0D99B459C}" type="datetimeFigureOut">
              <a:rPr lang="pt-BR" smtClean="0"/>
              <a:pPr>
                <a:defRPr/>
              </a:pPr>
              <a:t>22/08/2023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3E71B724-E366-4131-B9A3-9199B7CDA49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AF09E7-ECBA-4F19-AA5E-A4129658BB9A}" type="datetimeFigureOut">
              <a:rPr lang="pt-BR" smtClean="0"/>
              <a:pPr>
                <a:defRPr/>
              </a:pPr>
              <a:t>22/08/2023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1E796-7534-4EB8-A088-52CFACA2C6F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07A8C0-06E9-47E8-9598-75BC412D52C9}" type="datetimeFigureOut">
              <a:rPr lang="pt-BR" smtClean="0"/>
              <a:pPr>
                <a:defRPr/>
              </a:pPr>
              <a:t>22/08/2023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5D7E-CBE1-44B3-8091-448886EB389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FDCBA6-9D43-408F-A712-BF630477BC05}" type="datetimeFigureOut">
              <a:rPr lang="pt-BR" smtClean="0"/>
              <a:pPr>
                <a:defRPr/>
              </a:pPr>
              <a:t>22/08/2023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6DD3E-9717-4E6C-B183-26F1DF1AD14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5A8A34FA-2D37-42C7-9056-EAB2DB8496DC}" type="datetimeFigureOut">
              <a:rPr lang="pt-BR" smtClean="0"/>
              <a:pPr>
                <a:defRPr/>
              </a:pPr>
              <a:t>22/08/2023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25B232-3274-4938-B641-1968FC57092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712968" cy="216024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6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Correlação e Análise de Correlação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495562" cy="1673352"/>
          </a:xfrm>
        </p:spPr>
        <p:txBody>
          <a:bodyPr/>
          <a:lstStyle/>
          <a:p>
            <a:pPr>
              <a:defRPr/>
            </a:pPr>
            <a:r>
              <a:rPr lang="pt-BR" sz="6000" dirty="0"/>
              <a:t>Correlação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6480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Investigação de pares de dados</a:t>
            </a: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713787" cy="4968552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altLang="pt-BR" sz="2600" dirty="0"/>
              <a:t>Um dos métodos mais usados para a investigação de pares de dados é a utilização de diagramas de dispersão cartesianos (ou seja, os conhecidos diagramas x-y).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altLang="pt-BR" sz="2600" dirty="0"/>
              <a:t>Geometricamente, um diagrama de dispersão é simplesmente uma coleção de pontos num plano cujas duas coordenadas Cartesianas são os valores de cada membro do par de dados.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altLang="pt-BR" sz="2600" dirty="0"/>
              <a:t>E para quê fazemos um diagrama de dispersão?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pt-BR" altLang="pt-BR" sz="2200" dirty="0"/>
              <a:t>Este é o melhor método de examinar os dados no que se refere à ocorrência de tendências (lineares ou não), agrupamentos de uma ou mais variáveis, mudanças de espalhamento de uma variável em relação à outra e verificar a ocorrência dos valores discrepantes.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/>
          <a:lstStyle/>
          <a:p>
            <a:pPr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Definição de correlação</a:t>
            </a: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700213"/>
            <a:ext cx="8642350" cy="4393083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altLang="pt-BR" dirty="0" err="1"/>
              <a:t>Garson</a:t>
            </a:r>
            <a:r>
              <a:rPr lang="pt-BR" altLang="pt-BR" dirty="0"/>
              <a:t> (2009) afirma que correlação é uma medida de associação bivariada (força) do grau de relacionamento entre duas variáveis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altLang="pt-BR" dirty="0"/>
              <a:t>Moore (2007) afirma que a correlação mensura a direção e o grau da relação linear entre duas variáveis quantitativas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altLang="pt-BR" dirty="0"/>
              <a:t>Em termos estatísticos, duas variáveis se associam quando elas guardam semelhanças na distribuição dos seus escores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6480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Correlação</a:t>
            </a: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161925" y="1268760"/>
            <a:ext cx="8893175" cy="863600"/>
          </a:xfrm>
        </p:spPr>
        <p:txBody>
          <a:bodyPr/>
          <a:lstStyle/>
          <a:p>
            <a:r>
              <a:rPr lang="pt-BR" altLang="pt-BR" sz="2400" dirty="0"/>
              <a:t>A correlação é interpretada como a relação linear existente entre duas variáveis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257" y="2204865"/>
            <a:ext cx="7100756" cy="439278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ao estudo da correlação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1200"/>
              </a:spcAft>
            </a:pPr>
            <a:r>
              <a:rPr lang="pt-BR" sz="3200" dirty="0"/>
              <a:t>Tanto a variável </a:t>
            </a:r>
            <a:r>
              <a:rPr lang="pt-BR" sz="3200" i="1" dirty="0"/>
              <a:t>x</a:t>
            </a:r>
            <a:r>
              <a:rPr lang="pt-BR" sz="3200" dirty="0"/>
              <a:t> quanto a </a:t>
            </a:r>
            <a:r>
              <a:rPr lang="pt-BR" sz="3200" i="1" dirty="0"/>
              <a:t>y </a:t>
            </a:r>
            <a:r>
              <a:rPr lang="pt-BR" sz="3200" dirty="0"/>
              <a:t>tem distribuição normal</a:t>
            </a:r>
          </a:p>
          <a:p>
            <a:pPr algn="just">
              <a:spcAft>
                <a:spcPts val="1200"/>
              </a:spcAft>
            </a:pPr>
            <a:r>
              <a:rPr lang="pt-BR" sz="3200" dirty="0"/>
              <a:t>A variação dos valores de </a:t>
            </a:r>
            <a:r>
              <a:rPr lang="pt-BR" sz="3200" i="1" dirty="0"/>
              <a:t>x </a:t>
            </a:r>
            <a:r>
              <a:rPr lang="pt-BR" sz="3200" dirty="0"/>
              <a:t>para cada valor fixo de </a:t>
            </a:r>
            <a:r>
              <a:rPr lang="pt-BR" sz="3200" i="1" dirty="0"/>
              <a:t>y</a:t>
            </a:r>
            <a:r>
              <a:rPr lang="pt-BR" sz="3200" dirty="0"/>
              <a:t> é sempre a mesma, isto é, o valor de </a:t>
            </a:r>
            <a:r>
              <a:rPr lang="el-GR" sz="3200" dirty="0">
                <a:latin typeface="Times New Roman"/>
                <a:cs typeface="Times New Roman"/>
              </a:rPr>
              <a:t>σ</a:t>
            </a:r>
            <a:r>
              <a:rPr lang="pt-BR" sz="3200" baseline="-25000" dirty="0">
                <a:latin typeface="Times New Roman"/>
                <a:cs typeface="Times New Roman"/>
              </a:rPr>
              <a:t>x</a:t>
            </a:r>
            <a:r>
              <a:rPr lang="pt-BR" sz="3200" baseline="30000" dirty="0">
                <a:latin typeface="Times New Roman"/>
                <a:cs typeface="Times New Roman"/>
              </a:rPr>
              <a:t>2</a:t>
            </a:r>
            <a:r>
              <a:rPr lang="pt-BR" sz="3200" dirty="0">
                <a:latin typeface="Times New Roman"/>
                <a:cs typeface="Times New Roman"/>
              </a:rPr>
              <a:t> é o mesmo nos vários níveis de </a:t>
            </a:r>
            <a:r>
              <a:rPr lang="pt-BR" sz="3200" i="1" dirty="0">
                <a:latin typeface="Times New Roman"/>
                <a:cs typeface="Times New Roman"/>
              </a:rPr>
              <a:t>y </a:t>
            </a:r>
            <a:r>
              <a:rPr lang="pt-BR" sz="3200" dirty="0">
                <a:latin typeface="Times New Roman"/>
                <a:cs typeface="Times New Roman"/>
              </a:rPr>
              <a:t>(</a:t>
            </a:r>
            <a:r>
              <a:rPr lang="pt-BR" sz="3200" dirty="0" err="1">
                <a:latin typeface="Times New Roman"/>
                <a:cs typeface="Times New Roman"/>
              </a:rPr>
              <a:t>homocedasticidade</a:t>
            </a:r>
            <a:r>
              <a:rPr lang="pt-BR" sz="3200" dirty="0">
                <a:latin typeface="Times New Roman"/>
                <a:cs typeface="Times New Roman"/>
              </a:rPr>
              <a:t>)</a:t>
            </a:r>
          </a:p>
          <a:p>
            <a:pPr lvl="1" algn="just">
              <a:spcAft>
                <a:spcPts val="1200"/>
              </a:spcAft>
            </a:pPr>
            <a:r>
              <a:rPr lang="pt-BR" dirty="0"/>
              <a:t>os dados regredidos encontram-se mais homogeneamente e menos dispersos (concentrados) em torno da reta de regressão do modelo (Análise de resíduos)</a:t>
            </a:r>
            <a:endParaRPr lang="pt-BR" dirty="0">
              <a:latin typeface="Times New Roman"/>
              <a:cs typeface="Times New Roman"/>
            </a:endParaRPr>
          </a:p>
          <a:p>
            <a:pPr algn="just">
              <a:spcAft>
                <a:spcPts val="1200"/>
              </a:spcAft>
            </a:pPr>
            <a:r>
              <a:rPr lang="pt-BR" sz="3200" dirty="0">
                <a:latin typeface="Times New Roman"/>
                <a:cs typeface="Times New Roman"/>
              </a:rPr>
              <a:t>Da mesma forma, a variação dos valores de </a:t>
            </a:r>
            <a:r>
              <a:rPr lang="pt-BR" sz="3200" i="1" dirty="0">
                <a:latin typeface="Times New Roman"/>
                <a:cs typeface="Times New Roman"/>
              </a:rPr>
              <a:t>y</a:t>
            </a:r>
            <a:r>
              <a:rPr lang="pt-BR" sz="3200" dirty="0">
                <a:latin typeface="Times New Roman"/>
                <a:cs typeface="Times New Roman"/>
              </a:rPr>
              <a:t> (</a:t>
            </a:r>
            <a:r>
              <a:rPr lang="el-GR" sz="3200" dirty="0">
                <a:latin typeface="Times New Roman"/>
                <a:cs typeface="Times New Roman"/>
              </a:rPr>
              <a:t>σ</a:t>
            </a:r>
            <a:r>
              <a:rPr lang="pt-BR" sz="3200" baseline="-25000" dirty="0">
                <a:latin typeface="Times New Roman"/>
                <a:cs typeface="Times New Roman"/>
              </a:rPr>
              <a:t>y</a:t>
            </a:r>
            <a:r>
              <a:rPr lang="pt-BR" sz="3200" baseline="30000" dirty="0">
                <a:latin typeface="Times New Roman"/>
                <a:cs typeface="Times New Roman"/>
              </a:rPr>
              <a:t>2</a:t>
            </a:r>
            <a:r>
              <a:rPr lang="pt-BR" sz="3200" dirty="0">
                <a:latin typeface="Times New Roman"/>
                <a:cs typeface="Times New Roman"/>
              </a:rPr>
              <a:t>) é a mesma para todos valores de </a:t>
            </a:r>
            <a:r>
              <a:rPr lang="pt-BR" sz="3200" i="1" dirty="0">
                <a:latin typeface="Times New Roman"/>
                <a:cs typeface="Times New Roman"/>
              </a:rPr>
              <a:t>x.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786260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760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Coeficiente de correlação de Pearson (r)</a:t>
            </a: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268760"/>
            <a:ext cx="8569076" cy="396044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altLang="pt-BR" sz="2000" dirty="0"/>
              <a:t>É uma medida da variância compartilhada entre duas variáveis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altLang="pt-BR" sz="2000" dirty="0"/>
              <a:t>O coeficiente de correlação de Pearson é uma medida do grau de relação linear entre duas variáveis quantitativas. Este coeficiente varia entre os valores -1 e 1.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altLang="pt-BR" sz="2000" dirty="0"/>
              <a:t> O valor 0 (zero) significa que não há relação linear, o valor 1 indica uma relação linear perfeita e o valor -1 também indica uma relação linear perfeita mas inversa, ou seja, quando uma das variáveis aumenta a outra diminui. Quanto mais próximo estiver de 1 ou -1, mais forte é a associação linear entre as duas variáveis.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altLang="pt-BR" sz="2000" dirty="0"/>
              <a:t>O coeficiente de correlação de Pearson é normalmente representado pela letra </a:t>
            </a:r>
            <a:r>
              <a:rPr lang="pt-BR" altLang="pt-BR" sz="2000" b="1" dirty="0"/>
              <a:t>r</a:t>
            </a:r>
            <a:r>
              <a:rPr lang="pt-BR" altLang="pt-BR" sz="2000" dirty="0"/>
              <a:t> e a sua fórmula de cálculo é: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5230068"/>
            <a:ext cx="4535487" cy="15113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7874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Covariância e o coeficiente de correlação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3527971"/>
          </a:xfrm>
        </p:spPr>
        <p:txBody>
          <a:bodyPr>
            <a:normAutofit/>
          </a:bodyPr>
          <a:lstStyle/>
          <a:p>
            <a:r>
              <a:rPr lang="pt-BR" altLang="pt-BR" sz="2400" dirty="0"/>
              <a:t>Quando estudamos a relação entre duas variáveis X e Y devemos primeiramente compreender o conceito de covariância. </a:t>
            </a:r>
          </a:p>
          <a:p>
            <a:pPr lvl="1"/>
            <a:r>
              <a:rPr lang="pt-BR" altLang="pt-BR" sz="2000" dirty="0"/>
              <a:t>Se a variância é uma estatística na qual chegamos ao desvio-padrão, que é uma medida de dispersão, da mesma maneira a covariância é uma estatística na qual chegamos ao coeficiente de correlação que mede o grau de associação “linear” entre duas variáveis aleatórias X e Y</a:t>
            </a:r>
          </a:p>
          <a:p>
            <a:pPr lvl="1"/>
            <a:endParaRPr lang="pt-BR" altLang="pt-BR" sz="2000" dirty="0"/>
          </a:p>
          <a:p>
            <a:r>
              <a:rPr lang="pt-BR" altLang="pt-BR" sz="2400" dirty="0"/>
              <a:t>Cálculo de </a:t>
            </a:r>
            <a:r>
              <a:rPr lang="pt-BR" altLang="pt-BR" sz="2400" i="1" dirty="0"/>
              <a:t>r</a:t>
            </a:r>
            <a:r>
              <a:rPr lang="pt-BR" altLang="pt-BR" sz="2400" dirty="0"/>
              <a:t> pela covariância: 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23850" y="4983163"/>
            <a:ext cx="8343900" cy="1550987"/>
            <a:chOff x="323850" y="4983163"/>
            <a:chExt cx="8343900" cy="1550987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80063" y="4983163"/>
              <a:ext cx="3087687" cy="155098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1434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0" y="5195888"/>
              <a:ext cx="4895850" cy="1127125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Qualitativa de </a:t>
            </a:r>
            <a:r>
              <a:rPr lang="pt-B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quanto a intensidade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455799"/>
              </p:ext>
            </p:extLst>
          </p:nvPr>
        </p:nvGraphicFramePr>
        <p:xfrm>
          <a:off x="1043608" y="1772814"/>
          <a:ext cx="7200800" cy="3816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204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ym typeface="Symbol"/>
                        </a:rPr>
                        <a:t></a:t>
                      </a:r>
                      <a:r>
                        <a:rPr lang="pt-BR" sz="2200" dirty="0"/>
                        <a:t>r</a:t>
                      </a:r>
                      <a:r>
                        <a:rPr lang="pt-BR" sz="2200" dirty="0">
                          <a:sym typeface="Symbol"/>
                        </a:rPr>
                        <a:t>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A correlação 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204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Nula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204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0</a:t>
                      </a:r>
                      <a:r>
                        <a:rPr lang="pt-BR" sz="2200" baseline="0" dirty="0">
                          <a:sym typeface="Symbol"/>
                        </a:rPr>
                        <a:t>  0,3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Fraca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204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0,3 </a:t>
                      </a:r>
                      <a:r>
                        <a:rPr lang="pt-BR" sz="2200" dirty="0">
                          <a:sym typeface="Symbol"/>
                        </a:rPr>
                        <a:t></a:t>
                      </a:r>
                      <a:r>
                        <a:rPr lang="pt-BR" sz="2200" baseline="0" dirty="0">
                          <a:sym typeface="Symbol"/>
                        </a:rPr>
                        <a:t> 0,6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Regular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2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/>
                        <a:t>0,6 </a:t>
                      </a:r>
                      <a:r>
                        <a:rPr lang="pt-BR" sz="2200" dirty="0">
                          <a:sym typeface="Symbol"/>
                        </a:rPr>
                        <a:t></a:t>
                      </a:r>
                      <a:r>
                        <a:rPr lang="pt-BR" sz="2200" baseline="0" dirty="0">
                          <a:sym typeface="Symbol"/>
                        </a:rPr>
                        <a:t> 0,9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Forte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2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/>
                        <a:t>0,9 </a:t>
                      </a:r>
                      <a:r>
                        <a:rPr lang="pt-BR" sz="2200" dirty="0">
                          <a:sym typeface="Symbol"/>
                        </a:rPr>
                        <a:t></a:t>
                      </a:r>
                      <a:r>
                        <a:rPr lang="pt-BR" sz="2200" baseline="0" dirty="0">
                          <a:sym typeface="Symbol"/>
                        </a:rPr>
                        <a:t> 1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Muito forte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204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Plena</a:t>
                      </a:r>
                      <a:r>
                        <a:rPr lang="pt-BR" sz="2200" baseline="0" dirty="0"/>
                        <a:t> ou perfeita</a:t>
                      </a:r>
                      <a:endParaRPr lang="pt-B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110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20080"/>
          </a:xfrm>
        </p:spPr>
        <p:txBody>
          <a:bodyPr/>
          <a:lstStyle/>
          <a:p>
            <a:pPr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Coeficiente de determinação (R</a:t>
            </a:r>
            <a:r>
              <a:rPr lang="pt-BR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320480"/>
          </a:xfrm>
        </p:spPr>
        <p:txBody>
          <a:bodyPr/>
          <a:lstStyle/>
          <a:p>
            <a:pPr algn="just"/>
            <a:r>
              <a:rPr lang="pt-BR" altLang="pt-BR" dirty="0"/>
              <a:t>É definido elevando o valor do coeficiente de Pearson ao quadrado e denotado por (R</a:t>
            </a:r>
            <a:r>
              <a:rPr lang="pt-BR" altLang="pt-BR" baseline="30000" dirty="0"/>
              <a:t>2</a:t>
            </a:r>
            <a:r>
              <a:rPr lang="pt-BR" altLang="pt-BR" dirty="0"/>
              <a:t> ou r</a:t>
            </a:r>
            <a:r>
              <a:rPr lang="pt-BR" altLang="pt-BR" baseline="30000" dirty="0"/>
              <a:t>2</a:t>
            </a:r>
            <a:r>
              <a:rPr lang="pt-BR" altLang="pt-BR" dirty="0"/>
              <a:t>). Pode ser interpretado como sendo a proporção da variação de Y que é explicada pela variável X (e vice versa).</a:t>
            </a:r>
          </a:p>
          <a:p>
            <a:pPr lvl="1" algn="just"/>
            <a:r>
              <a:rPr lang="pt-BR" altLang="pt-BR" dirty="0"/>
              <a:t>a raiz quadrada do coeficiente de determinação, que é o coeficiente de correlação (r), pode ser testada estatisticamente, pois está associada à uma estatística de teste que é distribuída segundo uma distribuição t- </a:t>
            </a:r>
            <a:r>
              <a:rPr lang="pt-BR" altLang="pt-BR" dirty="0" err="1"/>
              <a:t>Student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432396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007" y="692696"/>
            <a:ext cx="8840787" cy="64807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Significância do coeficiente de correlação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785"/>
            <a:ext cx="8840787" cy="475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076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242176" cy="1470025"/>
          </a:xfrm>
        </p:spPr>
        <p:txBody>
          <a:bodyPr>
            <a:normAutofit/>
          </a:bodyPr>
          <a:lstStyle/>
          <a:p>
            <a:r>
              <a:rPr lang="pt-BR" sz="6000" dirty="0"/>
              <a:t>Covariância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26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× </a:t>
            </a:r>
            <a: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896544"/>
          </a:xfrm>
        </p:spPr>
        <p:txBody>
          <a:bodyPr>
            <a:normAutofit/>
          </a:bodyPr>
          <a:lstStyle/>
          <a:p>
            <a:r>
              <a:rPr lang="pt-BR" altLang="pt-BR" sz="2800" dirty="0"/>
              <a:t>Nível de significância indica a probabilidade da correlação ser diferente de zero</a:t>
            </a:r>
          </a:p>
          <a:p>
            <a:endParaRPr lang="pt-BR" altLang="pt-BR" sz="2800" dirty="0"/>
          </a:p>
          <a:p>
            <a:r>
              <a:rPr lang="pt-BR" altLang="pt-BR" sz="2800" dirty="0"/>
              <a:t>Se há significância, toda a interpretação deve ser feita em termos de magnitude do próprio </a:t>
            </a:r>
            <a:r>
              <a:rPr lang="pt-BR" altLang="pt-BR" sz="2800" i="1" dirty="0"/>
              <a:t>r</a:t>
            </a:r>
            <a:endParaRPr lang="pt-BR" altLang="pt-BR" sz="2800" dirty="0"/>
          </a:p>
          <a:p>
            <a:pPr lvl="1"/>
            <a:r>
              <a:rPr lang="pt-BR" altLang="pt-BR" sz="2600" dirty="0"/>
              <a:t>O ideal é calcular o R</a:t>
            </a:r>
            <a:r>
              <a:rPr lang="pt-BR" altLang="pt-BR" sz="2600" baseline="30000" dirty="0"/>
              <a:t>2 </a:t>
            </a:r>
            <a:r>
              <a:rPr lang="pt-BR" altLang="pt-BR" sz="2600" dirty="0"/>
              <a:t>(coeficiente de determinação) e considerar este valor (multiplicado por 100) como a percentagem de variância comum às duas variáveis.</a:t>
            </a:r>
          </a:p>
          <a:p>
            <a:pPr lvl="1"/>
            <a:r>
              <a:rPr lang="pt-BR" altLang="pt-BR" sz="2600" dirty="0"/>
              <a:t>Pode também ser interpretado como sendo a proporção da variação de Y que é explicada pela variável X (e vice versa).</a:t>
            </a:r>
          </a:p>
        </p:txBody>
      </p:sp>
    </p:spTree>
    <p:extLst>
      <p:ext uri="{BB962C8B-B14F-4D97-AF65-F5344CB8AC3E}">
        <p14:creationId xmlns:p14="http://schemas.microsoft.com/office/powerpoint/2010/main" val="4133676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720080"/>
          </a:xfrm>
        </p:spPr>
        <p:txBody>
          <a:bodyPr/>
          <a:lstStyle/>
          <a:p>
            <a:pPr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Propriedades da Correlação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180280" y="1557338"/>
            <a:ext cx="8712200" cy="511175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altLang="pt-BR" sz="2600" i="1" dirty="0"/>
              <a:t>O coeficiente de correlação de Pearson não diferencia entre variáveis independentes e variáveis dependentes</a:t>
            </a:r>
            <a:r>
              <a:rPr lang="pt-BR" altLang="pt-BR" sz="2600" dirty="0"/>
              <a:t>. </a:t>
            </a:r>
          </a:p>
          <a:p>
            <a:pPr lvl="1" algn="just"/>
            <a:r>
              <a:rPr lang="pt-BR" altLang="pt-BR" sz="2400" dirty="0"/>
              <a:t>Dessa forma, o valor da correlação entre X e Y é o mesmo entre Y e X.  </a:t>
            </a:r>
          </a:p>
          <a:p>
            <a:pPr lvl="1" algn="just"/>
            <a:r>
              <a:rPr lang="pt-BR" altLang="pt-BR" sz="2400" dirty="0"/>
              <a:t>Dificilmente pode-se afirmar quem varia em função de quem. Simplesmente pode-se dizer que há semelhanças entre a distribuição dos escores das variáveis</a:t>
            </a:r>
          </a:p>
          <a:p>
            <a:pPr algn="just"/>
            <a:endParaRPr lang="pt-BR" altLang="pt-BR" sz="2600" dirty="0"/>
          </a:p>
          <a:p>
            <a:pPr algn="just"/>
            <a:r>
              <a:rPr lang="pt-BR" altLang="pt-BR" sz="2600" i="1" dirty="0"/>
              <a:t>O valor da correlação não muda ao se alterar a unidade de mensuração das variáveis</a:t>
            </a:r>
            <a:r>
              <a:rPr lang="pt-BR" altLang="pt-BR" sz="2600" i="1"/>
              <a:t>. </a:t>
            </a:r>
          </a:p>
          <a:p>
            <a:pPr lvl="1" algn="just"/>
            <a:r>
              <a:rPr lang="pt-BR" altLang="pt-BR" sz="2400"/>
              <a:t>Por </a:t>
            </a:r>
            <a:r>
              <a:rPr lang="pt-BR" altLang="pt-BR" sz="2400" dirty="0"/>
              <a:t>ser tratar de uma medida padronizada, o valor da correlação entre quilos e litros será o mesmo caso o pesquisador utilize toneladas e mililitros.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Propriedades da Correlação</a:t>
            </a: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844229"/>
            <a:ext cx="8435975" cy="3600995"/>
          </a:xfrm>
        </p:spPr>
        <p:txBody>
          <a:bodyPr/>
          <a:lstStyle/>
          <a:p>
            <a:pPr algn="just"/>
            <a:r>
              <a:rPr lang="pt-BR" altLang="pt-BR" i="1" dirty="0"/>
              <a:t>O coeficiente tem um caráter adimensional, ou seja, ele é desprovido de unidade física que o defina. </a:t>
            </a:r>
          </a:p>
          <a:p>
            <a:pPr lvl="1" algn="just"/>
            <a:r>
              <a:rPr lang="pt-BR" altLang="pt-BR" dirty="0"/>
              <a:t>Não faz sentido interpretar uma correlação de 0,3 como sendo 30%, por exemplo. Além disso, ele não se refere à proporção. Logo, uma correlação de 0,4 não pode ser interpretada como representando o dobro de uma correlação de 0,2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760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Condições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762" cy="5184576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altLang="pt-BR" i="1" dirty="0"/>
              <a:t>A correlação exige que as variáveis sejam quantitativas (contínuas ou discretas)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altLang="pt-BR" dirty="0"/>
              <a:t>O</a:t>
            </a:r>
            <a:r>
              <a:rPr lang="pt-BR" altLang="pt-BR" i="1" dirty="0"/>
              <a:t>s valores observados precisam estar normalmente distribuídos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pt-BR" altLang="pt-BR" dirty="0"/>
              <a:t>Dessa forma, assume-se que: N (</a:t>
            </a:r>
            <a:r>
              <a:rPr lang="el-GR" altLang="pt-BR" dirty="0"/>
              <a:t>μ, σ)</a:t>
            </a:r>
          </a:p>
          <a:p>
            <a:pPr lvl="2" algn="just">
              <a:spcBef>
                <a:spcPts val="0"/>
              </a:spcBef>
              <a:spcAft>
                <a:spcPts val="1200"/>
              </a:spcAft>
            </a:pPr>
            <a:r>
              <a:rPr lang="pt-BR" altLang="pt-BR" dirty="0"/>
              <a:t>Esse pressuposto é especialmente importante em amostras pequenas (N&lt;40). </a:t>
            </a:r>
          </a:p>
          <a:p>
            <a:pPr lvl="3" algn="just">
              <a:spcBef>
                <a:spcPts val="0"/>
              </a:spcBef>
              <a:spcAft>
                <a:spcPts val="1200"/>
              </a:spcAft>
            </a:pPr>
            <a:r>
              <a:rPr lang="pt-BR" altLang="pt-BR" dirty="0"/>
              <a:t>A partir do Teorema do Limite Central, sabe-se que na medida em que o número de observações aumenta, a distribuição das médias amostrais se aproxima da curva normal, independente do formato da distribuição dos dados na população.</a:t>
            </a:r>
          </a:p>
          <a:p>
            <a:pPr lvl="2" algn="just">
              <a:spcBef>
                <a:spcPts val="0"/>
              </a:spcBef>
              <a:spcAft>
                <a:spcPts val="1200"/>
              </a:spcAft>
            </a:pPr>
            <a:r>
              <a:rPr lang="pt-BR" altLang="pt-BR" dirty="0"/>
              <a:t>A variância dos valores de </a:t>
            </a:r>
            <a:r>
              <a:rPr lang="pt-BR" altLang="pt-BR" i="1" dirty="0"/>
              <a:t>x </a:t>
            </a:r>
            <a:r>
              <a:rPr lang="pt-BR" altLang="pt-BR" dirty="0"/>
              <a:t>para cada valor de </a:t>
            </a:r>
            <a:r>
              <a:rPr lang="pt-BR" altLang="pt-BR" i="1" dirty="0"/>
              <a:t>y </a:t>
            </a:r>
            <a:r>
              <a:rPr lang="pt-BR" altLang="pt-BR" dirty="0"/>
              <a:t>é sempre a mesma (</a:t>
            </a:r>
            <a:r>
              <a:rPr lang="pt-BR" altLang="pt-BR" dirty="0" err="1"/>
              <a:t>homocedasticidade</a:t>
            </a:r>
            <a:r>
              <a:rPr lang="pt-BR" altLang="pt-BR" dirty="0"/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6480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Condições</a:t>
            </a: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642350" cy="5040313"/>
          </a:xfrm>
        </p:spPr>
        <p:txBody>
          <a:bodyPr/>
          <a:lstStyle/>
          <a:p>
            <a:r>
              <a:rPr lang="pt-BR" altLang="pt-BR" sz="2400" i="1" dirty="0"/>
              <a:t>Faz-se necessário uma análise de </a:t>
            </a:r>
            <a:r>
              <a:rPr lang="pt-BR" altLang="pt-BR" sz="2400" i="1" dirty="0" err="1"/>
              <a:t>outliers</a:t>
            </a:r>
            <a:r>
              <a:rPr lang="pt-BR" altLang="pt-BR" sz="2400" i="1" dirty="0"/>
              <a:t>, o coeficiente de correlação é fortemente afetado pela presença deles. </a:t>
            </a:r>
          </a:p>
          <a:p>
            <a:pPr lvl="1"/>
            <a:r>
              <a:rPr lang="pt-BR" altLang="pt-BR" sz="2200" dirty="0"/>
              <a:t>A presença de </a:t>
            </a:r>
            <a:r>
              <a:rPr lang="pt-BR" altLang="pt-BR" sz="2200" i="1" dirty="0" err="1"/>
              <a:t>outliers</a:t>
            </a:r>
            <a:r>
              <a:rPr lang="pt-BR" altLang="pt-BR" sz="2200" i="1" dirty="0"/>
              <a:t> </a:t>
            </a:r>
            <a:r>
              <a:rPr lang="pt-BR" altLang="pt-BR" sz="2200" dirty="0"/>
              <a:t>pode comprometer fortemente as estimativas dos pesquisadores, levando inclusive a cometer erros do tipo I ou do tipo II.</a:t>
            </a:r>
          </a:p>
          <a:p>
            <a:pPr lvl="1"/>
            <a:endParaRPr lang="pt-BR" altLang="pt-BR" sz="2400" dirty="0"/>
          </a:p>
          <a:p>
            <a:pPr lvl="1"/>
            <a:endParaRPr lang="pt-BR" altLang="pt-BR" sz="2400" i="1" dirty="0"/>
          </a:p>
          <a:p>
            <a:endParaRPr lang="pt-BR" altLang="pt-BR" sz="2400" i="1" dirty="0"/>
          </a:p>
          <a:p>
            <a:r>
              <a:rPr lang="pt-BR" altLang="pt-BR" sz="2400" i="1" dirty="0"/>
              <a:t>Faz-se necessária a independência das observações, ou seja, a ocorrência de uma observação X1 não influencia a ocorrência de outra observação X2</a:t>
            </a:r>
            <a:r>
              <a:rPr lang="pt-BR" altLang="pt-BR" sz="2400" dirty="0"/>
              <a:t>. </a:t>
            </a:r>
          </a:p>
          <a:p>
            <a:pPr lvl="1"/>
            <a:r>
              <a:rPr lang="pt-BR" altLang="pt-BR" sz="2200" dirty="0"/>
              <a:t>Segundo </a:t>
            </a:r>
            <a:r>
              <a:rPr lang="pt-BR" altLang="pt-BR" sz="2200" dirty="0" err="1"/>
              <a:t>Schield</a:t>
            </a:r>
            <a:r>
              <a:rPr lang="pt-BR" altLang="pt-BR" sz="2200" dirty="0"/>
              <a:t> (1995), a violação desta orientação implica risco de assumir correlações espúrias</a:t>
            </a:r>
            <a:r>
              <a:rPr lang="pt-BR" altLang="pt-BR" sz="2400" dirty="0"/>
              <a:t>. </a:t>
            </a:r>
            <a:endParaRPr lang="pt-BR" altLang="pt-BR" sz="2400" i="1" dirty="0"/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12976"/>
            <a:ext cx="5653088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806" y="644525"/>
            <a:ext cx="8229600" cy="69624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Outliers</a:t>
            </a:r>
            <a: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(exemplo)</a:t>
            </a:r>
          </a:p>
        </p:txBody>
      </p:sp>
      <p:grpSp>
        <p:nvGrpSpPr>
          <p:cNvPr id="19459" name="Grupo 5"/>
          <p:cNvGrpSpPr>
            <a:grpSpLocks/>
          </p:cNvGrpSpPr>
          <p:nvPr/>
        </p:nvGrpSpPr>
        <p:grpSpPr bwMode="auto">
          <a:xfrm>
            <a:off x="223838" y="2420938"/>
            <a:ext cx="8639175" cy="3240087"/>
            <a:chOff x="223708" y="2830886"/>
            <a:chExt cx="8639677" cy="3240344"/>
          </a:xfrm>
        </p:grpSpPr>
        <p:pic>
          <p:nvPicPr>
            <p:cNvPr id="1946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3708" y="2830886"/>
              <a:ext cx="4104456" cy="31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4188" y="2830886"/>
              <a:ext cx="4319197" cy="3240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0" name="CaixaDeTexto 3"/>
          <p:cNvSpPr txBox="1">
            <a:spLocks noChangeArrowheads="1"/>
          </p:cNvSpPr>
          <p:nvPr/>
        </p:nvSpPr>
        <p:spPr bwMode="auto">
          <a:xfrm>
            <a:off x="3613150" y="1711325"/>
            <a:ext cx="17129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3000"/>
              <a:t>r = 0,816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0080"/>
          </a:xfrm>
        </p:spPr>
        <p:txBody>
          <a:bodyPr/>
          <a:lstStyle/>
          <a:p>
            <a:pPr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518153" cy="41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982" y="548680"/>
            <a:ext cx="8229600" cy="5760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26766"/>
            <a:ext cx="8064896" cy="216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92376"/>
            <a:ext cx="6696744" cy="3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1700808"/>
            <a:ext cx="7272808" cy="167335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sz="6000" dirty="0"/>
              <a:t>Análise de Correlação ou Matriz de Correlação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99592" y="548680"/>
            <a:ext cx="8471792" cy="6340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Estimativas da correlação - elipse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5478"/>
            <a:ext cx="7948378" cy="5432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713471"/>
            <a:ext cx="8229600" cy="771313"/>
          </a:xfrm>
        </p:spPr>
        <p:txBody>
          <a:bodyPr/>
          <a:lstStyle/>
          <a:p>
            <a:r>
              <a:rPr lang="pt-BR" dirty="0"/>
              <a:t>Relembrando média e variância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34956" y="3919760"/>
            <a:ext cx="7778824" cy="507511"/>
          </a:xfrm>
        </p:spPr>
        <p:txBody>
          <a:bodyPr>
            <a:normAutofit lnSpcReduction="10000"/>
          </a:bodyPr>
          <a:lstStyle/>
          <a:p>
            <a:r>
              <a:rPr lang="pt-BR" dirty="0"/>
              <a:t>Variância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2068593" cy="144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609600" y="1633729"/>
            <a:ext cx="8229600" cy="5075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/>
              <a:t>Média</a:t>
            </a:r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725144"/>
            <a:ext cx="3605483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03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486" y="620688"/>
            <a:ext cx="8443978" cy="5760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de correlação</a:t>
            </a:r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229600" cy="647700"/>
          </a:xfrm>
        </p:spPr>
        <p:txBody>
          <a:bodyPr/>
          <a:lstStyle/>
          <a:p>
            <a:r>
              <a:rPr lang="pt-BR" altLang="pt-BR" dirty="0"/>
              <a:t>É a relação linear entre dois termos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16832"/>
            <a:ext cx="8424614" cy="477924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1988841"/>
            <a:ext cx="8458200" cy="1883072"/>
          </a:xfrm>
        </p:spPr>
        <p:txBody>
          <a:bodyPr>
            <a:noAutofit/>
          </a:bodyPr>
          <a:lstStyle/>
          <a:p>
            <a:pPr algn="ctr"/>
            <a:r>
              <a:rPr lang="pt-BR" sz="6000" dirty="0"/>
              <a:t>Regressão Linear Simples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49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Regressão Linear Simples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446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720080"/>
          </a:xfrm>
        </p:spPr>
        <p:txBody>
          <a:bodyPr>
            <a:normAutofit/>
          </a:bodyPr>
          <a:lstStyle/>
          <a:p>
            <a:r>
              <a:rPr lang="pt-BR" dirty="0"/>
              <a:t>Objetivos e premissas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501774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dirty="0"/>
              <a:t>Avaliar uma possível dependência de </a:t>
            </a:r>
            <a:r>
              <a:rPr lang="pt-BR" i="1" dirty="0"/>
              <a:t>y</a:t>
            </a:r>
            <a:r>
              <a:rPr lang="pt-BR" dirty="0"/>
              <a:t> em relação a </a:t>
            </a:r>
            <a:r>
              <a:rPr lang="pt-BR" i="1" dirty="0"/>
              <a:t>x</a:t>
            </a:r>
            <a:r>
              <a:rPr lang="pt-BR" dirty="0"/>
              <a:t>;</a:t>
            </a:r>
          </a:p>
          <a:p>
            <a:pPr>
              <a:spcAft>
                <a:spcPts val="1200"/>
              </a:spcAft>
            </a:pPr>
            <a:r>
              <a:rPr lang="pt-BR" dirty="0"/>
              <a:t>Expressar matematicamente essa relação por meio de uma equação</a:t>
            </a:r>
          </a:p>
          <a:p>
            <a:pPr>
              <a:spcAft>
                <a:spcPts val="1200"/>
              </a:spcAft>
            </a:pPr>
            <a:r>
              <a:rPr lang="pt-BR" dirty="0"/>
              <a:t>Todo o estudo de regressão deve iniciar pela elaboração de um gráfico de dispersão</a:t>
            </a:r>
          </a:p>
          <a:p>
            <a:pPr lvl="1">
              <a:spcAft>
                <a:spcPts val="1200"/>
              </a:spcAft>
            </a:pPr>
            <a:r>
              <a:rPr lang="pt-BR" dirty="0"/>
              <a:t>Boa ideia da existência ou não de regressão</a:t>
            </a:r>
          </a:p>
          <a:p>
            <a:pPr lvl="1">
              <a:spcAft>
                <a:spcPts val="1200"/>
              </a:spcAft>
            </a:pPr>
            <a:r>
              <a:rPr lang="pt-BR" dirty="0"/>
              <a:t>Evitar aplicar a técnica a dados para os quais não é adequada</a:t>
            </a:r>
          </a:p>
        </p:txBody>
      </p:sp>
    </p:spTree>
    <p:extLst>
      <p:ext uri="{BB962C8B-B14F-4D97-AF65-F5344CB8AC3E}">
        <p14:creationId xmlns:p14="http://schemas.microsoft.com/office/powerpoint/2010/main" val="169096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835" y="3001028"/>
            <a:ext cx="1800200" cy="1008112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Reta de regressão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2267744" y="188640"/>
            <a:ext cx="6620421" cy="6483937"/>
            <a:chOff x="2267744" y="188640"/>
            <a:chExt cx="6620421" cy="648393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88640"/>
              <a:ext cx="6620421" cy="3316444"/>
            </a:xfrm>
            <a:prstGeom prst="rect">
              <a:avLst/>
            </a:pr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611" y="3645025"/>
              <a:ext cx="6617554" cy="3027552"/>
            </a:xfrm>
            <a:prstGeom prst="rect">
              <a:avLst/>
            </a:pr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7221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13792"/>
          </a:xfrm>
        </p:spPr>
        <p:txBody>
          <a:bodyPr>
            <a:noAutofit/>
          </a:bodyPr>
          <a:lstStyle/>
          <a:p>
            <a:r>
              <a:rPr lang="pt-BR" sz="3200" dirty="0"/>
              <a:t>Regressão Linear Simples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896544"/>
          </a:xfrm>
        </p:spPr>
        <p:txBody>
          <a:bodyPr>
            <a:normAutofit/>
          </a:bodyPr>
          <a:lstStyle/>
          <a:p>
            <a:r>
              <a:rPr lang="pt-BR" sz="2400" dirty="0"/>
              <a:t>Tem como objetivo estudar como uma variável Y é afetada por uma variável X</a:t>
            </a:r>
          </a:p>
          <a:p>
            <a:r>
              <a:rPr lang="pt-BR" sz="2400" dirty="0"/>
              <a:t>A equação ou modelo da regressão linear simples é dada por:</a:t>
            </a:r>
          </a:p>
          <a:p>
            <a:pPr marL="109728" indent="0" algn="ctr">
              <a:buNone/>
            </a:pPr>
            <a:r>
              <a:rPr lang="pt-BR" sz="2400" b="1" i="1" dirty="0"/>
              <a:t>Y = </a:t>
            </a:r>
            <a:r>
              <a:rPr lang="pt-BR" sz="2400" b="1" i="1" dirty="0">
                <a:sym typeface="Symbol"/>
              </a:rPr>
              <a:t> + </a:t>
            </a:r>
            <a:r>
              <a:rPr lang="pt-BR" sz="2400" b="1" i="1" baseline="-25000" dirty="0">
                <a:sym typeface="Symbol"/>
              </a:rPr>
              <a:t>1</a:t>
            </a:r>
            <a:r>
              <a:rPr lang="pt-BR" sz="2400" b="1" i="1" dirty="0">
                <a:sym typeface="Symbol"/>
              </a:rPr>
              <a:t>X +    ou  E </a:t>
            </a:r>
            <a:endParaRPr lang="pt-BR" sz="2400" b="1" i="1" dirty="0"/>
          </a:p>
          <a:p>
            <a:pPr marL="109728" indent="0">
              <a:buNone/>
            </a:pPr>
            <a:r>
              <a:rPr lang="pt-BR" sz="2400" dirty="0"/>
              <a:t>Sendo:  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1026" name="Picture 2" descr="\begin{align}&#10;  \hat\beta &amp; = \frac{ \sum_{i=1}^{n} (x_{i}-\bar{x})(y_{i}-\bar{y}) }{ \sum_{i=1}^{n} (x_{i}-\bar{x})^2 }&#10;              = \frac{ \sum_{i=1}^{n}{x_{i}y_{i}} - \frac1n \sum_{i=1}^{n}{x_{i}}\sum_{j=1}^{n}{y_{j}}}{ \sum_{i=1}^{n}({x_{i}^2}) - \frac1n (\sum_{i=1}^{n}{x_{i}})^2 } \\[6pt]&#10;            &amp; = \frac{ \overline{xy} - \bar{x}\bar{y} }{ \overline{x^2} - \bar{x}^2 }   &#10;              = \frac{ \operatorname{Cov}[x,y] }{ \operatorname{Var}[x] }&#10;              = r_{xy} \frac{s_y}{s_x}, \\[6pt]&#10; \hat\alpha &amp; = \bar{y} - \hat\beta\,\bar{x},&#10;\end{align}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36" y="3933056"/>
            <a:ext cx="6690321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80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3.amazonaws.com/magoo/ABAAAgMfcAH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788024" cy="304908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spc.eng.br/matm/im02/stat_corr_regr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02600"/>
            <a:ext cx="4752528" cy="280149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26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80928"/>
            <a:ext cx="289857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/>
              <a:t>Teste t para a significância da regressão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5409958" cy="6453336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294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2840" y="548680"/>
            <a:ext cx="8229600" cy="648072"/>
          </a:xfrm>
        </p:spPr>
        <p:txBody>
          <a:bodyPr>
            <a:normAutofit/>
          </a:bodyPr>
          <a:lstStyle/>
          <a:p>
            <a:r>
              <a:rPr lang="pt-BR" sz="3200" dirty="0"/>
              <a:t>Requisitos do uso da regressão linear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268760"/>
            <a:ext cx="7560839" cy="5349945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529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51" y="2928796"/>
            <a:ext cx="2160240" cy="860244"/>
          </a:xfrm>
        </p:spPr>
        <p:txBody>
          <a:bodyPr>
            <a:noAutofit/>
          </a:bodyPr>
          <a:lstStyle/>
          <a:p>
            <a:pPr algn="ctr"/>
            <a:r>
              <a:rPr lang="pt-BR" sz="2800" dirty="0"/>
              <a:t>Análise dos resíduos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77" y="124336"/>
            <a:ext cx="6712355" cy="6473016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0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418654"/>
            <a:ext cx="8229600" cy="778098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Covariância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13184" y="1271041"/>
            <a:ext cx="8435280" cy="3670127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dirty="0"/>
              <a:t>Mede o grau de relação linear entre duas variáveis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dirty="0"/>
              <a:t>Existe um relacionamento linear entre x e y, com um valor positivo indicando que grandes valores de x e y tendem a ocorrer juntos e, um valor negativo indicando que valores grandes para uma variável tendem a ocorrer com valores pequenos para outra variável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dirty="0"/>
              <a:t>A covariância é dada por: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085183"/>
            <a:ext cx="5067232" cy="1368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504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992792"/>
            <a:ext cx="2160240" cy="860244"/>
          </a:xfrm>
        </p:spPr>
        <p:txBody>
          <a:bodyPr>
            <a:noAutofit/>
          </a:bodyPr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dos resíduos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2297"/>
            <a:ext cx="5472608" cy="6661235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527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4924"/>
            <a:ext cx="216024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000" dirty="0"/>
              <a:t>A reta de regressão linear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648573" y="188640"/>
            <a:ext cx="5811859" cy="6566476"/>
            <a:chOff x="2495469" y="188640"/>
            <a:chExt cx="5811859" cy="656647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469" y="188640"/>
              <a:ext cx="5811859" cy="4630248"/>
            </a:xfrm>
            <a:prstGeom prst="rect">
              <a:avLst/>
            </a:pr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469" y="4796062"/>
              <a:ext cx="5811859" cy="1959054"/>
            </a:xfrm>
            <a:prstGeom prst="rect">
              <a:avLst/>
            </a:pr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79577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AD925-36C4-4ABD-86D2-D65D01A3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63223"/>
            <a:ext cx="8229600" cy="605537"/>
          </a:xfrm>
        </p:spPr>
        <p:txBody>
          <a:bodyPr>
            <a:normAutofit fontScale="90000"/>
          </a:bodyPr>
          <a:lstStyle/>
          <a:p>
            <a:r>
              <a:rPr lang="pt-BR" dirty="0"/>
              <a:t>Resposta do exemplo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424E8D-F479-45EC-B74A-9FF22CC91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78" y="1916832"/>
            <a:ext cx="4536504" cy="411976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33FF26-F6D1-4589-9A85-F8E804970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328" y="2348880"/>
            <a:ext cx="4476830" cy="3097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A9FFDDA-42A6-419C-9570-96EC95426FC5}"/>
              </a:ext>
            </a:extLst>
          </p:cNvPr>
          <p:cNvSpPr txBox="1"/>
          <p:nvPr/>
        </p:nvSpPr>
        <p:spPr>
          <a:xfrm>
            <a:off x="5148065" y="573311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y = 1,7143x + 2</a:t>
            </a:r>
          </a:p>
          <a:p>
            <a:r>
              <a:rPr lang="pt-BR" sz="2400" dirty="0"/>
              <a:t>Equação da reta</a:t>
            </a:r>
          </a:p>
        </p:txBody>
      </p:sp>
    </p:spTree>
    <p:extLst>
      <p:ext uri="{BB962C8B-B14F-4D97-AF65-F5344CB8AC3E}">
        <p14:creationId xmlns:p14="http://schemas.microsoft.com/office/powerpoint/2010/main" val="2827922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848" y="62068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pt-BR" sz="3600" dirty="0" err="1"/>
              <a:t>Homocedasticidade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dirty="0"/>
              <a:t>O erro tem distribuição normal e não apresenta </a:t>
            </a:r>
            <a:r>
              <a:rPr lang="pt-BR" dirty="0" err="1"/>
              <a:t>autocorrelação</a:t>
            </a:r>
            <a:r>
              <a:rPr lang="pt-BR" dirty="0"/>
              <a:t> ou correlação com qualquer variável </a:t>
            </a:r>
            <a:r>
              <a:rPr lang="pt-BR" i="1" dirty="0"/>
              <a:t>X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pt-BR" i="1" dirty="0"/>
              <a:t>Verificar a normalidade dos resíduos (</a:t>
            </a:r>
            <a:r>
              <a:rPr lang="pt-BR" i="1" dirty="0" err="1"/>
              <a:t>homocedasticidade</a:t>
            </a:r>
            <a:r>
              <a:rPr lang="pt-BR" i="1" dirty="0"/>
              <a:t>)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pt-BR" i="1" dirty="0"/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pt-BR" i="1" dirty="0"/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pt-BR" i="1" dirty="0"/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pt-BR" i="1" dirty="0"/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pt-BR" i="1" dirty="0"/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pt-BR" i="1" dirty="0"/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pt-BR" i="1" dirty="0"/>
              <a:t>O problema da autocorrelação entre os resíduos deve-se ao fato de o resíduo incorporar os efeitos de uma variável que não foi excluída do modelo, e sua existência pode ser verificada por meio do </a:t>
            </a:r>
            <a:r>
              <a:rPr lang="pt-BR" b="1" i="1" dirty="0"/>
              <a:t>teste de </a:t>
            </a:r>
            <a:r>
              <a:rPr lang="pt-BR" b="1" i="1" dirty="0" err="1"/>
              <a:t>Durbin</a:t>
            </a:r>
            <a:r>
              <a:rPr lang="pt-BR" b="1" i="1" dirty="0"/>
              <a:t>-Watson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FECABA0-6326-4492-8556-F10F367A4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708920"/>
            <a:ext cx="7413064" cy="2260352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73204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629816"/>
          </a:xfrm>
        </p:spPr>
        <p:txBody>
          <a:bodyPr>
            <a:normAutofit fontScale="90000"/>
          </a:bodyPr>
          <a:lstStyle/>
          <a:p>
            <a:r>
              <a:rPr lang="pt-BR" dirty="0"/>
              <a:t>Teste de </a:t>
            </a:r>
            <a:r>
              <a:rPr lang="pt-BR" dirty="0" err="1"/>
              <a:t>Durbin</a:t>
            </a:r>
            <a:r>
              <a:rPr lang="pt-BR" dirty="0"/>
              <a:t>-Watson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4" y="2530532"/>
            <a:ext cx="4551262" cy="4054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24261"/>
            <a:ext cx="4104456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58D87CD-B382-4253-8E30-4CA1994F7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84" y="1403769"/>
            <a:ext cx="5664968" cy="531504"/>
          </a:xfrm>
        </p:spPr>
        <p:txBody>
          <a:bodyPr>
            <a:normAutofit/>
          </a:bodyPr>
          <a:lstStyle/>
          <a:p>
            <a:r>
              <a:rPr lang="pt-BR" sz="2400" dirty="0"/>
              <a:t>Cálculo do valor de </a:t>
            </a:r>
            <a:r>
              <a:rPr lang="pt-BR" sz="2400" dirty="0" err="1"/>
              <a:t>Durbin</a:t>
            </a:r>
            <a:r>
              <a:rPr lang="pt-BR" sz="2400" dirty="0"/>
              <a:t>-Watson:</a:t>
            </a:r>
          </a:p>
          <a:p>
            <a:pPr marL="109728" indent="0">
              <a:buNone/>
            </a:pPr>
            <a:endParaRPr lang="pt-BR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FD815B3-9394-4322-B9EF-42B5AAC19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78496"/>
            <a:ext cx="1987808" cy="1228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279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pt-BR" dirty="0"/>
              <a:t>Problema da </a:t>
            </a:r>
            <a:r>
              <a:rPr lang="pt-BR" dirty="0" err="1"/>
              <a:t>heterocedasticidade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7"/>
            <a:ext cx="8640960" cy="2664297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Os erros podem assumir valores positivos ou negativos, porém, alguns resíduos podem apresentar correlação com uma (ou até mais) variável explicativa e, desse modo, podem variar em função dessa variável, gerando a </a:t>
            </a:r>
            <a:r>
              <a:rPr lang="pt-BR" dirty="0" err="1"/>
              <a:t>heterocedasticidade</a:t>
            </a:r>
            <a:r>
              <a:rPr lang="pt-BR" dirty="0"/>
              <a:t> dos resíduos.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Algumas causas: </a:t>
            </a:r>
            <a:r>
              <a:rPr lang="pt-BR" i="1" dirty="0" err="1"/>
              <a:t>outliers</a:t>
            </a:r>
            <a:r>
              <a:rPr lang="pt-BR" dirty="0"/>
              <a:t>, transformações de dados erradas, forma funcional incorreta (linear ou log-linear)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pt-BR" dirty="0"/>
          </a:p>
        </p:txBody>
      </p:sp>
      <p:pic>
        <p:nvPicPr>
          <p:cNvPr id="6146" name="Picture 2" descr="http://itfeature.com/wp-content/uploads/2012/07/preview0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33323"/>
            <a:ext cx="4015755" cy="24920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tfeature.com/wp-content/uploads/2012/07/preview0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19" y="4005065"/>
            <a:ext cx="4167461" cy="2520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077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FAF3-F1E8-41E1-9D81-53C59977E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86" y="476672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pt-BR" dirty="0"/>
              <a:t>Análise dos resíduos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3D49427-3451-49DA-AA2A-D8ADA5F67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96752"/>
            <a:ext cx="6573577" cy="29622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07FE405-15FD-409F-81A0-800170B85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7" y="3562419"/>
            <a:ext cx="36290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886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706686"/>
            <a:ext cx="8712968" cy="490066"/>
          </a:xfrm>
        </p:spPr>
        <p:txBody>
          <a:bodyPr>
            <a:noAutofit/>
          </a:bodyPr>
          <a:lstStyle/>
          <a:p>
            <a:r>
              <a:rPr lang="pt-BR" dirty="0"/>
              <a:t>Conclusões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184576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dirty="0"/>
              <a:t>Todo modelo probabilístico requer o estabelecimento de premissas sob as quais o mesmo deve funcionar.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dirty="0"/>
              <a:t>Muitas vezes, no entanto, tais premissas são violadas e o pesquisador deve proceder de modo a fazer as alterações necessárias.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dirty="0"/>
              <a:t>As premissas básicas para o modelo de regressão linear simples ou qualquer outro são: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dirty="0"/>
              <a:t>Ausência de observações aberrantes: Teste de </a:t>
            </a:r>
            <a:r>
              <a:rPr lang="pt-BR" dirty="0" err="1"/>
              <a:t>Grubbs</a:t>
            </a:r>
            <a:endParaRPr lang="pt-BR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dirty="0"/>
              <a:t>Linearidade do fenômeno medido: Teste F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dirty="0"/>
              <a:t>Variância constante do erro (Homoscedasticidade): Análise de resíduos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dirty="0"/>
              <a:t>Normalidade dos erros: Análise de resíduos</a:t>
            </a:r>
          </a:p>
        </p:txBody>
      </p:sp>
    </p:spTree>
    <p:extLst>
      <p:ext uri="{BB962C8B-B14F-4D97-AF65-F5344CB8AC3E}">
        <p14:creationId xmlns:p14="http://schemas.microsoft.com/office/powerpoint/2010/main" val="61343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43480"/>
            <a:ext cx="8784976" cy="7532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Covariância e o coeficiente de correlação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268760"/>
            <a:ext cx="8362950" cy="3816003"/>
          </a:xfrm>
        </p:spPr>
        <p:txBody>
          <a:bodyPr>
            <a:normAutofit/>
          </a:bodyPr>
          <a:lstStyle/>
          <a:p>
            <a:pPr algn="just"/>
            <a:r>
              <a:rPr lang="pt-BR" altLang="pt-BR" sz="2400" dirty="0"/>
              <a:t>Quando estudamos a relação entre duas variáveis X e Y devemos primeiramente compreender o conceito de covariância. </a:t>
            </a:r>
          </a:p>
          <a:p>
            <a:pPr lvl="1" algn="just"/>
            <a:r>
              <a:rPr lang="pt-BR" altLang="pt-BR" sz="2000" dirty="0"/>
              <a:t>Se a variância é uma estatística na qual chegamos ao desvio-padrão, que é uma medida de dispersão, da mesma maneira a covariância é uma estatística na qual chegamos ao coeficiente de correlação que mede o grau de associação “linear” entre duas variáveis aleatórias X e Y</a:t>
            </a:r>
          </a:p>
          <a:p>
            <a:pPr lvl="1" algn="just"/>
            <a:endParaRPr lang="pt-BR" altLang="pt-BR" sz="2000" dirty="0"/>
          </a:p>
          <a:p>
            <a:pPr algn="just"/>
            <a:r>
              <a:rPr lang="pt-BR" altLang="pt-BR" sz="2400" dirty="0"/>
              <a:t>Cálculo de </a:t>
            </a:r>
            <a:r>
              <a:rPr lang="pt-BR" altLang="pt-BR" sz="2400" i="1" dirty="0"/>
              <a:t>r</a:t>
            </a:r>
            <a:r>
              <a:rPr lang="pt-BR" altLang="pt-BR" sz="2400" dirty="0"/>
              <a:t> pela covariância: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83297"/>
            <a:ext cx="6597817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83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346646"/>
            <a:ext cx="8229600" cy="778098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de correlação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1268759"/>
            <a:ext cx="8435280" cy="1296145"/>
          </a:xfrm>
          <a:noFill/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dirty="0"/>
              <a:t>A partir da matriz de variância/covariância pode ser construída uma matriz de correlação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dirty="0"/>
              <a:t>Os elementos dessa matriz dão o grau de correlação linear entre cada dois atributos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53466"/>
            <a:ext cx="5587270" cy="393155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997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30832" y="63467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93204" y="1625344"/>
            <a:ext cx="8229600" cy="579520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Concentração de elementos em mg/kg em 5 amostras de sedimento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98477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938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15647" y="692696"/>
            <a:ext cx="8229600" cy="922114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de covariância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776864" cy="244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69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5754" y="548680"/>
            <a:ext cx="8229600" cy="994122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de Correlação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78995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747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2602</TotalTime>
  <Words>1686</Words>
  <Application>Microsoft Office PowerPoint</Application>
  <PresentationFormat>Apresentação na tela (4:3)</PresentationFormat>
  <Paragraphs>153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5" baseType="lpstr">
      <vt:lpstr>Arial</vt:lpstr>
      <vt:lpstr>Georgia</vt:lpstr>
      <vt:lpstr>Symbol</vt:lpstr>
      <vt:lpstr>Times New Roman</vt:lpstr>
      <vt:lpstr>Trebuchet MS</vt:lpstr>
      <vt:lpstr>Wingdings 2</vt:lpstr>
      <vt:lpstr>Wingdings 3</vt:lpstr>
      <vt:lpstr>Urbano</vt:lpstr>
      <vt:lpstr>Correlação e Análise de Correlação</vt:lpstr>
      <vt:lpstr>Covariância</vt:lpstr>
      <vt:lpstr>Relembrando média e variância</vt:lpstr>
      <vt:lpstr>Covariância</vt:lpstr>
      <vt:lpstr>Covariância e o coeficiente de correlação</vt:lpstr>
      <vt:lpstr>Matriz de correlação</vt:lpstr>
      <vt:lpstr>Exemplo</vt:lpstr>
      <vt:lpstr>Matriz de covariância</vt:lpstr>
      <vt:lpstr>Matriz de Correlação</vt:lpstr>
      <vt:lpstr>Correlação</vt:lpstr>
      <vt:lpstr>Investigação de pares de dados</vt:lpstr>
      <vt:lpstr>Definição de correlação</vt:lpstr>
      <vt:lpstr>Correlação</vt:lpstr>
      <vt:lpstr>Requisitos ao estudo da correlação</vt:lpstr>
      <vt:lpstr>Coeficiente de correlação de Pearson (r)</vt:lpstr>
      <vt:lpstr>Covariância e o coeficiente de correlação</vt:lpstr>
      <vt:lpstr>Avaliação Qualitativa de r quanto a intensidade</vt:lpstr>
      <vt:lpstr>Coeficiente de determinação (R2)</vt:lpstr>
      <vt:lpstr>Significância do coeficiente de correlação</vt:lpstr>
      <vt:lpstr>p × r</vt:lpstr>
      <vt:lpstr>Propriedades da Correlação</vt:lpstr>
      <vt:lpstr>Propriedades da Correlação</vt:lpstr>
      <vt:lpstr>Condições</vt:lpstr>
      <vt:lpstr>Condições</vt:lpstr>
      <vt:lpstr>Outliers (exemplo)</vt:lpstr>
      <vt:lpstr>Exemplo</vt:lpstr>
      <vt:lpstr>Resultado</vt:lpstr>
      <vt:lpstr>Análise de Correlação ou Matriz de Correlação</vt:lpstr>
      <vt:lpstr>Estimativas da correlação - elipse</vt:lpstr>
      <vt:lpstr>Matriz de correlação</vt:lpstr>
      <vt:lpstr>Regressão Linear Simples</vt:lpstr>
      <vt:lpstr>Regressão Linear Simples</vt:lpstr>
      <vt:lpstr>Objetivos e premissas</vt:lpstr>
      <vt:lpstr>Reta de regressão</vt:lpstr>
      <vt:lpstr>Regressão Linear Simples</vt:lpstr>
      <vt:lpstr>Apresentação do PowerPoint</vt:lpstr>
      <vt:lpstr>Teste t para a significância da regressão</vt:lpstr>
      <vt:lpstr>Requisitos do uso da regressão linear</vt:lpstr>
      <vt:lpstr>Análise dos resíduos</vt:lpstr>
      <vt:lpstr>Análise dos resíduos</vt:lpstr>
      <vt:lpstr>A reta de regressão linear </vt:lpstr>
      <vt:lpstr>Resposta do exemplo</vt:lpstr>
      <vt:lpstr>Homocedasticidade</vt:lpstr>
      <vt:lpstr>Teste de Durbin-Watson</vt:lpstr>
      <vt:lpstr>Problema da heterocedasticidade</vt:lpstr>
      <vt:lpstr>Análise dos resíduos</vt:lpstr>
      <vt:lpstr>Conclusões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ESTATÍSTICAS APLICADAS A ESTUDOS OCEANOGRÁFICOS</dc:title>
  <dc:creator>Rubens</dc:creator>
  <cp:lastModifiedBy>Rubens Figueira</cp:lastModifiedBy>
  <cp:revision>171</cp:revision>
  <dcterms:created xsi:type="dcterms:W3CDTF">2012-03-07T00:42:51Z</dcterms:created>
  <dcterms:modified xsi:type="dcterms:W3CDTF">2023-08-23T01:15:07Z</dcterms:modified>
</cp:coreProperties>
</file>