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42810F-9C3F-4D1A-A82B-839DF1E4BB83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410A95-8E2D-47F3-A59C-6C3A66EAFA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2204864"/>
            <a:ext cx="6172200" cy="1872208"/>
          </a:xfrm>
        </p:spPr>
        <p:txBody>
          <a:bodyPr/>
          <a:lstStyle/>
          <a:p>
            <a:pPr algn="ctr"/>
            <a:r>
              <a:rPr lang="pt-BR" dirty="0" smtClean="0"/>
              <a:t>Música nas escolas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4581128"/>
            <a:ext cx="6172200" cy="179379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Metodologia de Ensino de Música com Estágio Supervisionado </a:t>
            </a:r>
            <a:r>
              <a:rPr lang="pt-BR" dirty="0" smtClean="0"/>
              <a:t>II – </a:t>
            </a:r>
            <a:r>
              <a:rPr lang="pt-BR" dirty="0" smtClean="0"/>
              <a:t>Prof. Dr. Marcos Câmara de Castro</a:t>
            </a:r>
          </a:p>
          <a:p>
            <a:endParaRPr lang="pt-BR" dirty="0" smtClean="0"/>
          </a:p>
          <a:p>
            <a:pPr algn="ctr"/>
            <a:r>
              <a:rPr lang="pt-BR" dirty="0" smtClean="0"/>
              <a:t>Programa de Formação de Professores</a:t>
            </a:r>
          </a:p>
          <a:p>
            <a:pPr algn="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formação dos professores de artes – </a:t>
            </a:r>
            <a:br>
              <a:rPr lang="pt-BR" dirty="0" smtClean="0"/>
            </a:br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5732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Formação acadêmica do professor de artes: lacunas na atuação como professor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Lei: professor de artes deve lecionar as quatro linguagens da arte (artes plásticas, teatro, música e dança)</a:t>
            </a:r>
          </a:p>
          <a:p>
            <a:pPr lvl="1" algn="just"/>
            <a:r>
              <a:rPr lang="pt-BR" dirty="0" smtClean="0"/>
              <a:t>NO ENTANTO: formação acadêmica não condiz com uma formação profunda para atuar integralmente nas quatro linguagens; geralmente, as instituições acadêmicas focam em apenas uma das quatro linguagens, e, normalmente, são artes visuais</a:t>
            </a:r>
          </a:p>
          <a:p>
            <a:pPr lvl="2" algn="just"/>
            <a:r>
              <a:rPr lang="pt-BR" dirty="0" smtClean="0"/>
              <a:t>Cunha, 2012: A falta de definições para trabalhar as diferentes modalidades artísticas também está presente na queixa de muitos profissionais da área, que acabam explorando mais o campo das artes visuais e deixando de lado as outras modalidades. Nesse contexto, o teatro, a música e a dança, muitas vezes acabam sendo trabalhados de forma repetida e exaustiva, com o único objetivo da criança se apresentar em datas festivas</a:t>
            </a:r>
          </a:p>
          <a:p>
            <a:pPr lvl="1" algn="just"/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Diante dessas debilidades, é necessário considerar uma convivência dialógica junto aos professores de artes para estar ciente das suas reais necessidades, e, assim, intervir nesta realidade, desenvolvendo estratégias para a aplicação dos conteúdos de música e colaborando com a sua prática docente</a:t>
            </a:r>
          </a:p>
          <a:p>
            <a:pPr lvl="1" algn="just"/>
            <a:r>
              <a:rPr lang="pt-BR" dirty="0" err="1" smtClean="0"/>
              <a:t>Schroeder</a:t>
            </a:r>
            <a:r>
              <a:rPr lang="pt-BR" dirty="0" smtClean="0"/>
              <a:t>, 2012: Considerando que a curto e médio prazos não será possível contar com professores especialistas em música em todas as escolas públicas, a capacitação dos professores polivalentes atuantes, bem como a formação musical dos futuros pedagogos torna-se urgente para que a referida lei possa ser cumprida com um mínimo de qualidade (SCHROEDER, 2012, p. 2-3).</a:t>
            </a:r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945760"/>
          </a:xfrm>
        </p:spPr>
        <p:txBody>
          <a:bodyPr>
            <a:noAutofit/>
          </a:bodyPr>
          <a:lstStyle/>
          <a:p>
            <a:r>
              <a:rPr lang="pt-BR" sz="1100" dirty="0" smtClean="0"/>
              <a:t>BRASIL. Decreto nº 19.890, de 18 de abril de 1931. </a:t>
            </a:r>
            <a:r>
              <a:rPr lang="pt-BR" sz="1100" b="1" dirty="0" smtClean="0"/>
              <a:t>Dispõe sobre a organização do ensino secundário</a:t>
            </a:r>
            <a:r>
              <a:rPr lang="pt-BR" sz="1100" dirty="0" smtClean="0"/>
              <a:t>, Rio de Janeiro, 1931. </a:t>
            </a:r>
          </a:p>
          <a:p>
            <a:pPr>
              <a:buNone/>
            </a:pPr>
            <a:r>
              <a:rPr lang="pt-BR" sz="1100" dirty="0" smtClean="0"/>
              <a:t> </a:t>
            </a:r>
          </a:p>
          <a:p>
            <a:r>
              <a:rPr lang="pt-BR" sz="1100" dirty="0" smtClean="0"/>
              <a:t>_______. Lei nº 5.692, de 11 de agosto de 1971. </a:t>
            </a:r>
            <a:r>
              <a:rPr lang="pt-BR" sz="1100" b="1" dirty="0" smtClean="0"/>
              <a:t>Fixa Diretrizes e Bases para o ensino de 1° e 2º graus, e dá outras providências</a:t>
            </a:r>
            <a:r>
              <a:rPr lang="pt-BR" sz="1100" dirty="0" smtClean="0"/>
              <a:t>, Brasília, DF, 1971.</a:t>
            </a:r>
          </a:p>
          <a:p>
            <a:pPr>
              <a:buNone/>
            </a:pPr>
            <a:r>
              <a:rPr lang="pt-BR" sz="1100" dirty="0" smtClean="0"/>
              <a:t> 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pt-BR" sz="1100" dirty="0" smtClean="0"/>
              <a:t>_______. Lei nº 11.769 , de 18 de agosto de 2008. Altera a Lei nº 9.394, de 20 de dezembro de 1996. </a:t>
            </a:r>
            <a:r>
              <a:rPr lang="pt-BR" sz="1100" b="1" dirty="0" smtClean="0"/>
              <a:t>Lei de Diretrizes e Bases da Educação, para dispor sobre a obrigatoriedade do ensino da música na educação básica</a:t>
            </a:r>
            <a:r>
              <a:rPr lang="pt-BR" sz="1100" dirty="0" smtClean="0"/>
              <a:t>, Brasília, DF, 2008.</a:t>
            </a:r>
          </a:p>
          <a:p>
            <a:pPr>
              <a:buNone/>
            </a:pPr>
            <a:r>
              <a:rPr lang="pt-BR" sz="1100" dirty="0" smtClean="0"/>
              <a:t> </a:t>
            </a:r>
          </a:p>
          <a:p>
            <a:r>
              <a:rPr lang="pt-BR" sz="1100" dirty="0" smtClean="0"/>
              <a:t>_______. Lei nº 13.278, de 2 de meio de 2016. Altera o § 6</a:t>
            </a:r>
            <a:r>
              <a:rPr lang="pt-BR" sz="1100" u="sng" baseline="30000" dirty="0" smtClean="0"/>
              <a:t>o</a:t>
            </a:r>
            <a:r>
              <a:rPr lang="pt-BR" sz="1100" dirty="0" smtClean="0"/>
              <a:t> do art. 26 da Lei n</a:t>
            </a:r>
            <a:r>
              <a:rPr lang="pt-BR" sz="1100" u="sng" baseline="30000" dirty="0" smtClean="0"/>
              <a:t>o</a:t>
            </a:r>
            <a:r>
              <a:rPr lang="pt-BR" sz="1100" dirty="0" smtClean="0"/>
              <a:t> 9.394, de 20 de dezembro de 1996, que fixa as diretrizes e bases da educação nacional, referente ao ensino da arte, Brasília, DF, 2016.</a:t>
            </a:r>
          </a:p>
          <a:p>
            <a:endParaRPr lang="pt-BR" sz="1100" dirty="0" smtClean="0"/>
          </a:p>
          <a:p>
            <a:r>
              <a:rPr lang="pt-BR" sz="1100" dirty="0" smtClean="0"/>
              <a:t>CARVALHO, </a:t>
            </a:r>
            <a:r>
              <a:rPr lang="pt-BR" sz="1100" dirty="0" err="1" smtClean="0"/>
              <a:t>Denize</a:t>
            </a:r>
            <a:r>
              <a:rPr lang="pt-BR" sz="1100" dirty="0" smtClean="0"/>
              <a:t> </a:t>
            </a:r>
            <a:r>
              <a:rPr lang="pt-BR" sz="1100" dirty="0" err="1" smtClean="0"/>
              <a:t>Piccolotto</a:t>
            </a:r>
            <a:r>
              <a:rPr lang="pt-BR" sz="1100" dirty="0" smtClean="0"/>
              <a:t>; SAAD, Juliana de Rocio </a:t>
            </a:r>
            <a:r>
              <a:rPr lang="pt-BR" sz="1100" dirty="0" err="1" smtClean="0"/>
              <a:t>Luperdiga</a:t>
            </a:r>
            <a:r>
              <a:rPr lang="pt-BR" sz="1100" dirty="0" smtClean="0"/>
              <a:t>; AMORIM, Willians Martins. O ensino das artes e suas dificuldades observadas nas escolas estaduais de Manaus. In: 61ª reunião anual da SBPC, 2009, Manaus. </a:t>
            </a:r>
            <a:r>
              <a:rPr lang="pt-BR" sz="1100" b="1" dirty="0" smtClean="0"/>
              <a:t>Anais</a:t>
            </a:r>
            <a:r>
              <a:rPr lang="pt-BR" sz="1100" dirty="0" smtClean="0"/>
              <a:t>. Manaus: UFAM, 2009.</a:t>
            </a:r>
          </a:p>
          <a:p>
            <a:endParaRPr lang="pt-BR" sz="1100" dirty="0" smtClean="0"/>
          </a:p>
          <a:p>
            <a:r>
              <a:rPr lang="pt-BR" sz="1100" dirty="0" smtClean="0"/>
              <a:t>CUNHA, Júlia Maria de Jesus. Ensino de artes: dificuldades, experiências e desafios. </a:t>
            </a:r>
            <a:r>
              <a:rPr lang="pt-BR" sz="1100" b="1" dirty="0" smtClean="0"/>
              <a:t>Revista eletrônica acadêmica da </a:t>
            </a:r>
            <a:r>
              <a:rPr lang="pt-BR" sz="1100" b="1" dirty="0" err="1" smtClean="0"/>
              <a:t>Fals</a:t>
            </a:r>
            <a:r>
              <a:rPr lang="pt-BR" sz="1100" dirty="0" smtClean="0"/>
              <a:t>, Praia Grande, n. 14, 2012. </a:t>
            </a:r>
          </a:p>
          <a:p>
            <a:endParaRPr lang="pt-BR" sz="1100" dirty="0" smtClean="0"/>
          </a:p>
          <a:p>
            <a:r>
              <a:rPr lang="pt-BR" sz="1100" dirty="0" smtClean="0"/>
              <a:t> MUNIZ, Humberto William Alves. </a:t>
            </a:r>
            <a:r>
              <a:rPr lang="pt-BR" sz="1100" b="1" dirty="0" smtClean="0"/>
              <a:t>O ensino de música na educação básica</a:t>
            </a:r>
            <a:r>
              <a:rPr lang="pt-BR" sz="1100" dirty="0" smtClean="0"/>
              <a:t>: implementação da Lei Federal nº 11.769/2008 na rede estadual de São Paulo. 2017. Tese (mestrado em educação), Faculdade de Filosofia, Ciências e Letras de Ribeirão Preto, Universidade de São Paulo. Ribeirão Preto, 2017.</a:t>
            </a:r>
          </a:p>
          <a:p>
            <a:endParaRPr lang="pt-BR" sz="1100" dirty="0" smtClean="0"/>
          </a:p>
          <a:p>
            <a:r>
              <a:rPr lang="pt-BR" sz="1100" dirty="0" smtClean="0"/>
              <a:t>SCHROEDER, Silvia Nassif. Formação e atuação do pedagogo: algumas possibilidades. In: </a:t>
            </a:r>
            <a:r>
              <a:rPr lang="pt-BR" sz="1100" b="1" dirty="0" smtClean="0"/>
              <a:t>XVI Encontro Nacional de Didática e Práticas de Ensino</a:t>
            </a:r>
            <a:r>
              <a:rPr lang="pt-BR" sz="1100" dirty="0" smtClean="0"/>
              <a:t>, 2012, Campinas. Campinas: ENDIPE.</a:t>
            </a:r>
          </a:p>
          <a:p>
            <a:endParaRPr lang="pt-BR" sz="1100" dirty="0" smtClean="0"/>
          </a:p>
          <a:p>
            <a:r>
              <a:rPr lang="pt-BR" sz="1100" dirty="0" smtClean="0"/>
              <a:t>SOUZA, </a:t>
            </a:r>
            <a:r>
              <a:rPr lang="pt-BR" sz="1100" dirty="0" err="1" smtClean="0"/>
              <a:t>Jusamara</a:t>
            </a:r>
            <a:r>
              <a:rPr lang="pt-BR" sz="1100" dirty="0" smtClean="0"/>
              <a:t>. </a:t>
            </a:r>
            <a:r>
              <a:rPr lang="pt-BR" sz="1100" b="1" dirty="0" smtClean="0"/>
              <a:t>Música na escola</a:t>
            </a:r>
            <a:r>
              <a:rPr lang="pt-BR" sz="1100" dirty="0" smtClean="0"/>
              <a:t>: propostas para a implementação da lei 11.769/08 na Rede de Ensino de Gramado, RS. Porto Alegre: Tomo Editorial, 2011.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Música nas escolas no Brasil – contexto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Canto orfeônico: 1931/2 - 1960</a:t>
            </a:r>
          </a:p>
          <a:p>
            <a:pPr lvl="1" algn="just"/>
            <a:r>
              <a:rPr lang="pt-BR" dirty="0" smtClean="0"/>
              <a:t>Implementação: Decreto nº 19.890, em 18 de abril de 1931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1932: Getúlio Vargas tornou obrigatório a disciplina artes – canto orfeônico</a:t>
            </a:r>
          </a:p>
          <a:p>
            <a:pPr lvl="2" algn="just"/>
            <a:r>
              <a:rPr lang="pt-BR" dirty="0" smtClean="0"/>
              <a:t>Primeiros a estabelecerem o canto orfeônico no ensino: Implantado por João Gomes Jr. e Carlos </a:t>
            </a:r>
            <a:r>
              <a:rPr lang="pt-BR" dirty="0" err="1" smtClean="0"/>
              <a:t>Cardim</a:t>
            </a:r>
            <a:r>
              <a:rPr lang="pt-BR" dirty="0" smtClean="0"/>
              <a:t> (na capital paulista), seguido por Fabiano Lozano e Batista </a:t>
            </a:r>
            <a:r>
              <a:rPr lang="pt-BR" dirty="0" err="1" smtClean="0"/>
              <a:t>Julião</a:t>
            </a:r>
            <a:r>
              <a:rPr lang="pt-BR" dirty="0" smtClean="0"/>
              <a:t> (Lázaro?) (em Piracicaba) até a adesão de </a:t>
            </a:r>
            <a:r>
              <a:rPr lang="pt-BR" dirty="0" err="1" smtClean="0"/>
              <a:t>Villa-Lolos</a:t>
            </a:r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Interesse focado em canções infantis, folclore, hinos e canções de cunho patriótico, além da música erudita</a:t>
            </a:r>
          </a:p>
          <a:p>
            <a:pPr lvl="1" algn="just"/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Música nas escolas no Brasil – contexto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1971: constar no currículo a disciplina Educação artística</a:t>
            </a:r>
          </a:p>
          <a:p>
            <a:pPr lvl="1" algn="just"/>
            <a:r>
              <a:rPr lang="pt-BR" dirty="0" smtClean="0"/>
              <a:t>Lei nº5.692 de 11 de agosto de 1971</a:t>
            </a:r>
          </a:p>
          <a:p>
            <a:pPr lvl="2" algn="just"/>
            <a:r>
              <a:rPr lang="pt-BR" dirty="0" smtClean="0"/>
              <a:t>Art. 7º: será obrigatória a inclusão de Educação Moral e Cívica, Educação Física, Educação Artística e Programas de Saúde nos currículos plenos dos estabelecimentos de </a:t>
            </a:r>
            <a:r>
              <a:rPr lang="pt-BR" dirty="0" err="1" smtClean="0"/>
              <a:t>lº</a:t>
            </a:r>
            <a:r>
              <a:rPr lang="pt-BR" dirty="0" smtClean="0"/>
              <a:t> e 2º graus, observado quanto à primeira o disposto no Decreto - Lei nº 369, de 12 de setembro de 1969” (BRASIL, 1971)</a:t>
            </a:r>
          </a:p>
          <a:p>
            <a:pPr lvl="2" algn="just"/>
            <a:endParaRPr lang="pt-BR" dirty="0" smtClean="0"/>
          </a:p>
          <a:p>
            <a:pPr lvl="1" algn="just"/>
            <a:r>
              <a:rPr lang="pt-BR" dirty="0" smtClean="0"/>
              <a:t>Proposta: um único professor ministrar conteúdos artísticos</a:t>
            </a:r>
          </a:p>
          <a:p>
            <a:pPr lvl="2" algn="just"/>
            <a:r>
              <a:rPr lang="pt-BR" dirty="0" smtClean="0"/>
              <a:t>Com isso: </a:t>
            </a:r>
          </a:p>
          <a:p>
            <a:pPr lvl="3" algn="just"/>
            <a:r>
              <a:rPr lang="pt-BR" dirty="0" smtClean="0"/>
              <a:t>Fragmento o conhecimento específico de cada área</a:t>
            </a:r>
          </a:p>
          <a:p>
            <a:pPr lvl="4" algn="just"/>
            <a:r>
              <a:rPr lang="pt-BR" dirty="0" smtClean="0"/>
              <a:t>Professor polivalente em artes plásticas, artes cênicas, desenho e música </a:t>
            </a:r>
          </a:p>
          <a:p>
            <a:pPr lvl="3" algn="just"/>
            <a:r>
              <a:rPr lang="pt-BR" dirty="0" smtClean="0"/>
              <a:t>Música pouco trabalhada</a:t>
            </a:r>
          </a:p>
          <a:p>
            <a:pPr lvl="4" algn="just"/>
            <a:r>
              <a:rPr lang="pt-BR" dirty="0" smtClean="0"/>
              <a:t>Jussara Souza (2011, p. 13): “O trabalho de música nas escolas vinha sendo realizado de uma maneira pouco sistemática, inviabilizando o seu acesso a todos os alunos de uma maneira democrática e sem qualquer processo de inclusão”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Música nas escolas no Brasil – contexto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300" dirty="0" smtClean="0"/>
              <a:t>2008: é acrescentado “música conteúdo obrigatório”</a:t>
            </a:r>
          </a:p>
          <a:p>
            <a:pPr lvl="1" algn="just"/>
            <a:r>
              <a:rPr lang="pt-BR" dirty="0" smtClean="0"/>
              <a:t>Lei nº 11.769  de 18 de agosto de 2008</a:t>
            </a:r>
          </a:p>
          <a:p>
            <a:pPr lvl="2" algn="just"/>
            <a:r>
              <a:rPr lang="pt-BR" dirty="0" smtClean="0"/>
              <a:t>Art. 1º, § 6º: A música deverá ser conteúdo obrigatório, mas não exclusivo, do componente curricular de que trata o § 2</a:t>
            </a:r>
            <a:r>
              <a:rPr lang="pt-BR" baseline="30000" dirty="0" smtClean="0"/>
              <a:t>o </a:t>
            </a:r>
            <a:r>
              <a:rPr lang="pt-BR" dirty="0" smtClean="0"/>
              <a:t>deste artigo</a:t>
            </a:r>
          </a:p>
          <a:p>
            <a:pPr lvl="3" algn="just"/>
            <a:r>
              <a:rPr lang="pt-BR" dirty="0" smtClean="0"/>
              <a:t>§2º: O ensino da arte constituirá componente curricular obrigatório, nos diversos níveis da educação básica, de forma a promover o desenvolvimento cultural dos alunos) (BRASIL, 2008)</a:t>
            </a:r>
            <a:endParaRPr lang="pt-BR" b="1" dirty="0" smtClean="0"/>
          </a:p>
          <a:p>
            <a:pPr lvl="2" algn="just"/>
            <a:endParaRPr lang="pt-BR" dirty="0" smtClean="0"/>
          </a:p>
          <a:p>
            <a:pPr lvl="1" algn="just"/>
            <a:r>
              <a:rPr lang="pt-BR" dirty="0" smtClean="0"/>
              <a:t>Ocasiona: falta de recursos e planejamento curricular, por não ser a área de especialização do professor de artes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Música nas escolas no Brasil – contexto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2016: prazo revogado para cumprir os conteúdos musicais</a:t>
            </a:r>
          </a:p>
          <a:p>
            <a:pPr lvl="1" algn="just"/>
            <a:r>
              <a:rPr lang="pt-BR" dirty="0" smtClean="0"/>
              <a:t>Lei nº 13.278, de 02 de maio de 2016</a:t>
            </a:r>
          </a:p>
          <a:p>
            <a:pPr lvl="2" algn="just"/>
            <a:r>
              <a:rPr lang="pt-BR" dirty="0" smtClean="0"/>
              <a:t>Art. 26, § 6º: As artes visuais, a dança, a música e o teatro são as linguagens 	que constituirão o componente curricular de que trata o § 2</a:t>
            </a:r>
            <a:r>
              <a:rPr lang="pt-BR" baseline="30000" dirty="0" smtClean="0"/>
              <a:t>o</a:t>
            </a:r>
            <a:r>
              <a:rPr lang="pt-BR" dirty="0" smtClean="0"/>
              <a:t> deste 	artigo</a:t>
            </a:r>
            <a:endParaRPr lang="pt-BR" sz="3000" dirty="0" smtClean="0"/>
          </a:p>
          <a:p>
            <a:pPr lvl="3" algn="just"/>
            <a:r>
              <a:rPr lang="pt-BR" dirty="0" smtClean="0"/>
              <a:t>Art. 2</a:t>
            </a:r>
            <a:r>
              <a:rPr lang="pt-BR" baseline="30000" dirty="0" smtClean="0"/>
              <a:t>º:</a:t>
            </a:r>
            <a:r>
              <a:rPr lang="pt-BR" dirty="0" smtClean="0"/>
              <a:t>  O prazo para que os sistemas de ensino implantem as mudanças decorrentes desta Lei, incluída a necessária e adequada formação dos respectivos professores em número suficiente para atuar na educação básica, é de cinco anos (BRASIL, 2016)</a:t>
            </a:r>
          </a:p>
          <a:p>
            <a:pPr lvl="4" algn="just"/>
            <a:endParaRPr lang="pt-BR" dirty="0" smtClean="0"/>
          </a:p>
          <a:p>
            <a:pPr lvl="1" algn="just"/>
            <a:r>
              <a:rPr lang="pt-BR" dirty="0" smtClean="0"/>
              <a:t>Proposta:</a:t>
            </a:r>
          </a:p>
          <a:p>
            <a:pPr lvl="2" algn="just"/>
            <a:r>
              <a:rPr lang="pt-BR" dirty="0" smtClean="0"/>
              <a:t>Revogação de cinco anos para cumprir o prazo de cumprimento dos conteúdos musicais nas aulas de artes – adequada formação</a:t>
            </a:r>
          </a:p>
          <a:p>
            <a:pPr lvl="2" algn="just"/>
            <a:r>
              <a:rPr lang="pt-BR" dirty="0" smtClean="0"/>
              <a:t>Demais linguagens artísticas (artes visuais, dança e teatro) conteúdos obrigatórios a serem trabalhados pelos professores de artes</a:t>
            </a:r>
          </a:p>
          <a:p>
            <a:pPr lvl="1" algn="just"/>
            <a:r>
              <a:rPr lang="pt-BR" dirty="0" smtClean="0"/>
              <a:t>! Humberto Muniz, 2017: Pode-se dizer que não houve um regresso quanto ao ensino de música, que se tornou conteúdo obrigatório desde a Lei nº 11.769, mas sim um avanço para as outras três linguagens artísticas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formação dos professores de artes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1973: formação dos professores de artes</a:t>
            </a:r>
          </a:p>
          <a:p>
            <a:pPr lvl="1" algn="just"/>
            <a:r>
              <a:rPr lang="pt-BR" dirty="0" smtClean="0"/>
              <a:t>Intenção de preparar professores para a disciplina Educação Artística</a:t>
            </a:r>
          </a:p>
          <a:p>
            <a:pPr lvl="1" algn="just"/>
            <a:r>
              <a:rPr lang="pt-BR" dirty="0" smtClean="0"/>
              <a:t>Atraso: Lei nº 5.692/</a:t>
            </a:r>
            <a:r>
              <a:rPr lang="pt-BR" b="1" dirty="0" smtClean="0"/>
              <a:t>71</a:t>
            </a:r>
            <a:r>
              <a:rPr lang="pt-BR" dirty="0" smtClean="0"/>
              <a:t> determinou que a disciplina Educação Artística fosse parte do currículo escolar</a:t>
            </a:r>
          </a:p>
          <a:p>
            <a:pPr lvl="2" algn="just"/>
            <a:r>
              <a:rPr lang="pt-BR" dirty="0" smtClean="0"/>
              <a:t>OU SEJA: nesta época não havia um curso específico de arte-educação oferecido pelas universidades para qualificar estes professores</a:t>
            </a:r>
          </a:p>
          <a:p>
            <a:pPr lvl="2" algn="just"/>
            <a:endParaRPr lang="pt-BR" dirty="0" smtClean="0"/>
          </a:p>
          <a:p>
            <a:pPr algn="just"/>
            <a:r>
              <a:rPr lang="pt-BR" dirty="0" smtClean="0"/>
              <a:t>Antes de 1973: cursos de desenho, em especial desenho geométrico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formação dos professores de artes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Movimento Escolinhas de Arte (desde 1948)</a:t>
            </a:r>
          </a:p>
          <a:p>
            <a:pPr lvl="1" algn="just"/>
            <a:r>
              <a:rPr lang="pt-BR" dirty="0" smtClean="0"/>
              <a:t>Ana </a:t>
            </a:r>
            <a:r>
              <a:rPr lang="pt-BR" dirty="0" err="1" smtClean="0"/>
              <a:t>Mae</a:t>
            </a:r>
            <a:r>
              <a:rPr lang="pt-BR" dirty="0" smtClean="0"/>
              <a:t> Barbosa, 1989: desenvolver a auto expressão da criança e do adolescente através do ensino das artes</a:t>
            </a:r>
          </a:p>
          <a:p>
            <a:pPr lvl="1" algn="just"/>
            <a:r>
              <a:rPr lang="pt-BR" dirty="0" smtClean="0"/>
              <a:t>Oferecimento: cursos de artes para crianças e adolescentes e cursos de arte-educação para professores e artistas</a:t>
            </a:r>
          </a:p>
          <a:p>
            <a:pPr lvl="1" algn="just"/>
            <a:r>
              <a:rPr lang="pt-BR" dirty="0" smtClean="0"/>
              <a:t>32  escolinhas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PORÉM (Lei nº 5.692/71): não aceitaram os formadores do Movimento Escolinhas de Arte para lecionar (a partir da 5ª série) pois a exigência era ter formação em licenciatura, e muitos destes não tinham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ENTÃO (1973): criação do curso para preparar professores para ministrarem a disciplina Educação Artística</a:t>
            </a:r>
          </a:p>
          <a:p>
            <a:pPr lvl="1" algn="just"/>
            <a:r>
              <a:rPr lang="pt-BR" dirty="0" smtClean="0"/>
              <a:t>Duração de 2 anos</a:t>
            </a:r>
          </a:p>
          <a:p>
            <a:pPr lvl="1" algn="just"/>
            <a:r>
              <a:rPr lang="pt-BR" dirty="0" smtClean="0"/>
              <a:t>Lecionar música, teatro, artes visuais, desenho, dança e desenho geométrico</a:t>
            </a:r>
          </a:p>
          <a:p>
            <a:pPr lvl="1" algn="just"/>
            <a:r>
              <a:rPr lang="pt-BR" dirty="0" smtClean="0"/>
              <a:t>Problemas: licenciatura de curta duração e </a:t>
            </a:r>
            <a:r>
              <a:rPr lang="pt-BR" dirty="0" err="1" smtClean="0"/>
              <a:t>polivalência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formação dos professores de artes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Cursos de licenciatura em Ed. Artística no Brasil</a:t>
            </a:r>
          </a:p>
          <a:p>
            <a:pPr lvl="1" algn="just"/>
            <a:r>
              <a:rPr lang="pt-BR" dirty="0" smtClean="0"/>
              <a:t>78 cursos (dados por Barbosa, 1989)</a:t>
            </a:r>
          </a:p>
          <a:p>
            <a:pPr lvl="2" algn="just"/>
            <a:r>
              <a:rPr lang="pt-BR" dirty="0" smtClean="0"/>
              <a:t>39 no estado de São Paulo</a:t>
            </a:r>
          </a:p>
          <a:p>
            <a:pPr lvl="2" algn="just"/>
            <a:r>
              <a:rPr lang="pt-BR" dirty="0" smtClean="0"/>
              <a:t>Opção: licenciatura de curta duração (duração de 2 anos) ou licenciatura plena (duração de 4 anos) – pouca oferta pelas universidades</a:t>
            </a:r>
          </a:p>
          <a:p>
            <a:pPr lvl="3" algn="just"/>
            <a:r>
              <a:rPr lang="pt-BR" dirty="0" smtClean="0"/>
              <a:t>Maioria dos formados com diploma em licenciatura de curta duração</a:t>
            </a:r>
          </a:p>
          <a:p>
            <a:pPr lvl="3" algn="just"/>
            <a:endParaRPr lang="pt-BR" dirty="0" smtClean="0"/>
          </a:p>
          <a:p>
            <a:pPr algn="just"/>
            <a:r>
              <a:rPr lang="pt-BR" dirty="0" smtClean="0"/>
              <a:t>1983: Movimento Nacional de Reformulação dos Cursos de Formação de Educadores</a:t>
            </a:r>
          </a:p>
          <a:p>
            <a:pPr lvl="1" algn="just"/>
            <a:r>
              <a:rPr lang="pt-BR" dirty="0" smtClean="0"/>
              <a:t>Extinção das licenciaturas curtas e não autorização do funcionamento de novos cursos desta natureza – surge efeito para o curso de Educação Artística</a:t>
            </a:r>
          </a:p>
          <a:p>
            <a:pPr lvl="1" algn="just"/>
            <a:r>
              <a:rPr lang="pt-BR" dirty="0" smtClean="0"/>
              <a:t>Criação de cursos  curtos e intensivos de especialização para os professores de artes</a:t>
            </a:r>
          </a:p>
          <a:p>
            <a:pPr lvl="2" algn="just"/>
            <a:r>
              <a:rPr lang="pt-BR" dirty="0" smtClean="0"/>
              <a:t>Para Barbosa, 1989: funcionou como uma fonte para um diploma que conta por melhores salários</a:t>
            </a:r>
          </a:p>
          <a:p>
            <a:pPr lvl="0" algn="just">
              <a:buClr>
                <a:srgbClr val="FE8637"/>
              </a:buClr>
            </a:pPr>
            <a:endParaRPr lang="pt-BR" sz="30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FE8637"/>
              </a:buClr>
            </a:pPr>
            <a:r>
              <a:rPr lang="pt-BR" sz="3000" dirty="0" smtClean="0">
                <a:solidFill>
                  <a:prstClr val="black"/>
                </a:solidFill>
              </a:rPr>
              <a:t>OU SEJA: desarticulação entre a formação acadêmica e prática</a:t>
            </a:r>
          </a:p>
          <a:p>
            <a:pPr lvl="1" algn="just">
              <a:buClr>
                <a:srgbClr val="FE8637"/>
              </a:buClr>
            </a:pPr>
            <a:r>
              <a:rPr lang="pt-BR" sz="2700" dirty="0" smtClean="0">
                <a:solidFill>
                  <a:prstClr val="black"/>
                </a:solidFill>
              </a:rPr>
              <a:t>“Considera estes problemas como verdadeiros ‘dilemas’, porque persistem desde que as licenciaturas foram criadas” (PEREIRA apud ROSA, 2005, p. 20)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dificuldades encaradas pelos professores de artes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Por Carvalho, </a:t>
            </a:r>
            <a:r>
              <a:rPr lang="pt-BR" dirty="0" err="1" smtClean="0"/>
              <a:t>Saad</a:t>
            </a:r>
            <a:r>
              <a:rPr lang="pt-BR" dirty="0" smtClean="0"/>
              <a:t> e Amorim, 2009: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Formação do professor</a:t>
            </a:r>
          </a:p>
          <a:p>
            <a:pPr lvl="1" algn="just"/>
            <a:r>
              <a:rPr lang="pt-BR" dirty="0" smtClean="0"/>
              <a:t>Espaço físico</a:t>
            </a:r>
          </a:p>
          <a:p>
            <a:pPr lvl="1" algn="just"/>
            <a:r>
              <a:rPr lang="pt-BR" dirty="0" smtClean="0"/>
              <a:t>Disponibilidade de materiais didáticos</a:t>
            </a:r>
          </a:p>
          <a:p>
            <a:pPr lvl="1" algn="just"/>
            <a:r>
              <a:rPr lang="pt-BR" dirty="0" smtClean="0"/>
              <a:t>Duração mínima das aulas</a:t>
            </a:r>
          </a:p>
          <a:p>
            <a:pPr lvl="1" algn="just"/>
            <a:r>
              <a:rPr lang="pt-BR" dirty="0" smtClean="0"/>
              <a:t>Metodologia aplicada</a:t>
            </a:r>
          </a:p>
          <a:p>
            <a:pPr lvl="1" algn="just"/>
            <a:r>
              <a:rPr lang="pt-BR" dirty="0" smtClean="0"/>
              <a:t>Excessiva quantidade de alunos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1146</Words>
  <Application>Microsoft Office PowerPoint</Application>
  <PresentationFormat>Apresentação na tela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Balcão Envidraçado</vt:lpstr>
      <vt:lpstr>Música nas escolas</vt:lpstr>
      <vt:lpstr>Música nas escolas no Brasil – contexto histórico</vt:lpstr>
      <vt:lpstr>Música nas escolas no Brasil – contexto histórico</vt:lpstr>
      <vt:lpstr>Música nas escolas no Brasil – contexto histórico</vt:lpstr>
      <vt:lpstr>Música nas escolas no Brasil – contexto histórico</vt:lpstr>
      <vt:lpstr>A formação dos professores de artes</vt:lpstr>
      <vt:lpstr>A formação dos professores de artes</vt:lpstr>
      <vt:lpstr>A formação dos professores de artes</vt:lpstr>
      <vt:lpstr>dificuldades encaradas pelos professores de artes</vt:lpstr>
      <vt:lpstr>A formação dos professores de artes –  Considerações</vt:lpstr>
      <vt:lpstr>Considerações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 nas escolas</dc:title>
  <dc:creator>Bianca</dc:creator>
  <cp:lastModifiedBy>Bianca</cp:lastModifiedBy>
  <cp:revision>50</cp:revision>
  <dcterms:created xsi:type="dcterms:W3CDTF">2018-04-19T00:07:00Z</dcterms:created>
  <dcterms:modified xsi:type="dcterms:W3CDTF">2018-08-09T01:46:00Z</dcterms:modified>
</cp:coreProperties>
</file>