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8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2EDB3-27CB-4F8A-8D1D-544D54E8CE19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6E10E-8E66-4336-B0E0-65EE2EC1F8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083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8D0EDFA1-F0E9-4061-B775-0A386A5C422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7BF835-FEE2-44FB-8F0B-5378088C8A29}" type="slidenum">
              <a:rPr lang="pt-BR" altLang="en-US"/>
              <a:pPr/>
              <a:t>1</a:t>
            </a:fld>
            <a:endParaRPr lang="pt-BR" altLang="en-US"/>
          </a:p>
        </p:txBody>
      </p:sp>
      <p:sp>
        <p:nvSpPr>
          <p:cNvPr id="32769" name="Rectangle 1">
            <a:extLst>
              <a:ext uri="{FF2B5EF4-FFF2-40B4-BE49-F238E27FC236}">
                <a16:creationId xmlns:a16="http://schemas.microsoft.com/office/drawing/2014/main" xmlns="" id="{6D0C06D6-D00E-40F0-90A5-2B758156580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xmlns="" id="{CBFA3B25-9A7B-4369-B170-D1FB117FF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5413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A8F198-98B6-434A-81CF-EAF50AFD26B3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1614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A8F198-98B6-434A-81CF-EAF50AFD26B3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17249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BF67094F-991D-4C84-BBF6-6D0C0BD4141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A52361-9B7D-4C79-8F57-2346D6F4F8F9}" type="slidenum">
              <a:rPr lang="pt-BR" altLang="en-US"/>
              <a:pPr/>
              <a:t>12</a:t>
            </a:fld>
            <a:endParaRPr lang="pt-BR" altLang="en-US"/>
          </a:p>
        </p:txBody>
      </p:sp>
      <p:sp>
        <p:nvSpPr>
          <p:cNvPr id="40961" name="Rectangle 1">
            <a:extLst>
              <a:ext uri="{FF2B5EF4-FFF2-40B4-BE49-F238E27FC236}">
                <a16:creationId xmlns:a16="http://schemas.microsoft.com/office/drawing/2014/main" xmlns="" id="{4504EE84-286E-4185-AF5E-E58814BEA0D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xmlns="" id="{DC68E22D-0062-42E3-AA91-51ADB0005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72965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97770436-A693-46E9-9FB1-6AB2CAEE744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3C7EDB-D5B4-4641-B69C-E8AE2F77C8B2}" type="slidenum">
              <a:rPr lang="pt-BR" altLang="en-US"/>
              <a:pPr/>
              <a:t>13</a:t>
            </a:fld>
            <a:endParaRPr lang="pt-BR" altLang="en-US"/>
          </a:p>
        </p:txBody>
      </p:sp>
      <p:sp>
        <p:nvSpPr>
          <p:cNvPr id="41985" name="Rectangle 1">
            <a:extLst>
              <a:ext uri="{FF2B5EF4-FFF2-40B4-BE49-F238E27FC236}">
                <a16:creationId xmlns:a16="http://schemas.microsoft.com/office/drawing/2014/main" xmlns="" id="{8F475BC1-0CA4-4F89-95CF-AA6DDBECD98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xmlns="" id="{89A631E1-0FB0-40AF-B325-CC22F106B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82093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F72D5515-DE7F-4379-B21F-DA54327D3A6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A341B1-C0F4-4BD6-8D17-BB25E6DC09F5}" type="slidenum">
              <a:rPr lang="pt-BR" altLang="en-US"/>
              <a:pPr/>
              <a:t>14</a:t>
            </a:fld>
            <a:endParaRPr lang="pt-BR" altLang="en-US"/>
          </a:p>
        </p:txBody>
      </p:sp>
      <p:sp>
        <p:nvSpPr>
          <p:cNvPr id="43009" name="Rectangle 1">
            <a:extLst>
              <a:ext uri="{FF2B5EF4-FFF2-40B4-BE49-F238E27FC236}">
                <a16:creationId xmlns:a16="http://schemas.microsoft.com/office/drawing/2014/main" xmlns="" id="{BEBF7C2B-6465-452C-A4CF-65DFDD973FA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Text Box 2">
            <a:extLst>
              <a:ext uri="{FF2B5EF4-FFF2-40B4-BE49-F238E27FC236}">
                <a16:creationId xmlns:a16="http://schemas.microsoft.com/office/drawing/2014/main" xmlns="" id="{44AE33C6-E097-40BF-8018-7E2EAF665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79541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96B5B577-3BAA-4F3D-9351-06D588D9AFF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5022CD-1938-4117-9C93-B49521BF07EB}" type="slidenum">
              <a:rPr lang="pt-BR" altLang="en-US"/>
              <a:pPr/>
              <a:t>15</a:t>
            </a:fld>
            <a:endParaRPr lang="pt-BR" altLang="en-US"/>
          </a:p>
        </p:txBody>
      </p:sp>
      <p:sp>
        <p:nvSpPr>
          <p:cNvPr id="44033" name="Rectangle 1">
            <a:extLst>
              <a:ext uri="{FF2B5EF4-FFF2-40B4-BE49-F238E27FC236}">
                <a16:creationId xmlns:a16="http://schemas.microsoft.com/office/drawing/2014/main" xmlns="" id="{F8B32D5A-0B04-40B9-AD22-74C8697B291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Text Box 2">
            <a:extLst>
              <a:ext uri="{FF2B5EF4-FFF2-40B4-BE49-F238E27FC236}">
                <a16:creationId xmlns:a16="http://schemas.microsoft.com/office/drawing/2014/main" xmlns="" id="{0BDC2D94-5CD7-4583-ADE4-59815D3A4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82465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6342D010-5FB5-447C-B5DB-A6626CEC67C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1854CE-8522-48D3-9466-6D3F18E8A0C1}" type="slidenum">
              <a:rPr lang="pt-BR" altLang="en-US"/>
              <a:pPr/>
              <a:t>16</a:t>
            </a:fld>
            <a:endParaRPr lang="pt-BR" altLang="en-US"/>
          </a:p>
        </p:txBody>
      </p:sp>
      <p:sp>
        <p:nvSpPr>
          <p:cNvPr id="45057" name="Rectangle 1">
            <a:extLst>
              <a:ext uri="{FF2B5EF4-FFF2-40B4-BE49-F238E27FC236}">
                <a16:creationId xmlns:a16="http://schemas.microsoft.com/office/drawing/2014/main" xmlns="" id="{8D09D62F-E692-46F4-96EA-F395975B124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xmlns="" id="{A0E50F8D-D9AF-4E99-BABE-2D2AA431A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44821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42EB7C89-BD5C-4656-9E48-4D2E4C7FB39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A611EF-2939-4ABE-A46E-FE998A7DAA83}" type="slidenum">
              <a:rPr lang="pt-BR" altLang="en-US"/>
              <a:pPr/>
              <a:t>17</a:t>
            </a:fld>
            <a:endParaRPr lang="pt-BR" altLang="en-US"/>
          </a:p>
        </p:txBody>
      </p:sp>
      <p:sp>
        <p:nvSpPr>
          <p:cNvPr id="48129" name="Rectangle 1">
            <a:extLst>
              <a:ext uri="{FF2B5EF4-FFF2-40B4-BE49-F238E27FC236}">
                <a16:creationId xmlns:a16="http://schemas.microsoft.com/office/drawing/2014/main" xmlns="" id="{2A155FE3-30E7-4C33-AA77-D8F2C9E47A8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Text Box 2">
            <a:extLst>
              <a:ext uri="{FF2B5EF4-FFF2-40B4-BE49-F238E27FC236}">
                <a16:creationId xmlns:a16="http://schemas.microsoft.com/office/drawing/2014/main" xmlns="" id="{85F4AB34-420E-4DF5-95F0-FDBA38F8E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61526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72A2F110-97FD-44BD-9414-AD9A2F414C6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BC8801-34CC-4C5B-9B5B-524ED60FD320}" type="slidenum">
              <a:rPr lang="pt-BR" altLang="en-US"/>
              <a:pPr/>
              <a:t>18</a:t>
            </a:fld>
            <a:endParaRPr lang="pt-BR" altLang="en-US"/>
          </a:p>
        </p:txBody>
      </p:sp>
      <p:sp>
        <p:nvSpPr>
          <p:cNvPr id="46081" name="Rectangle 1">
            <a:extLst>
              <a:ext uri="{FF2B5EF4-FFF2-40B4-BE49-F238E27FC236}">
                <a16:creationId xmlns:a16="http://schemas.microsoft.com/office/drawing/2014/main" xmlns="" id="{E92466DD-FA73-4604-94D2-5AF84F3CBDE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xmlns="" id="{842D2604-F0A3-450C-BB06-5C481A297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91266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02887922-9809-4646-8B29-E9309F4A55F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347DD3-10E3-4302-842A-046AB8256D17}" type="slidenum">
              <a:rPr lang="pt-BR" altLang="en-US"/>
              <a:pPr/>
              <a:t>19</a:t>
            </a:fld>
            <a:endParaRPr lang="pt-BR" altLang="en-US"/>
          </a:p>
        </p:txBody>
      </p:sp>
      <p:sp>
        <p:nvSpPr>
          <p:cNvPr id="47105" name="Rectangle 1">
            <a:extLst>
              <a:ext uri="{FF2B5EF4-FFF2-40B4-BE49-F238E27FC236}">
                <a16:creationId xmlns:a16="http://schemas.microsoft.com/office/drawing/2014/main" xmlns="" id="{C43754C3-9C28-4B72-ACBF-9460013F9F4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Text Box 2">
            <a:extLst>
              <a:ext uri="{FF2B5EF4-FFF2-40B4-BE49-F238E27FC236}">
                <a16:creationId xmlns:a16="http://schemas.microsoft.com/office/drawing/2014/main" xmlns="" id="{6ABA1A82-D3A7-44DC-A5BC-B8292D37D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6268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8D0EDFA1-F0E9-4061-B775-0A386A5C422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7BF835-FEE2-44FB-8F0B-5378088C8A29}" type="slidenum">
              <a:rPr lang="pt-BR" altLang="en-US"/>
              <a:pPr/>
              <a:t>2</a:t>
            </a:fld>
            <a:endParaRPr lang="pt-BR" altLang="en-US"/>
          </a:p>
        </p:txBody>
      </p:sp>
      <p:sp>
        <p:nvSpPr>
          <p:cNvPr id="32769" name="Rectangle 1">
            <a:extLst>
              <a:ext uri="{FF2B5EF4-FFF2-40B4-BE49-F238E27FC236}">
                <a16:creationId xmlns:a16="http://schemas.microsoft.com/office/drawing/2014/main" xmlns="" id="{6D0C06D6-D00E-40F0-90A5-2B758156580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xmlns="" id="{CBFA3B25-9A7B-4369-B170-D1FB117FF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6662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94C61405-B722-40BC-88E8-B4AE87DFC7D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E7FC45-4AEA-48EF-9470-96E17DFD8D0F}" type="slidenum">
              <a:rPr lang="pt-BR" altLang="en-US"/>
              <a:pPr/>
              <a:t>20</a:t>
            </a:fld>
            <a:endParaRPr lang="pt-BR" altLang="en-US"/>
          </a:p>
        </p:txBody>
      </p:sp>
      <p:sp>
        <p:nvSpPr>
          <p:cNvPr id="49153" name="Rectangle 1">
            <a:extLst>
              <a:ext uri="{FF2B5EF4-FFF2-40B4-BE49-F238E27FC236}">
                <a16:creationId xmlns:a16="http://schemas.microsoft.com/office/drawing/2014/main" xmlns="" id="{665F4CE8-853E-44B6-B8CB-552D70C20BC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Text Box 2">
            <a:extLst>
              <a:ext uri="{FF2B5EF4-FFF2-40B4-BE49-F238E27FC236}">
                <a16:creationId xmlns:a16="http://schemas.microsoft.com/office/drawing/2014/main" xmlns="" id="{773E36A3-2DB3-4ECB-90C8-D008DD69E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08803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1BF9DC1F-DEF5-4AB7-8DEB-6A16E513C66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0F6A6C-0E10-4AA1-BDCF-393E3097F396}" type="slidenum">
              <a:rPr lang="pt-BR" altLang="en-US"/>
              <a:pPr/>
              <a:t>21</a:t>
            </a:fld>
            <a:endParaRPr lang="pt-BR" altLang="en-US"/>
          </a:p>
        </p:txBody>
      </p:sp>
      <p:sp>
        <p:nvSpPr>
          <p:cNvPr id="50177" name="Rectangle 1">
            <a:extLst>
              <a:ext uri="{FF2B5EF4-FFF2-40B4-BE49-F238E27FC236}">
                <a16:creationId xmlns:a16="http://schemas.microsoft.com/office/drawing/2014/main" xmlns="" id="{68593B1B-823F-4E9B-A164-7B0C51FC908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xmlns="" id="{DAB6DDB3-0A6E-4C81-9077-FF692B77D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19032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272DC63F-3222-4B7C-92F4-C8F65CFB8AC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26069F-0719-4F52-A210-0B4F2BF39918}" type="slidenum">
              <a:rPr lang="pt-BR" altLang="en-US"/>
              <a:pPr/>
              <a:t>22</a:t>
            </a:fld>
            <a:endParaRPr lang="pt-BR" altLang="en-US"/>
          </a:p>
        </p:txBody>
      </p:sp>
      <p:sp>
        <p:nvSpPr>
          <p:cNvPr id="51201" name="Rectangle 1">
            <a:extLst>
              <a:ext uri="{FF2B5EF4-FFF2-40B4-BE49-F238E27FC236}">
                <a16:creationId xmlns:a16="http://schemas.microsoft.com/office/drawing/2014/main" xmlns="" id="{4526E5F3-33D8-4488-859C-51108E797B7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Text Box 2">
            <a:extLst>
              <a:ext uri="{FF2B5EF4-FFF2-40B4-BE49-F238E27FC236}">
                <a16:creationId xmlns:a16="http://schemas.microsoft.com/office/drawing/2014/main" xmlns="" id="{C76472DA-F2F0-4F87-8C38-DD7725CFE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37334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4668583A-027E-4E76-9C6D-402FEA558DD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E240C0-4BD4-4FFA-8498-D0DC4C00249D}" type="slidenum">
              <a:rPr lang="pt-BR" altLang="en-US"/>
              <a:pPr/>
              <a:t>23</a:t>
            </a:fld>
            <a:endParaRPr lang="pt-BR" altLang="en-US"/>
          </a:p>
        </p:txBody>
      </p:sp>
      <p:sp>
        <p:nvSpPr>
          <p:cNvPr id="52225" name="Rectangle 1">
            <a:extLst>
              <a:ext uri="{FF2B5EF4-FFF2-40B4-BE49-F238E27FC236}">
                <a16:creationId xmlns:a16="http://schemas.microsoft.com/office/drawing/2014/main" xmlns="" id="{79B0B62D-8B6F-45D0-9250-C6EF8804CEC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Text Box 2">
            <a:extLst>
              <a:ext uri="{FF2B5EF4-FFF2-40B4-BE49-F238E27FC236}">
                <a16:creationId xmlns:a16="http://schemas.microsoft.com/office/drawing/2014/main" xmlns="" id="{D5F8EFCC-F306-4ACF-9406-3CE075FB2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08644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C8711C20-FDB5-4EE0-A639-FACA6F3803F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7C1F52-6239-4B94-83F4-0B9424F2009D}" type="slidenum">
              <a:rPr lang="pt-BR" altLang="en-US"/>
              <a:pPr/>
              <a:t>24</a:t>
            </a:fld>
            <a:endParaRPr lang="pt-BR" altLang="en-US"/>
          </a:p>
        </p:txBody>
      </p:sp>
      <p:sp>
        <p:nvSpPr>
          <p:cNvPr id="53249" name="Rectangle 1">
            <a:extLst>
              <a:ext uri="{FF2B5EF4-FFF2-40B4-BE49-F238E27FC236}">
                <a16:creationId xmlns:a16="http://schemas.microsoft.com/office/drawing/2014/main" xmlns="" id="{EFDC3763-EB3D-4C67-BA5A-50E043ACBFF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Text Box 2">
            <a:extLst>
              <a:ext uri="{FF2B5EF4-FFF2-40B4-BE49-F238E27FC236}">
                <a16:creationId xmlns:a16="http://schemas.microsoft.com/office/drawing/2014/main" xmlns="" id="{8310B7D0-AB55-43DC-88CF-61D0AE817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00004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7CF74665-119D-441E-B8D4-A863F66DF9C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EF8FF7-3A85-49F4-8BFD-17C64CE0CF5C}" type="slidenum">
              <a:rPr lang="pt-BR" altLang="en-US"/>
              <a:pPr/>
              <a:t>25</a:t>
            </a:fld>
            <a:endParaRPr lang="pt-BR" altLang="en-US"/>
          </a:p>
        </p:txBody>
      </p:sp>
      <p:sp>
        <p:nvSpPr>
          <p:cNvPr id="54273" name="Rectangle 1">
            <a:extLst>
              <a:ext uri="{FF2B5EF4-FFF2-40B4-BE49-F238E27FC236}">
                <a16:creationId xmlns:a16="http://schemas.microsoft.com/office/drawing/2014/main" xmlns="" id="{6FBF71C4-99F1-4AEF-A93A-F50C2D4BE6A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Text Box 2">
            <a:extLst>
              <a:ext uri="{FF2B5EF4-FFF2-40B4-BE49-F238E27FC236}">
                <a16:creationId xmlns:a16="http://schemas.microsoft.com/office/drawing/2014/main" xmlns="" id="{E355AEFC-D0BD-40E3-8594-9F06DEF96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671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D734E15-654D-4EE7-BDDA-CCE3E3A93A86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7202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D734E15-654D-4EE7-BDDA-CCE3E3A93A86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3064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A8F198-98B6-434A-81CF-EAF50AFD26B3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8448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A8F198-98B6-434A-81CF-EAF50AFD26B3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1845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A8F198-98B6-434A-81CF-EAF50AFD26B3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034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42EB7C89-BD5C-4656-9E48-4D2E4C7FB39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A611EF-2939-4ABE-A46E-FE998A7DAA83}" type="slidenum">
              <a:rPr lang="pt-BR" altLang="en-US"/>
              <a:pPr/>
              <a:t>8</a:t>
            </a:fld>
            <a:endParaRPr lang="pt-BR" altLang="en-US"/>
          </a:p>
        </p:txBody>
      </p:sp>
      <p:sp>
        <p:nvSpPr>
          <p:cNvPr id="48129" name="Rectangle 1">
            <a:extLst>
              <a:ext uri="{FF2B5EF4-FFF2-40B4-BE49-F238E27FC236}">
                <a16:creationId xmlns:a16="http://schemas.microsoft.com/office/drawing/2014/main" xmlns="" id="{2A155FE3-30E7-4C33-AA77-D8F2C9E47A8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Text Box 2">
            <a:extLst>
              <a:ext uri="{FF2B5EF4-FFF2-40B4-BE49-F238E27FC236}">
                <a16:creationId xmlns:a16="http://schemas.microsoft.com/office/drawing/2014/main" xmlns="" id="{85F4AB34-420E-4DF5-95F0-FDBA38F8E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7412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A8F198-98B6-434A-81CF-EAF50AFD26B3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4050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FE118-20BB-46B3-83FE-0FD898E4BDC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558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5E315-5263-48AD-903E-80C926D270E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854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8288" y="174625"/>
            <a:ext cx="2052637" cy="58166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08688" cy="58166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7617F-2772-42B5-A21A-C822CBF4ED7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4746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374C7-7F47-44E9-B1FA-64A58B04FF4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487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4BD31-9818-4AB9-A3B4-A11706B778E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499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0663" cy="45100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0263" y="1481138"/>
            <a:ext cx="4030662" cy="45100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8EBC9-7464-4E0F-9D58-8BAA668124A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4286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19134-68F8-4430-A65B-AF839C1C595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008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0D5FB-DF40-4EFD-89F3-3DE6622FF30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0813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7C3C5-77C9-45B4-A0D1-16DD4E1B11B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419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1BEAD-42F1-4EFC-B870-A33940B697C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336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8635B-043C-42E3-9C43-F0824BD7D78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0341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/>
          <p:cNvSpPr>
            <a:spLocks noChangeArrowheads="1"/>
          </p:cNvSpPr>
          <p:nvPr/>
        </p:nvSpPr>
        <p:spPr bwMode="auto">
          <a:xfrm>
            <a:off x="500063" y="5945188"/>
            <a:ext cx="4940300" cy="920750"/>
          </a:xfrm>
          <a:custGeom>
            <a:avLst/>
            <a:gdLst>
              <a:gd name="T0" fmla="*/ 0 w 7485"/>
              <a:gd name="T1" fmla="*/ 0 h 337"/>
              <a:gd name="T2" fmla="*/ 2147483646 w 7485"/>
              <a:gd name="T3" fmla="*/ 0 h 337"/>
              <a:gd name="T4" fmla="*/ 2147483646 w 7485"/>
              <a:gd name="T5" fmla="*/ 2147483646 h 337"/>
              <a:gd name="T6" fmla="*/ 20910307 w 7485"/>
              <a:gd name="T7" fmla="*/ 0 h 337"/>
              <a:gd name="T8" fmla="*/ 0 60000 65536"/>
              <a:gd name="T9" fmla="*/ 0 60000 65536"/>
              <a:gd name="T10" fmla="*/ 0 60000 65536"/>
              <a:gd name="T11" fmla="*/ 0 60000 65536"/>
              <a:gd name="T12" fmla="*/ 0 w 7485"/>
              <a:gd name="T13" fmla="*/ 0 h 337"/>
              <a:gd name="T14" fmla="*/ 7485 w 7485"/>
              <a:gd name="T15" fmla="*/ 337 h 3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FCBDC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AutoShape 2"/>
          <p:cNvSpPr>
            <a:spLocks noChangeArrowheads="1"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pSp>
        <p:nvGrpSpPr>
          <p:cNvPr id="1028" name="Group 3"/>
          <p:cNvGrpSpPr>
            <a:grpSpLocks/>
          </p:cNvGrpSpPr>
          <p:nvPr/>
        </p:nvGrpSpPr>
        <p:grpSpPr bwMode="auto">
          <a:xfrm>
            <a:off x="-12700" y="5784850"/>
            <a:ext cx="3398838" cy="1076325"/>
            <a:chOff x="-8" y="3644"/>
            <a:chExt cx="2141" cy="678"/>
          </a:xfrm>
        </p:grpSpPr>
        <p:pic>
          <p:nvPicPr>
            <p:cNvPr id="2" name="Picture 4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" y="3644"/>
              <a:ext cx="2141" cy="6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36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6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4625"/>
            <a:ext cx="8213725" cy="133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1138"/>
            <a:ext cx="8213725" cy="451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2.º nível da estrutura de tópicos</a:t>
            </a:r>
          </a:p>
          <a:p>
            <a:pPr lvl="2"/>
            <a:r>
              <a:rPr lang="en-GB" altLang="pt-BR" smtClean="0"/>
              <a:t>3.º nível da estrutura de tópicos</a:t>
            </a:r>
          </a:p>
          <a:p>
            <a:pPr lvl="3"/>
            <a:r>
              <a:rPr lang="en-GB" altLang="pt-BR" smtClean="0"/>
              <a:t>4.º nível da estrutura de tópicos</a:t>
            </a:r>
          </a:p>
          <a:p>
            <a:pPr lvl="4"/>
            <a:r>
              <a:rPr lang="en-GB" altLang="pt-BR" smtClean="0"/>
              <a:t>5.º nível da estrutura de tópicos</a:t>
            </a:r>
          </a:p>
          <a:p>
            <a:pPr lvl="4"/>
            <a:r>
              <a:rPr lang="en-GB" altLang="pt-BR" smtClean="0"/>
              <a:t>6.º nível da estrutura de tópicos</a:t>
            </a:r>
          </a:p>
          <a:p>
            <a:pPr lvl="4"/>
            <a:r>
              <a:rPr lang="en-GB" altLang="pt-BR" smtClean="0"/>
              <a:t>7.º nível da estrutura de tópicos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6727825" y="6405563"/>
            <a:ext cx="19192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4379913" y="6405563"/>
            <a:ext cx="23510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8647113" y="6396038"/>
            <a:ext cx="350837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100479-026F-4DA7-B978-7ED86F612E8B}" type="slidenum">
              <a:rPr lang="pt-BR" altLang="pt-BR">
                <a:latin typeface="Arial" panose="020B0604020202020204" pitchFamily="34" charset="0"/>
              </a:rPr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94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kern="1200">
          <a:solidFill>
            <a:srgbClr val="46464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464646"/>
          </a:solidFill>
          <a:latin typeface="Lucida Sans Unicode" panose="020B0602030504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464646"/>
          </a:solidFill>
          <a:latin typeface="Lucida Sans Unicode" panose="020B0602030504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464646"/>
          </a:solidFill>
          <a:latin typeface="Lucida Sans Unicode" panose="020B0602030504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464646"/>
          </a:solidFill>
          <a:latin typeface="Lucida Sans Unicode" panose="020B0602030504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464646"/>
          </a:solidFill>
          <a:latin typeface="Lucida Sans Unicode" panose="020B0602030504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464646"/>
          </a:solidFill>
          <a:latin typeface="Lucida Sans Unicode" panose="020B0602030504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464646"/>
          </a:solidFill>
          <a:latin typeface="Lucida Sans Unicode" panose="020B0602030504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464646"/>
          </a:solidFill>
          <a:latin typeface="Lucida Sans Unicode" panose="020B0602030504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7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archive/RE_398041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f.mp.br/mg/sala-de-imprensa/noticias-mg/mpf-mg-mandante-da-chacina-de-unai-e-condenado-a-100-anos-de-prisao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archive/Recomenda&#231;&#227;o%20MPF%20e%20MPT%20-%20OK.pdf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>
            <a:extLst>
              <a:ext uri="{FF2B5EF4-FFF2-40B4-BE49-F238E27FC236}">
                <a16:creationId xmlns:a16="http://schemas.microsoft.com/office/drawing/2014/main" xmlns="" id="{4D6978C5-2EE6-4950-B0C8-3106A7DF1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</a:pPr>
            <a:fld id="{1163D6DB-C21F-4C11-BD19-07FE461E421D}" type="slidenum">
              <a:rPr lang="pt-BR" altLang="en-US" sz="1000"/>
              <a:pPr algn="r" defTabSz="44926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en-US" sz="100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xmlns="" id="{A5F0C4BD-042B-40C2-820D-3DC3D5778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5" y="523902"/>
            <a:ext cx="8642407" cy="6326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en-US" sz="3200" b="1" dirty="0">
                <a:latin typeface="Cambria" panose="02040503050406030204" pitchFamily="18" charset="0"/>
              </a:rPr>
              <a:t>UNIVERSIDADE DE SÃO PAULO (USP)</a:t>
            </a:r>
          </a:p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en-US" sz="3200" b="1" dirty="0">
                <a:latin typeface="Cambria" panose="02040503050406030204" pitchFamily="18" charset="0"/>
              </a:rPr>
              <a:t>FACULDADE DE DIREITO</a:t>
            </a:r>
          </a:p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altLang="en-US" sz="2200" dirty="0">
              <a:latin typeface="Cambria" panose="02040503050406030204" pitchFamily="18" charset="0"/>
            </a:endParaRPr>
          </a:p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en-US" sz="3600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pt-BR" altLang="en-US" sz="3200" b="1" dirty="0">
                <a:solidFill>
                  <a:srgbClr val="2323DC"/>
                </a:solidFill>
                <a:latin typeface="Cambria" panose="02040503050406030204" pitchFamily="18" charset="0"/>
              </a:rPr>
              <a:t>DISCIPLINA: ESTUDOS SOBRE A VIOLÊNCIA - </a:t>
            </a:r>
          </a:p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en-US" sz="3200" b="1" dirty="0">
                <a:solidFill>
                  <a:srgbClr val="2323DC"/>
                </a:solidFill>
                <a:latin typeface="Cambria" panose="02040503050406030204" pitchFamily="18" charset="0"/>
              </a:rPr>
              <a:t>RAÍZES E MANIFESTAÇÕES</a:t>
            </a:r>
          </a:p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altLang="en-US" sz="3200" b="1" dirty="0">
              <a:solidFill>
                <a:srgbClr val="2323DC"/>
              </a:solidFill>
              <a:latin typeface="Cambria" panose="02040503050406030204" pitchFamily="18" charset="0"/>
            </a:endParaRPr>
          </a:p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en-US" sz="2600" b="1" dirty="0">
                <a:latin typeface="Cambria" panose="02040503050406030204" pitchFamily="18" charset="0"/>
              </a:rPr>
              <a:t>Docentes: Prof. Dalmo de Abreu Dallari</a:t>
            </a:r>
          </a:p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en-US" sz="2600" b="1" dirty="0">
                <a:latin typeface="Cambria" panose="02040503050406030204" pitchFamily="18" charset="0"/>
              </a:rPr>
              <a:t>                     Prof.ª Eunice de Jesus Prudente</a:t>
            </a:r>
          </a:p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altLang="en-US" sz="32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7121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83627143-FD6A-4B3B-A904-9AC7322BAD8C}" type="slidenum">
              <a:rPr lang="pt-BR" altLang="pt-BR" sz="1000">
                <a:latin typeface="Arial" panose="020B0604020202020204" pitchFamily="34" charset="0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10</a:t>
            </a:fld>
            <a:endParaRPr lang="pt-BR" altLang="pt-BR" sz="1000">
              <a:latin typeface="Arial" panose="020B0604020202020204" pitchFamily="34" charset="0"/>
            </a:endParaRPr>
          </a:p>
        </p:txBody>
      </p:sp>
      <p:sp>
        <p:nvSpPr>
          <p:cNvPr id="52" name="Retângulo 51"/>
          <p:cNvSpPr/>
          <p:nvPr/>
        </p:nvSpPr>
        <p:spPr>
          <a:xfrm>
            <a:off x="0" y="1868143"/>
            <a:ext cx="26206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suja da escravidão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endParaRPr lang="pt-BR" sz="3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Conector de seta reta 52"/>
          <p:cNvCxnSpPr>
            <a:stCxn id="52" idx="3"/>
            <a:endCxn id="54" idx="1"/>
          </p:cNvCxnSpPr>
          <p:nvPr/>
        </p:nvCxnSpPr>
        <p:spPr>
          <a:xfrm flipV="1">
            <a:off x="2620639" y="1347256"/>
            <a:ext cx="408180" cy="195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tângulo 53"/>
          <p:cNvSpPr/>
          <p:nvPr/>
        </p:nvSpPr>
        <p:spPr>
          <a:xfrm>
            <a:off x="3028819" y="1054868"/>
            <a:ext cx="31993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Pecuária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: 40%</a:t>
            </a:r>
          </a:p>
        </p:txBody>
      </p:sp>
      <p:cxnSp>
        <p:nvCxnSpPr>
          <p:cNvPr id="55" name="Conector de seta reta 54"/>
          <p:cNvCxnSpPr>
            <a:stCxn id="52" idx="3"/>
            <a:endCxn id="56" idx="1"/>
          </p:cNvCxnSpPr>
          <p:nvPr/>
        </p:nvCxnSpPr>
        <p:spPr>
          <a:xfrm flipV="1">
            <a:off x="2620639" y="2158634"/>
            <a:ext cx="419488" cy="11406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ângulo 55"/>
          <p:cNvSpPr/>
          <p:nvPr/>
        </p:nvSpPr>
        <p:spPr>
          <a:xfrm>
            <a:off x="3040127" y="1866246"/>
            <a:ext cx="4968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Produção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florestal</a:t>
            </a:r>
            <a:r>
              <a:rPr lang="en-US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25%</a:t>
            </a:r>
          </a:p>
        </p:txBody>
      </p:sp>
      <p:cxnSp>
        <p:nvCxnSpPr>
          <p:cNvPr id="57" name="Conector de seta reta 56"/>
          <p:cNvCxnSpPr>
            <a:stCxn id="52" idx="3"/>
            <a:endCxn id="58" idx="1"/>
          </p:cNvCxnSpPr>
          <p:nvPr/>
        </p:nvCxnSpPr>
        <p:spPr>
          <a:xfrm flipV="1">
            <a:off x="2620639" y="3006917"/>
            <a:ext cx="408180" cy="2923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tângulo 57"/>
          <p:cNvSpPr/>
          <p:nvPr/>
        </p:nvSpPr>
        <p:spPr>
          <a:xfrm>
            <a:off x="3028819" y="2714529"/>
            <a:ext cx="38397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Agricultura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: 16%</a:t>
            </a:r>
          </a:p>
        </p:txBody>
      </p:sp>
      <p:cxnSp>
        <p:nvCxnSpPr>
          <p:cNvPr id="28" name="Conector de seta reta 27"/>
          <p:cNvCxnSpPr>
            <a:stCxn id="52" idx="3"/>
            <a:endCxn id="29" idx="1"/>
          </p:cNvCxnSpPr>
          <p:nvPr/>
        </p:nvCxnSpPr>
        <p:spPr>
          <a:xfrm>
            <a:off x="2620639" y="3299304"/>
            <a:ext cx="402526" cy="5032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/>
          <p:cNvSpPr/>
          <p:nvPr/>
        </p:nvSpPr>
        <p:spPr>
          <a:xfrm>
            <a:off x="3023165" y="3510129"/>
            <a:ext cx="38397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Construção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: 7%</a:t>
            </a:r>
          </a:p>
        </p:txBody>
      </p:sp>
      <p:cxnSp>
        <p:nvCxnSpPr>
          <p:cNvPr id="47" name="Conector de seta reta 46"/>
          <p:cNvCxnSpPr>
            <a:stCxn id="52" idx="3"/>
            <a:endCxn id="48" idx="1"/>
          </p:cNvCxnSpPr>
          <p:nvPr/>
        </p:nvCxnSpPr>
        <p:spPr>
          <a:xfrm>
            <a:off x="2620639" y="3299304"/>
            <a:ext cx="398757" cy="12988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ângulo 47"/>
          <p:cNvSpPr/>
          <p:nvPr/>
        </p:nvSpPr>
        <p:spPr>
          <a:xfrm>
            <a:off x="3019396" y="4305729"/>
            <a:ext cx="38397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Confecção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: 4,5%</a:t>
            </a:r>
          </a:p>
        </p:txBody>
      </p:sp>
      <p:cxnSp>
        <p:nvCxnSpPr>
          <p:cNvPr id="59" name="Conector de seta reta 58"/>
          <p:cNvCxnSpPr>
            <a:stCxn id="52" idx="3"/>
            <a:endCxn id="60" idx="1"/>
          </p:cNvCxnSpPr>
          <p:nvPr/>
        </p:nvCxnSpPr>
        <p:spPr>
          <a:xfrm>
            <a:off x="2620639" y="3299304"/>
            <a:ext cx="412859" cy="20579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tângulo 59"/>
          <p:cNvSpPr/>
          <p:nvPr/>
        </p:nvSpPr>
        <p:spPr>
          <a:xfrm>
            <a:off x="3033498" y="5064887"/>
            <a:ext cx="4706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Outros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ramos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: 7,5%</a:t>
            </a:r>
          </a:p>
        </p:txBody>
      </p:sp>
      <p:sp>
        <p:nvSpPr>
          <p:cNvPr id="16404" name="Retângulo 16403"/>
          <p:cNvSpPr/>
          <p:nvPr/>
        </p:nvSpPr>
        <p:spPr>
          <a:xfrm>
            <a:off x="2009274" y="5720978"/>
            <a:ext cx="7134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Ministério do Trabalho (10/04/2018)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http://www.imcgrupo.com/impress/gt/upload/740ac4c1bf45b1262638626cfe91304b.pdf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221080" y="65002"/>
            <a:ext cx="9231312" cy="92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indent="449263"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FontTx/>
              <a:buNone/>
            </a:pPr>
            <a:r>
              <a:rPr lang="pt-BR" altLang="pt-BR" sz="3600" b="1" dirty="0">
                <a:latin typeface="Cambria" panose="02040503050406030204" pitchFamily="18" charset="0"/>
                <a:cs typeface="Times New Roman" panose="02020603050405020304" pitchFamily="18" charset="0"/>
              </a:rPr>
              <a:t>ESCRAVIDÃO (Antiga </a:t>
            </a:r>
            <a:r>
              <a:rPr lang="pt-BR" altLang="pt-BR" sz="36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x Contemporânea)</a:t>
            </a:r>
            <a:r>
              <a:rPr lang="pt-BR" altLang="pt-BR" sz="36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pt-BR" altLang="pt-BR" sz="3600" dirty="0"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18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 build="p"/>
      <p:bldP spid="56" grpId="0"/>
      <p:bldP spid="58" grpId="0"/>
      <p:bldP spid="29" grpId="0"/>
      <p:bldP spid="48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83627143-FD6A-4B3B-A904-9AC7322BAD8C}" type="slidenum">
              <a:rPr lang="pt-BR" altLang="pt-BR" sz="1000">
                <a:latin typeface="Arial" panose="020B0604020202020204" pitchFamily="34" charset="0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11</a:t>
            </a:fld>
            <a:endParaRPr lang="pt-BR" altLang="pt-BR" sz="1000">
              <a:latin typeface="Arial" panose="020B0604020202020204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827088" y="158750"/>
            <a:ext cx="7158037" cy="822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indent="449263"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FontTx/>
              <a:buNone/>
            </a:pPr>
            <a:r>
              <a:rPr lang="pt-BR" altLang="pt-BR" sz="3600" b="1" dirty="0">
                <a:latin typeface="Cambria" panose="02040503050406030204" pitchFamily="18" charset="0"/>
                <a:cs typeface="Times New Roman" panose="02020603050405020304" pitchFamily="18" charset="0"/>
              </a:rPr>
              <a:t>ESCRAVIDÃO </a:t>
            </a:r>
            <a:r>
              <a:rPr lang="pt-BR" altLang="pt-BR" sz="36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(Contemporânea)</a:t>
            </a:r>
            <a:r>
              <a:rPr lang="pt-BR" altLang="pt-BR" sz="36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pt-BR" altLang="pt-BR" sz="3600" dirty="0"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467544" y="1853535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-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Mais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de 45,8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milhões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no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mundo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;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467544" y="2996952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- 2,16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milhões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na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América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Latina;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467544" y="4077072"/>
            <a:ext cx="61479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- 161,1 mil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pessoas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no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Brasil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;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467545" y="5301208"/>
            <a:ext cx="3024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Fonte: Walk Free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Fondation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www.walkfreefoundation.org</a:t>
            </a:r>
          </a:p>
        </p:txBody>
      </p:sp>
    </p:spTree>
    <p:extLst>
      <p:ext uri="{BB962C8B-B14F-4D97-AF65-F5344CB8AC3E}">
        <p14:creationId xmlns:p14="http://schemas.microsoft.com/office/powerpoint/2010/main" val="96638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>
            <a:extLst>
              <a:ext uri="{FF2B5EF4-FFF2-40B4-BE49-F238E27FC236}">
                <a16:creationId xmlns:a16="http://schemas.microsoft.com/office/drawing/2014/main" xmlns="" id="{94D030B5-4AD4-4503-AF83-4E37B4741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647700"/>
            <a:ext cx="8443912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5125" indent="-238125"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422525" indent="-466725"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879725" indent="-466725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3336925" indent="-466725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794125" indent="-466725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4251325" indent="-466725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b="1" dirty="0">
                <a:latin typeface="Cambria" panose="02040503050406030204" pitchFamily="18" charset="0"/>
              </a:rPr>
              <a:t>MINISTÉRIO PÚBLICO BRASILEIRO</a:t>
            </a:r>
          </a:p>
          <a:p>
            <a:pPr algn="ctr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b="1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28600" y="1538288"/>
            <a:ext cx="8305800" cy="4760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- Ministério Público dos Estados (</a:t>
            </a:r>
            <a:r>
              <a:rPr lang="pt-BR" altLang="en-US" sz="3600" dirty="0" err="1">
                <a:solidFill>
                  <a:srgbClr val="000000"/>
                </a:solidFill>
                <a:latin typeface="Cambria" panose="02040503050406030204" pitchFamily="18" charset="0"/>
              </a:rPr>
              <a:t>MPE's</a:t>
            </a:r>
            <a:r>
              <a:rPr lang="pt-BR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);</a:t>
            </a:r>
          </a:p>
          <a:p>
            <a:pPr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1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- Ministério Público da União (MPU), que</a:t>
            </a: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compreende:</a:t>
            </a: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- MPDFT</a:t>
            </a: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>
                <a:solidFill>
                  <a:srgbClr val="000000"/>
                </a:solidFill>
                <a:latin typeface="Cambria" panose="02040503050406030204" pitchFamily="18" charset="0"/>
              </a:rPr>
              <a:t>- MPM</a:t>
            </a: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b="1" dirty="0">
                <a:solidFill>
                  <a:srgbClr val="000000"/>
                </a:solidFill>
                <a:latin typeface="Cambria" panose="02040503050406030204" pitchFamily="18" charset="0"/>
              </a:rPr>
              <a:t>- MPT</a:t>
            </a: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b="1" dirty="0">
                <a:solidFill>
                  <a:srgbClr val="000000"/>
                </a:solidFill>
                <a:latin typeface="Cambria" panose="02040503050406030204" pitchFamily="18" charset="0"/>
              </a:rPr>
              <a:t>- MPF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16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>
            <a:extLst>
              <a:ext uri="{FF2B5EF4-FFF2-40B4-BE49-F238E27FC236}">
                <a16:creationId xmlns:a16="http://schemas.microsoft.com/office/drawing/2014/main" xmlns="" id="{31657519-D93A-46A5-8148-17D0F025D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857250"/>
            <a:ext cx="8062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xmlns="" id="{D8FFBB00-8F9E-4B3A-A474-5BA0E7326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304801"/>
            <a:ext cx="8572500" cy="137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7663" indent="-255588"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pt-BR" altLang="en-US" sz="3600" b="1" dirty="0">
                <a:latin typeface="Cambria" panose="02040503050406030204" pitchFamily="18" charset="0"/>
              </a:rPr>
              <a:t>MINISTÉRIO PÚBLICO DO TRABALHO (MPT)</a:t>
            </a: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9601200" y="3505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17500" y="2190749"/>
            <a:ext cx="8153400" cy="3795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- </a:t>
            </a:r>
            <a:r>
              <a:rPr lang="pt-BR" altLang="en-US" sz="3200" b="1" dirty="0">
                <a:solidFill>
                  <a:srgbClr val="000000"/>
                </a:solidFill>
                <a:latin typeface="Cambria" panose="02040503050406030204" pitchFamily="18" charset="0"/>
              </a:rPr>
              <a:t>Atribuições:</a:t>
            </a:r>
            <a:r>
              <a:rPr lang="pt-BR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Até a CF/88, o MPT era órgão</a:t>
            </a: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interveniente nos </a:t>
            </a:r>
            <a:r>
              <a:rPr lang="pt-BR" altLang="en-US" sz="3200" dirty="0" err="1">
                <a:solidFill>
                  <a:srgbClr val="000000"/>
                </a:solidFill>
                <a:latin typeface="Cambria" panose="02040503050406030204" pitchFamily="18" charset="0"/>
              </a:rPr>
              <a:t>TRT's</a:t>
            </a:r>
            <a:r>
              <a:rPr lang="pt-BR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e TST (</a:t>
            </a:r>
            <a:r>
              <a:rPr lang="pt-BR" altLang="en-US" sz="3200" dirty="0" err="1">
                <a:solidFill>
                  <a:srgbClr val="000000"/>
                </a:solidFill>
                <a:latin typeface="Cambria" panose="02040503050406030204" pitchFamily="18" charset="0"/>
              </a:rPr>
              <a:t>parecerista</a:t>
            </a:r>
            <a:r>
              <a:rPr lang="pt-BR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);</a:t>
            </a: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- </a:t>
            </a:r>
            <a:r>
              <a:rPr lang="pt-BR" altLang="en-US" sz="3200" b="1" dirty="0">
                <a:solidFill>
                  <a:srgbClr val="000000"/>
                </a:solidFill>
                <a:latin typeface="Cambria" panose="02040503050406030204" pitchFamily="18" charset="0"/>
              </a:rPr>
              <a:t>Novo regime constitucional:</a:t>
            </a:r>
            <a:r>
              <a:rPr lang="pt-BR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atuação</a:t>
            </a: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coletiva – ações civis públicas para tutela dos</a:t>
            </a: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direitos coletivos dos trabalhadores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06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>
            <a:extLst>
              <a:ext uri="{FF2B5EF4-FFF2-40B4-BE49-F238E27FC236}">
                <a16:creationId xmlns:a16="http://schemas.microsoft.com/office/drawing/2014/main" xmlns="" id="{D9BFD358-A60A-44CB-A36E-15039E682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857250"/>
            <a:ext cx="8062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xmlns="" id="{BEAD2242-3144-4A8E-8DF6-EE483A465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2133600"/>
            <a:ext cx="8572500" cy="380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7663" indent="-255588"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 smtClean="0">
                <a:latin typeface="Cambria" panose="02040503050406030204" pitchFamily="18" charset="0"/>
              </a:rPr>
              <a:t>- </a:t>
            </a:r>
            <a:r>
              <a:rPr lang="pt-BR" altLang="en-US" sz="3600" b="1" dirty="0">
                <a:latin typeface="Cambria" panose="02040503050406030204" pitchFamily="18" charset="0"/>
              </a:rPr>
              <a:t>Destaques:</a:t>
            </a: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</a:pPr>
            <a:r>
              <a:rPr lang="pt-BR" altLang="en-US" sz="3600" dirty="0">
                <a:latin typeface="Cambria" panose="02040503050406030204" pitchFamily="18" charset="0"/>
              </a:rPr>
              <a:t>- ICP, TAC e ACP;</a:t>
            </a: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 smtClean="0">
                <a:latin typeface="Cambria" panose="02040503050406030204" pitchFamily="18" charset="0"/>
              </a:rPr>
              <a:t>- Coordenação </a:t>
            </a:r>
            <a:r>
              <a:rPr lang="pt-BR" altLang="en-US" sz="3600" dirty="0">
                <a:latin typeface="Cambria" panose="02040503050406030204" pitchFamily="18" charset="0"/>
              </a:rPr>
              <a:t>Nacional de Erradicação </a:t>
            </a:r>
            <a:r>
              <a:rPr lang="pt-BR" altLang="en-US" sz="3600" dirty="0" smtClean="0">
                <a:latin typeface="Cambria" panose="02040503050406030204" pitchFamily="18" charset="0"/>
              </a:rPr>
              <a:t>do</a:t>
            </a: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 smtClean="0">
                <a:latin typeface="Cambria" panose="02040503050406030204" pitchFamily="18" charset="0"/>
              </a:rPr>
              <a:t>Trabalho </a:t>
            </a:r>
            <a:r>
              <a:rPr lang="pt-BR" altLang="en-US" sz="3600" dirty="0">
                <a:latin typeface="Cambria" panose="02040503050406030204" pitchFamily="18" charset="0"/>
              </a:rPr>
              <a:t>Escravo (CONAETE - 2002); </a:t>
            </a: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xmlns="" id="{D8FFBB00-8F9E-4B3A-A474-5BA0E7326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304801"/>
            <a:ext cx="8572500" cy="137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7663" indent="-255588"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pt-BR" altLang="en-US" sz="3600" b="1" dirty="0">
                <a:latin typeface="Cambria" panose="02040503050406030204" pitchFamily="18" charset="0"/>
              </a:rPr>
              <a:t>MINISTÉRIO PÚBLICO DO TRABALHO (MPT)</a:t>
            </a: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87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25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25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>
            <a:extLst>
              <a:ext uri="{FF2B5EF4-FFF2-40B4-BE49-F238E27FC236}">
                <a16:creationId xmlns:a16="http://schemas.microsoft.com/office/drawing/2014/main" xmlns="" id="{98622BA4-5CCF-4930-91C3-021EE026E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</a:pPr>
            <a:fld id="{3010AB05-75AF-4A35-945A-36834993B389}" type="slidenum">
              <a:rPr lang="pt-BR" altLang="en-US" sz="1000"/>
              <a:pPr algn="r" defTabSz="449263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t-BR" altLang="en-US" sz="100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729BF0DE-CDD9-4244-BBCF-5D6CD7F18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006" y="1981200"/>
            <a:ext cx="8824119" cy="306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347663" indent="-255588"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pt-BR" altLang="en-US" sz="3600" dirty="0" smtClean="0">
                <a:latin typeface="Cambria" panose="02040503050406030204" pitchFamily="18" charset="0"/>
              </a:rPr>
              <a:t>- </a:t>
            </a:r>
            <a:r>
              <a:rPr lang="pt-BR" altLang="en-US" sz="3600" b="1" dirty="0">
                <a:latin typeface="Cambria" panose="02040503050406030204" pitchFamily="18" charset="0"/>
              </a:rPr>
              <a:t>Atribuições:</a:t>
            </a: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None/>
            </a:pPr>
            <a:endParaRPr lang="pt-BR" altLang="en-US" sz="3600" b="1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</a:pPr>
            <a:r>
              <a:rPr lang="pt-BR" altLang="en-US" sz="3600" dirty="0">
                <a:latin typeface="Cambria" panose="02040503050406030204" pitchFamily="18" charset="0"/>
              </a:rPr>
              <a:t>Compete-lhe, privativamente, </a:t>
            </a:r>
            <a:r>
              <a:rPr lang="pt-BR" altLang="en-US" sz="3600" dirty="0" smtClean="0">
                <a:latin typeface="Cambria" panose="02040503050406030204" pitchFamily="18" charset="0"/>
              </a:rPr>
              <a:t>a titularidade</a:t>
            </a: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</a:pPr>
            <a:r>
              <a:rPr lang="pt-BR" altLang="en-US" sz="3600" dirty="0" smtClean="0">
                <a:latin typeface="Cambria" panose="02040503050406030204" pitchFamily="18" charset="0"/>
              </a:rPr>
              <a:t>da </a:t>
            </a:r>
            <a:r>
              <a:rPr lang="pt-BR" altLang="en-US" sz="3600" dirty="0">
                <a:latin typeface="Cambria" panose="02040503050406030204" pitchFamily="18" charset="0"/>
              </a:rPr>
              <a:t>ação penal pública  </a:t>
            </a:r>
            <a:r>
              <a:rPr lang="pt-BR" altLang="en-US" sz="3600" dirty="0" smtClean="0">
                <a:latin typeface="Cambria" panose="02040503050406030204" pitchFamily="18" charset="0"/>
              </a:rPr>
              <a:t>perante a Justiça</a:t>
            </a: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</a:pPr>
            <a:r>
              <a:rPr lang="pt-BR" altLang="en-US" sz="3600" dirty="0" smtClean="0">
                <a:latin typeface="Cambria" panose="02040503050406030204" pitchFamily="18" charset="0"/>
              </a:rPr>
              <a:t>Federal </a:t>
            </a:r>
            <a:r>
              <a:rPr lang="pt-BR" altLang="en-US" sz="3600" dirty="0">
                <a:latin typeface="Cambria" panose="02040503050406030204" pitchFamily="18" charset="0"/>
              </a:rPr>
              <a:t>(art. 129, inciso I, </a:t>
            </a:r>
            <a:r>
              <a:rPr lang="pt-BR" altLang="en-US" sz="3600" dirty="0" smtClean="0">
                <a:latin typeface="Cambria" panose="02040503050406030204" pitchFamily="18" charset="0"/>
              </a:rPr>
              <a:t>da CF/88).</a:t>
            </a:r>
            <a:endParaRPr lang="pt-BR" altLang="en-US" sz="3600" dirty="0">
              <a:latin typeface="Cambria" panose="02040503050406030204" pitchFamily="18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xmlns="" id="{D8FFBB00-8F9E-4B3A-A474-5BA0E7326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304801"/>
            <a:ext cx="8572500" cy="68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7663" indent="-255588"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pt-BR" altLang="en-US" sz="3600" b="1" dirty="0">
                <a:latin typeface="Cambria" panose="02040503050406030204" pitchFamily="18" charset="0"/>
              </a:rPr>
              <a:t>MINISTÉRIO PÚBLICO </a:t>
            </a:r>
            <a:r>
              <a:rPr lang="pt-BR" altLang="en-US" sz="3600" b="1" dirty="0" smtClean="0">
                <a:latin typeface="Cambria" panose="02040503050406030204" pitchFamily="18" charset="0"/>
              </a:rPr>
              <a:t>FEDERAL </a:t>
            </a:r>
            <a:r>
              <a:rPr lang="pt-BR" altLang="en-US" sz="3600" b="1" dirty="0">
                <a:latin typeface="Cambria" panose="02040503050406030204" pitchFamily="18" charset="0"/>
              </a:rPr>
              <a:t>(</a:t>
            </a:r>
            <a:r>
              <a:rPr lang="pt-BR" altLang="en-US" sz="3600" b="1" dirty="0" smtClean="0">
                <a:latin typeface="Cambria" panose="02040503050406030204" pitchFamily="18" charset="0"/>
              </a:rPr>
              <a:t>MPF)</a:t>
            </a:r>
            <a:endParaRPr lang="pt-BR" altLang="en-US" sz="3600" b="1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2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>
            <a:extLst>
              <a:ext uri="{FF2B5EF4-FFF2-40B4-BE49-F238E27FC236}">
                <a16:creationId xmlns:a16="http://schemas.microsoft.com/office/drawing/2014/main" xmlns="" id="{A5CA7096-1ED3-4E92-9863-A0A5BE8C9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</a:pPr>
            <a:fld id="{866C2E65-8F86-47D4-8E36-346DD41C6959}" type="slidenum">
              <a:rPr lang="pt-BR" altLang="en-US" sz="1000"/>
              <a:pPr algn="r" defTabSz="449263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t-BR" altLang="en-US" sz="10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8B0F5823-195B-4977-B228-F4CDFD4B7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" y="2438400"/>
            <a:ext cx="8640763" cy="231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7663" indent="-255588"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pt-BR" altLang="en-US" sz="3600" dirty="0" smtClean="0">
                <a:latin typeface="Cambria" panose="02040503050406030204" pitchFamily="18" charset="0"/>
              </a:rPr>
              <a:t>- </a:t>
            </a:r>
            <a:r>
              <a:rPr lang="pt-BR" altLang="en-US" sz="3600" b="1" dirty="0">
                <a:latin typeface="Cambria" panose="02040503050406030204" pitchFamily="18" charset="0"/>
              </a:rPr>
              <a:t>Destaques:</a:t>
            </a:r>
            <a:r>
              <a:rPr lang="pt-BR" altLang="en-US" sz="3600" dirty="0">
                <a:latin typeface="Cambria" panose="02040503050406030204" pitchFamily="18" charset="0"/>
              </a:rPr>
              <a:t> Em 11/2006, o STF </a:t>
            </a:r>
            <a:r>
              <a:rPr lang="pt-BR" altLang="en-US" sz="3600" dirty="0" smtClean="0">
                <a:latin typeface="Cambria" panose="02040503050406030204" pitchFamily="18" charset="0"/>
              </a:rPr>
              <a:t>fixa entendimento </a:t>
            </a:r>
            <a:r>
              <a:rPr lang="pt-BR" altLang="en-US" sz="3600" dirty="0">
                <a:latin typeface="Cambria" panose="02040503050406030204" pitchFamily="18" charset="0"/>
              </a:rPr>
              <a:t>sobre a </a:t>
            </a:r>
            <a:r>
              <a:rPr lang="pt-BR" altLang="en-US" sz="3600" dirty="0" smtClean="0">
                <a:latin typeface="Cambria" panose="02040503050406030204" pitchFamily="18" charset="0"/>
              </a:rPr>
              <a:t>competência da </a:t>
            </a:r>
            <a:r>
              <a:rPr lang="pt-BR" altLang="en-US" sz="3600" dirty="0">
                <a:latin typeface="Cambria" panose="02040503050406030204" pitchFamily="18" charset="0"/>
              </a:rPr>
              <a:t>JF para o crime do art. 149 do CP </a:t>
            </a:r>
            <a:r>
              <a:rPr lang="pt-BR" altLang="en-US" sz="3600" dirty="0" smtClean="0">
                <a:latin typeface="Cambria" panose="02040503050406030204" pitchFamily="18" charset="0"/>
              </a:rPr>
              <a:t>-</a:t>
            </a:r>
            <a:r>
              <a:rPr lang="pt-BR" altLang="en-US" sz="3600" b="1" dirty="0" smtClean="0">
                <a:latin typeface="Cambria" panose="02040503050406030204" pitchFamily="18" charset="0"/>
              </a:rPr>
              <a:t> </a:t>
            </a:r>
            <a:r>
              <a:rPr lang="pt-BR" altLang="en-US" sz="3600" b="1" dirty="0" smtClean="0">
                <a:latin typeface="Cambria" panose="02040503050406030204" pitchFamily="18" charset="0"/>
                <a:hlinkClick r:id="rId3" action="ppaction://hlinkfile"/>
              </a:rPr>
              <a:t>RE 398.041/PA</a:t>
            </a:r>
            <a:endParaRPr lang="pt-BR" altLang="en-US" sz="3600" dirty="0">
              <a:latin typeface="Cambria" panose="02040503050406030204" pitchFamily="18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xmlns="" id="{D8FFBB00-8F9E-4B3A-A474-5BA0E7326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304801"/>
            <a:ext cx="8572500" cy="68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7663" indent="-255588"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pt-BR" altLang="en-US" sz="3600" b="1" dirty="0">
                <a:latin typeface="Cambria" panose="02040503050406030204" pitchFamily="18" charset="0"/>
              </a:rPr>
              <a:t>MINISTÉRIO PÚBLICO </a:t>
            </a:r>
            <a:r>
              <a:rPr lang="pt-BR" altLang="en-US" sz="3600" b="1" dirty="0" smtClean="0">
                <a:latin typeface="Cambria" panose="02040503050406030204" pitchFamily="18" charset="0"/>
              </a:rPr>
              <a:t>FEDERAL </a:t>
            </a:r>
            <a:r>
              <a:rPr lang="pt-BR" altLang="en-US" sz="3600" b="1" dirty="0">
                <a:latin typeface="Cambria" panose="02040503050406030204" pitchFamily="18" charset="0"/>
              </a:rPr>
              <a:t>(</a:t>
            </a:r>
            <a:r>
              <a:rPr lang="pt-BR" altLang="en-US" sz="3600" b="1" dirty="0" smtClean="0">
                <a:latin typeface="Cambria" panose="02040503050406030204" pitchFamily="18" charset="0"/>
              </a:rPr>
              <a:t>MPF)</a:t>
            </a:r>
            <a:endParaRPr lang="pt-BR" altLang="en-US" sz="3600" b="1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fontAlgn="base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73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8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xmlns="" id="{59FD41FD-E584-4486-8CD6-7A3B8C88F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49" y="908720"/>
            <a:ext cx="8316913" cy="5213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7663" indent="-255588"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pt-BR" altLang="en-US" sz="2400" b="1" dirty="0" smtClean="0">
                <a:latin typeface="Cambria" panose="02040503050406030204" pitchFamily="18" charset="0"/>
              </a:rPr>
              <a:t>Redução </a:t>
            </a:r>
            <a:r>
              <a:rPr lang="pt-BR" altLang="en-US" sz="2400" b="1" dirty="0">
                <a:latin typeface="Cambria" panose="02040503050406030204" pitchFamily="18" charset="0"/>
              </a:rPr>
              <a:t>análoga a de escravo</a:t>
            </a:r>
            <a:r>
              <a:rPr lang="pt-BR" altLang="en-US" sz="2400" dirty="0">
                <a:latin typeface="Cambria" panose="02040503050406030204" pitchFamily="18" charset="0"/>
              </a:rPr>
              <a:t> (Art. 149 do CP)</a:t>
            </a:r>
            <a:r>
              <a:rPr lang="pt-BR" altLang="en-US" sz="3600" dirty="0">
                <a:latin typeface="Cambria" panose="02040503050406030204" pitchFamily="18" charset="0"/>
              </a:rPr>
              <a:t> 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pt-BR" altLang="en-US" dirty="0">
                <a:latin typeface="Cambria" panose="02040503050406030204" pitchFamily="18" charset="0"/>
              </a:rPr>
              <a:t>“</a:t>
            </a:r>
            <a:r>
              <a:rPr lang="pt-BR" altLang="en-US" sz="2000" i="1" dirty="0">
                <a:latin typeface="Cambria" panose="02040503050406030204" pitchFamily="18" charset="0"/>
              </a:rPr>
              <a:t>Reduzir alguém a condição análoga à de escravo, </a:t>
            </a:r>
            <a:r>
              <a:rPr lang="pt-BR" altLang="en-US" sz="2000" b="1" i="1" dirty="0">
                <a:latin typeface="Cambria" panose="02040503050406030204" pitchFamily="18" charset="0"/>
              </a:rPr>
              <a:t>quer submetendo-o a trabalhos forçados </a:t>
            </a:r>
            <a:r>
              <a:rPr lang="pt-BR" altLang="en-US" sz="2000" i="1" dirty="0">
                <a:latin typeface="Cambria" panose="02040503050406030204" pitchFamily="18" charset="0"/>
              </a:rPr>
              <a:t>ou a</a:t>
            </a:r>
            <a:r>
              <a:rPr lang="pt-BR" altLang="en-US" sz="2000" b="1" i="1" dirty="0">
                <a:latin typeface="Cambria" panose="02040503050406030204" pitchFamily="18" charset="0"/>
              </a:rPr>
              <a:t> jornada exaustiva, </a:t>
            </a:r>
            <a:r>
              <a:rPr lang="pt-BR" altLang="en-US" sz="2000" i="1" dirty="0">
                <a:latin typeface="Cambria" panose="02040503050406030204" pitchFamily="18" charset="0"/>
              </a:rPr>
              <a:t>quer sujeitando-o a</a:t>
            </a:r>
            <a:r>
              <a:rPr lang="pt-BR" altLang="en-US" sz="2000" b="1" i="1" dirty="0">
                <a:latin typeface="Cambria" panose="02040503050406030204" pitchFamily="18" charset="0"/>
              </a:rPr>
              <a:t> condições degradantes de trabalho</a:t>
            </a:r>
            <a:r>
              <a:rPr lang="pt-BR" altLang="en-US" sz="2000" i="1" dirty="0">
                <a:latin typeface="Cambria" panose="02040503050406030204" pitchFamily="18" charset="0"/>
              </a:rPr>
              <a:t>, quer </a:t>
            </a:r>
            <a:r>
              <a:rPr lang="pt-BR" altLang="en-US" sz="2000" b="1" i="1" dirty="0">
                <a:latin typeface="Cambria" panose="02040503050406030204" pitchFamily="18" charset="0"/>
              </a:rPr>
              <a:t>restringindo, por qualquer meio, sua locomoção em razão de dívida contraída com o empregador ou preposto</a:t>
            </a:r>
            <a:r>
              <a:rPr lang="pt-BR" altLang="en-US" sz="2000" i="1" dirty="0">
                <a:latin typeface="Cambria" panose="02040503050406030204" pitchFamily="18" charset="0"/>
              </a:rPr>
              <a:t>: (Redação dada pela Lei nº 10.803, de 11.12.2003) 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2000" i="1" dirty="0">
                <a:latin typeface="Cambria" panose="02040503050406030204" pitchFamily="18" charset="0"/>
              </a:rPr>
              <a:t>    Pena - reclusão, de </a:t>
            </a:r>
            <a:r>
              <a:rPr lang="pt-BR" altLang="en-US" sz="2000" b="1" i="1" dirty="0">
                <a:latin typeface="Cambria" panose="02040503050406030204" pitchFamily="18" charset="0"/>
              </a:rPr>
              <a:t>dois a oito anos</a:t>
            </a:r>
            <a:r>
              <a:rPr lang="pt-BR" altLang="en-US" sz="2000" i="1" dirty="0">
                <a:latin typeface="Cambria" panose="02040503050406030204" pitchFamily="18" charset="0"/>
              </a:rPr>
              <a:t>, e multa, além da pena correspondente à violência. </a:t>
            </a:r>
            <a:endParaRPr lang="pt-BR" altLang="en-US" sz="2000" i="1" dirty="0" smtClean="0">
              <a:latin typeface="Cambria" panose="02040503050406030204" pitchFamily="18" charset="0"/>
            </a:endParaRP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2000" i="1" dirty="0" smtClean="0">
                <a:latin typeface="Cambria" panose="02040503050406030204" pitchFamily="18" charset="0"/>
              </a:rPr>
              <a:t>§ </a:t>
            </a:r>
            <a:r>
              <a:rPr lang="pt-BR" altLang="en-US" sz="2000" i="1" dirty="0">
                <a:latin typeface="Cambria" panose="02040503050406030204" pitchFamily="18" charset="0"/>
              </a:rPr>
              <a:t>1</a:t>
            </a:r>
            <a:r>
              <a:rPr lang="pt-BR" altLang="en-US" sz="2000" i="1" baseline="30000" dirty="0">
                <a:latin typeface="Cambria" panose="02040503050406030204" pitchFamily="18" charset="0"/>
              </a:rPr>
              <a:t>o</a:t>
            </a:r>
            <a:r>
              <a:rPr lang="pt-BR" altLang="en-US" sz="2000" i="1" dirty="0">
                <a:latin typeface="Cambria" panose="02040503050406030204" pitchFamily="18" charset="0"/>
              </a:rPr>
              <a:t> Nas mesmas penas incorre quem:          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pt-BR" altLang="en-US" sz="2000" i="1" dirty="0">
                <a:latin typeface="Cambria" panose="02040503050406030204" pitchFamily="18" charset="0"/>
              </a:rPr>
              <a:t> I - </a:t>
            </a:r>
            <a:r>
              <a:rPr lang="pt-BR" altLang="en-US" sz="2000" b="1" i="1" dirty="0">
                <a:latin typeface="Cambria" panose="02040503050406030204" pitchFamily="18" charset="0"/>
              </a:rPr>
              <a:t>cerceia o uso de qualquer meio de transporte por parte do trabalhador</a:t>
            </a:r>
            <a:r>
              <a:rPr lang="pt-BR" altLang="en-US" sz="2000" i="1" dirty="0">
                <a:latin typeface="Cambria" panose="02040503050406030204" pitchFamily="18" charset="0"/>
              </a:rPr>
              <a:t>, com o fim de </a:t>
            </a:r>
            <a:r>
              <a:rPr lang="pt-BR" altLang="en-US" sz="2000" i="1" dirty="0" err="1">
                <a:latin typeface="Cambria" panose="02040503050406030204" pitchFamily="18" charset="0"/>
              </a:rPr>
              <a:t>retê</a:t>
            </a:r>
            <a:r>
              <a:rPr lang="pt-BR" altLang="en-US" sz="2000" i="1" dirty="0">
                <a:latin typeface="Cambria" panose="02040503050406030204" pitchFamily="18" charset="0"/>
              </a:rPr>
              <a:t>- </a:t>
            </a:r>
            <a:r>
              <a:rPr lang="pt-BR" altLang="en-US" sz="2000" i="1" dirty="0" err="1">
                <a:latin typeface="Cambria" panose="02040503050406030204" pitchFamily="18" charset="0"/>
              </a:rPr>
              <a:t>lo</a:t>
            </a:r>
            <a:r>
              <a:rPr lang="pt-BR" altLang="en-US" sz="2000" i="1" dirty="0">
                <a:latin typeface="Cambria" panose="02040503050406030204" pitchFamily="18" charset="0"/>
              </a:rPr>
              <a:t> no local de trabalho;            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pt-BR" altLang="en-US" sz="2000" i="1" dirty="0">
                <a:latin typeface="Cambria" panose="02040503050406030204" pitchFamily="18" charset="0"/>
              </a:rPr>
              <a:t>II - </a:t>
            </a:r>
            <a:r>
              <a:rPr lang="pt-BR" altLang="en-US" sz="2000" b="1" i="1" dirty="0">
                <a:latin typeface="Cambria" panose="02040503050406030204" pitchFamily="18" charset="0"/>
              </a:rPr>
              <a:t>mantém vigilância ostensiva no local de trabalho ou se apodera de documentos ou objetos  pessoais do trabalhador</a:t>
            </a:r>
            <a:r>
              <a:rPr lang="pt-BR" altLang="en-US" sz="2000" i="1" dirty="0">
                <a:latin typeface="Cambria" panose="02040503050406030204" pitchFamily="18" charset="0"/>
              </a:rPr>
              <a:t>, com o fim de retê-lo no local de trabalho. (...</a:t>
            </a:r>
            <a:r>
              <a:rPr lang="pt-BR" altLang="en-US" sz="2000" dirty="0">
                <a:latin typeface="Cambria" panose="02040503050406030204" pitchFamily="18" charset="0"/>
              </a:rPr>
              <a:t>)</a:t>
            </a:r>
            <a:r>
              <a:rPr lang="pt-BR" altLang="en-US" dirty="0">
                <a:latin typeface="Cambria" panose="02040503050406030204" pitchFamily="18" charset="0"/>
              </a:rPr>
              <a:t>”</a:t>
            </a:r>
            <a:r>
              <a:rPr lang="pt-BR" altLang="en-US" sz="1500" dirty="0">
                <a:latin typeface="Cambria" panose="02040503050406030204" pitchFamily="18" charset="0"/>
              </a:rPr>
              <a:t> </a:t>
            </a:r>
            <a:endParaRPr lang="pt-BR" altLang="en-US" sz="3600" dirty="0">
              <a:latin typeface="Cambria" panose="020405030504060302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088" y="158750"/>
            <a:ext cx="7158037" cy="92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indent="449263"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FontTx/>
              <a:buNone/>
            </a:pPr>
            <a:r>
              <a:rPr lang="pt-BR" altLang="pt-BR" sz="3600" b="1" dirty="0">
                <a:latin typeface="Cambria" panose="02040503050406030204" pitchFamily="18" charset="0"/>
                <a:cs typeface="Times New Roman" panose="02020603050405020304" pitchFamily="18" charset="0"/>
              </a:rPr>
              <a:t>ESCRAVIDÃO (Contemporânea)</a:t>
            </a:r>
            <a:r>
              <a:rPr lang="pt-BR" altLang="pt-BR" sz="36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803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60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40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4000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4000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6000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xmlns="" id="{FC777B8A-562E-4D27-B403-DD9F5B4F9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31800"/>
            <a:ext cx="8215313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7663" indent="-255588"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pt-BR" altLang="en-US" sz="3600" b="1" dirty="0">
                <a:latin typeface="Cambria" panose="02040503050406030204" pitchFamily="18" charset="0"/>
              </a:rPr>
              <a:t>ENQUADRAMENTO </a:t>
            </a:r>
            <a:r>
              <a:rPr lang="pt-BR" altLang="en-US" sz="3600" b="1" dirty="0" smtClean="0">
                <a:latin typeface="Cambria" panose="02040503050406030204" pitchFamily="18" charset="0"/>
              </a:rPr>
              <a:t>LEGAL</a:t>
            </a:r>
            <a:endParaRPr lang="pt-BR" altLang="en-US" sz="3600" b="1" dirty="0">
              <a:latin typeface="Cambria" panose="02040503050406030204" pitchFamily="18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FC777B8A-562E-4D27-B403-DD9F5B4F9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600200"/>
            <a:ext cx="8215313" cy="4936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7663" indent="-255588"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</a:pPr>
            <a:r>
              <a:rPr lang="pt-BR" altLang="en-US" sz="3200" dirty="0" smtClean="0">
                <a:latin typeface="Cambria" panose="02040503050406030204" pitchFamily="18" charset="0"/>
              </a:rPr>
              <a:t>- </a:t>
            </a:r>
            <a:r>
              <a:rPr lang="pt-BR" altLang="en-US" sz="3200" dirty="0">
                <a:latin typeface="Cambria" panose="02040503050406030204" pitchFamily="18" charset="0"/>
              </a:rPr>
              <a:t>Declaração Universal DH (1948);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</a:pPr>
            <a:endParaRPr lang="pt-BR" altLang="en-US" sz="3200" b="1" dirty="0">
              <a:latin typeface="Cambria" panose="02040503050406030204" pitchFamily="18" charset="0"/>
            </a:endParaRP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</a:pPr>
            <a:r>
              <a:rPr lang="pt-BR" altLang="en-US" sz="3200" b="1" dirty="0" smtClean="0">
                <a:latin typeface="Cambria" panose="02040503050406030204" pitchFamily="18" charset="0"/>
              </a:rPr>
              <a:t>- </a:t>
            </a:r>
            <a:r>
              <a:rPr lang="pt-BR" altLang="en-US" sz="3200" dirty="0" smtClean="0">
                <a:latin typeface="Cambria" panose="02040503050406030204" pitchFamily="18" charset="0"/>
              </a:rPr>
              <a:t>Convenção </a:t>
            </a:r>
            <a:r>
              <a:rPr lang="pt-BR" altLang="en-US" sz="3200" dirty="0">
                <a:latin typeface="Cambria" panose="02040503050406030204" pitchFamily="18" charset="0"/>
              </a:rPr>
              <a:t>29, da OIT, de 1958, </a:t>
            </a:r>
            <a:r>
              <a:rPr lang="pt-BR" altLang="en-US" sz="3200" dirty="0" smtClean="0">
                <a:latin typeface="Cambria" panose="02040503050406030204" pitchFamily="18" charset="0"/>
              </a:rPr>
              <a:t>ratificada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</a:pPr>
            <a:r>
              <a:rPr lang="pt-BR" altLang="en-US" sz="3200" dirty="0" smtClean="0">
                <a:latin typeface="Cambria" panose="02040503050406030204" pitchFamily="18" charset="0"/>
              </a:rPr>
              <a:t>pelo BR </a:t>
            </a:r>
            <a:r>
              <a:rPr lang="pt-BR" altLang="en-US" sz="3200" dirty="0">
                <a:latin typeface="Cambria" panose="02040503050406030204" pitchFamily="18" charset="0"/>
              </a:rPr>
              <a:t>– proíbe trabalhos forçados;</a:t>
            </a:r>
          </a:p>
          <a:p>
            <a:pPr defTabSz="449263" eaLnBrk="0" fontAlgn="base" hangingPunct="0">
              <a:spcBef>
                <a:spcPts val="400"/>
              </a:spcBef>
              <a:spcAft>
                <a:spcPct val="0"/>
              </a:spcAft>
            </a:pPr>
            <a:endParaRPr lang="pt-BR" altLang="en-US" sz="3200" dirty="0">
              <a:latin typeface="Cambria" panose="02040503050406030204" pitchFamily="18" charset="0"/>
            </a:endParaRP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</a:pPr>
            <a:r>
              <a:rPr lang="pt-BR" altLang="en-US" sz="3200" dirty="0" smtClean="0">
                <a:latin typeface="Cambria" panose="02040503050406030204" pitchFamily="18" charset="0"/>
              </a:rPr>
              <a:t>- Dignidade </a:t>
            </a:r>
            <a:r>
              <a:rPr lang="pt-BR" altLang="en-US" sz="3200" dirty="0">
                <a:latin typeface="Cambria" panose="02040503050406030204" pitchFamily="18" charset="0"/>
              </a:rPr>
              <a:t>da pessoa humana e </a:t>
            </a:r>
            <a:r>
              <a:rPr lang="pt-BR" altLang="en-US" sz="3200" dirty="0" smtClean="0">
                <a:latin typeface="Cambria" panose="02040503050406030204" pitchFamily="18" charset="0"/>
              </a:rPr>
              <a:t>valores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</a:pPr>
            <a:r>
              <a:rPr lang="pt-BR" altLang="en-US" sz="3200" dirty="0" smtClean="0">
                <a:latin typeface="Cambria" panose="02040503050406030204" pitchFamily="18" charset="0"/>
              </a:rPr>
              <a:t>sociais </a:t>
            </a:r>
            <a:r>
              <a:rPr lang="pt-BR" altLang="en-US" sz="3200" dirty="0">
                <a:latin typeface="Cambria" panose="02040503050406030204" pitchFamily="18" charset="0"/>
              </a:rPr>
              <a:t>do trabalho como </a:t>
            </a:r>
            <a:r>
              <a:rPr lang="pt-BR" altLang="en-US" sz="3200" b="1" dirty="0">
                <a:latin typeface="Cambria" panose="02040503050406030204" pitchFamily="18" charset="0"/>
              </a:rPr>
              <a:t>fundamentos </a:t>
            </a:r>
            <a:r>
              <a:rPr lang="pt-BR" altLang="en-US" sz="3200" b="1" dirty="0" smtClean="0">
                <a:latin typeface="Cambria" panose="02040503050406030204" pitchFamily="18" charset="0"/>
              </a:rPr>
              <a:t>da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</a:pPr>
            <a:r>
              <a:rPr lang="pt-BR" altLang="en-US" sz="3200" b="1" dirty="0" smtClean="0">
                <a:latin typeface="Cambria" panose="02040503050406030204" pitchFamily="18" charset="0"/>
              </a:rPr>
              <a:t>República</a:t>
            </a:r>
            <a:r>
              <a:rPr lang="pt-BR" altLang="en-US" sz="3200" dirty="0" smtClean="0">
                <a:latin typeface="Cambria" panose="02040503050406030204" pitchFamily="18" charset="0"/>
              </a:rPr>
              <a:t> </a:t>
            </a:r>
            <a:r>
              <a:rPr lang="pt-BR" altLang="en-US" sz="3200" dirty="0">
                <a:latin typeface="Cambria" panose="02040503050406030204" pitchFamily="18" charset="0"/>
              </a:rPr>
              <a:t>(art. 1º da CF/88);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</a:pPr>
            <a:endParaRPr lang="pt-BR" altLang="en-US" sz="3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40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xmlns="" id="{E8F51F3D-C0AF-4966-BBE5-2D631DC55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24000"/>
            <a:ext cx="8215313" cy="4393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7663" indent="-255588"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</a:pPr>
            <a:r>
              <a:rPr lang="pt-BR" altLang="en-US" sz="3200" b="1" dirty="0" smtClean="0">
                <a:latin typeface="Cambria" panose="02040503050406030204" pitchFamily="18" charset="0"/>
              </a:rPr>
              <a:t>- </a:t>
            </a:r>
            <a:r>
              <a:rPr lang="pt-BR" altLang="en-US" sz="3200" dirty="0" smtClean="0">
                <a:latin typeface="Cambria" panose="02040503050406030204" pitchFamily="18" charset="0"/>
              </a:rPr>
              <a:t>Alguns </a:t>
            </a:r>
            <a:r>
              <a:rPr lang="pt-BR" altLang="en-US" sz="3200" dirty="0">
                <a:latin typeface="Cambria" panose="02040503050406030204" pitchFamily="18" charset="0"/>
              </a:rPr>
              <a:t>crimes tutelam a </a:t>
            </a:r>
            <a:r>
              <a:rPr lang="pt-BR" altLang="en-US" sz="3200" b="1" dirty="0">
                <a:latin typeface="Cambria" panose="02040503050406030204" pitchFamily="18" charset="0"/>
              </a:rPr>
              <a:t>Organização </a:t>
            </a:r>
            <a:r>
              <a:rPr lang="pt-BR" altLang="en-US" sz="3200" b="1" dirty="0" smtClean="0">
                <a:latin typeface="Cambria" panose="02040503050406030204" pitchFamily="18" charset="0"/>
              </a:rPr>
              <a:t>do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</a:pPr>
            <a:r>
              <a:rPr lang="pt-BR" altLang="en-US" sz="3200" b="1" dirty="0" smtClean="0">
                <a:latin typeface="Cambria" panose="02040503050406030204" pitchFamily="18" charset="0"/>
              </a:rPr>
              <a:t>Trabalho</a:t>
            </a:r>
            <a:r>
              <a:rPr lang="pt-BR" altLang="en-US" sz="3200" dirty="0">
                <a:latin typeface="Cambria" panose="02040503050406030204" pitchFamily="18" charset="0"/>
              </a:rPr>
              <a:t>;</a:t>
            </a:r>
          </a:p>
          <a:p>
            <a:pPr defTabSz="449263" eaLnBrk="0" fontAlgn="base" hangingPunct="0">
              <a:spcBef>
                <a:spcPts val="400"/>
              </a:spcBef>
              <a:spcAft>
                <a:spcPct val="0"/>
              </a:spcAft>
            </a:pPr>
            <a:endParaRPr lang="pt-BR" altLang="en-US" sz="3200" dirty="0">
              <a:latin typeface="Cambria" panose="02040503050406030204" pitchFamily="18" charset="0"/>
            </a:endParaRP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</a:pPr>
            <a:r>
              <a:rPr lang="pt-BR" altLang="en-US" sz="3200" dirty="0" smtClean="0">
                <a:latin typeface="Cambria" panose="02040503050406030204" pitchFamily="18" charset="0"/>
              </a:rPr>
              <a:t>- Frustração </a:t>
            </a:r>
            <a:r>
              <a:rPr lang="pt-BR" altLang="en-US" sz="3200" dirty="0">
                <a:latin typeface="Cambria" panose="02040503050406030204" pitchFamily="18" charset="0"/>
              </a:rPr>
              <a:t>de direitos trabalhistas (art. </a:t>
            </a:r>
            <a:r>
              <a:rPr lang="pt-BR" altLang="en-US" sz="3200" dirty="0" smtClean="0">
                <a:latin typeface="Cambria" panose="02040503050406030204" pitchFamily="18" charset="0"/>
              </a:rPr>
              <a:t>203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</a:pPr>
            <a:r>
              <a:rPr lang="pt-BR" altLang="en-US" sz="3200" dirty="0" smtClean="0">
                <a:latin typeface="Cambria" panose="02040503050406030204" pitchFamily="18" charset="0"/>
              </a:rPr>
              <a:t>do </a:t>
            </a:r>
            <a:r>
              <a:rPr lang="pt-BR" altLang="en-US" sz="3200" dirty="0">
                <a:latin typeface="Cambria" panose="02040503050406030204" pitchFamily="18" charset="0"/>
              </a:rPr>
              <a:t>CP);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</a:pPr>
            <a:endParaRPr lang="pt-BR" altLang="en-US" sz="3200" dirty="0">
              <a:latin typeface="Cambria" panose="02040503050406030204" pitchFamily="18" charset="0"/>
            </a:endParaRP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</a:pPr>
            <a:r>
              <a:rPr lang="pt-BR" altLang="en-US" sz="3200" dirty="0" smtClean="0">
                <a:latin typeface="Cambria" panose="02040503050406030204" pitchFamily="18" charset="0"/>
              </a:rPr>
              <a:t>- Aliciamento </a:t>
            </a:r>
            <a:r>
              <a:rPr lang="pt-BR" altLang="en-US" sz="3200" dirty="0">
                <a:latin typeface="Cambria" panose="02040503050406030204" pitchFamily="18" charset="0"/>
              </a:rPr>
              <a:t>para o fim de emigração (</a:t>
            </a:r>
            <a:r>
              <a:rPr lang="pt-BR" altLang="en-US" sz="3200" dirty="0" smtClean="0">
                <a:latin typeface="Cambria" panose="02040503050406030204" pitchFamily="18" charset="0"/>
              </a:rPr>
              <a:t>art.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</a:pPr>
            <a:r>
              <a:rPr lang="pt-BR" altLang="en-US" sz="3200" dirty="0" smtClean="0">
                <a:latin typeface="Cambria" panose="02040503050406030204" pitchFamily="18" charset="0"/>
              </a:rPr>
              <a:t>206 </a:t>
            </a:r>
            <a:r>
              <a:rPr lang="pt-BR" altLang="en-US" sz="3200" dirty="0">
                <a:latin typeface="Cambria" panose="02040503050406030204" pitchFamily="18" charset="0"/>
              </a:rPr>
              <a:t>do CP</a:t>
            </a:r>
            <a:r>
              <a:rPr lang="pt-BR" altLang="en-US" sz="3200" dirty="0" smtClean="0">
                <a:latin typeface="Cambria" panose="02040503050406030204" pitchFamily="18" charset="0"/>
              </a:rPr>
              <a:t>);</a:t>
            </a:r>
            <a:endParaRPr lang="pt-BR" altLang="en-US" sz="3200" dirty="0">
              <a:latin typeface="Cambria" panose="02040503050406030204" pitchFamily="18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FC777B8A-562E-4D27-B403-DD9F5B4F9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31800"/>
            <a:ext cx="8215313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7663" indent="-255588"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pt-BR" altLang="en-US" sz="3600" b="1" dirty="0">
                <a:latin typeface="Cambria" panose="02040503050406030204" pitchFamily="18" charset="0"/>
              </a:rPr>
              <a:t>ENQUADRAMENTO </a:t>
            </a:r>
            <a:r>
              <a:rPr lang="pt-BR" altLang="en-US" sz="3600" b="1" dirty="0" smtClean="0">
                <a:latin typeface="Cambria" panose="02040503050406030204" pitchFamily="18" charset="0"/>
              </a:rPr>
              <a:t>LEGAL</a:t>
            </a:r>
            <a:endParaRPr lang="pt-BR" altLang="en-US" sz="3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01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>
            <a:extLst>
              <a:ext uri="{FF2B5EF4-FFF2-40B4-BE49-F238E27FC236}">
                <a16:creationId xmlns:a16="http://schemas.microsoft.com/office/drawing/2014/main" xmlns="" id="{4D6978C5-2EE6-4950-B0C8-3106A7DF1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</a:pPr>
            <a:fld id="{1163D6DB-C21F-4C11-BD19-07FE461E421D}" type="slidenum">
              <a:rPr lang="pt-BR" altLang="en-US" sz="1000"/>
              <a:pPr algn="r" defTabSz="449263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BR" altLang="en-US" sz="100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4663DA44-45C5-43CD-9288-AEE1405B3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4221163"/>
            <a:ext cx="4572000" cy="1867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en-US" b="1" dirty="0">
                <a:solidFill>
                  <a:srgbClr val="464646"/>
                </a:solidFill>
                <a:latin typeface="Cambria" panose="02040503050406030204" pitchFamily="18" charset="0"/>
              </a:rPr>
              <a:t>José Rubens </a:t>
            </a:r>
            <a:r>
              <a:rPr lang="pt-BR" altLang="en-US" b="1" dirty="0" err="1">
                <a:solidFill>
                  <a:srgbClr val="464646"/>
                </a:solidFill>
                <a:latin typeface="Cambria" panose="02040503050406030204" pitchFamily="18" charset="0"/>
              </a:rPr>
              <a:t>Plates</a:t>
            </a:r>
            <a:endParaRPr lang="pt-BR" altLang="en-US" b="1" dirty="0">
              <a:solidFill>
                <a:srgbClr val="464646"/>
              </a:solidFill>
              <a:latin typeface="Cambria" panose="02040503050406030204" pitchFamily="18" charset="0"/>
            </a:endParaRPr>
          </a:p>
          <a:p>
            <a:pPr algn="r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en-US" dirty="0">
                <a:solidFill>
                  <a:srgbClr val="464646"/>
                </a:solidFill>
                <a:latin typeface="Cambria" panose="02040503050406030204" pitchFamily="18" charset="0"/>
              </a:rPr>
              <a:t>Mestrando em Direito Financeiro pela USP</a:t>
            </a:r>
          </a:p>
          <a:p>
            <a:pPr algn="r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en-US" dirty="0">
                <a:solidFill>
                  <a:srgbClr val="464646"/>
                </a:solidFill>
                <a:latin typeface="Cambria" panose="02040503050406030204" pitchFamily="18" charset="0"/>
              </a:rPr>
              <a:t>joseplates@mpf.mp.br</a:t>
            </a:r>
          </a:p>
          <a:p>
            <a:pPr algn="r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pt-BR" altLang="en-US" dirty="0">
              <a:solidFill>
                <a:srgbClr val="464646"/>
              </a:solidFill>
              <a:latin typeface="Cambria" panose="02040503050406030204" pitchFamily="18" charset="0"/>
            </a:endParaRPr>
          </a:p>
          <a:p>
            <a:pPr algn="r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en-US" b="1" dirty="0">
                <a:solidFill>
                  <a:srgbClr val="464646"/>
                </a:solidFill>
                <a:latin typeface="Cambria" panose="02040503050406030204" pitchFamily="18" charset="0"/>
              </a:rPr>
              <a:t>Júlio Cesar Hidalgo</a:t>
            </a:r>
          </a:p>
          <a:p>
            <a:pPr algn="r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en-US" dirty="0">
                <a:solidFill>
                  <a:srgbClr val="464646"/>
                </a:solidFill>
                <a:latin typeface="Cambria" panose="02040503050406030204" pitchFamily="18" charset="0"/>
              </a:rPr>
              <a:t>Mestre em </a:t>
            </a:r>
            <a:r>
              <a:rPr lang="pt-BR" altLang="en-US" dirty="0" smtClean="0">
                <a:solidFill>
                  <a:srgbClr val="464646"/>
                </a:solidFill>
                <a:latin typeface="Cambria" panose="02040503050406030204" pitchFamily="18" charset="0"/>
              </a:rPr>
              <a:t>Direito do Estado </a:t>
            </a:r>
            <a:r>
              <a:rPr lang="pt-BR" altLang="en-US" dirty="0">
                <a:solidFill>
                  <a:srgbClr val="464646"/>
                </a:solidFill>
                <a:latin typeface="Cambria" panose="02040503050406030204" pitchFamily="18" charset="0"/>
              </a:rPr>
              <a:t>pela PUC/SP</a:t>
            </a:r>
          </a:p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dirty="0">
                <a:latin typeface="Cambria" panose="02040503050406030204" pitchFamily="18" charset="0"/>
              </a:rPr>
              <a:t>advjuliohidalgo@yahoo.com.br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xmlns="" id="{6FADECB3-2BBA-487E-999E-812BAB64B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484313"/>
            <a:ext cx="8250238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en-US" sz="360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pt-BR" altLang="en-US" sz="3200" b="1">
                <a:solidFill>
                  <a:srgbClr val="2323DC"/>
                </a:solidFill>
                <a:latin typeface="Cambria" panose="02040503050406030204" pitchFamily="18" charset="0"/>
              </a:rPr>
              <a:t>TRABALHO ESCRAVO CONTEMPORÂNEO E </a:t>
            </a:r>
          </a:p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en-US" sz="3200" b="1">
                <a:solidFill>
                  <a:srgbClr val="2323DC"/>
                </a:solidFill>
                <a:latin typeface="Cambria" panose="02040503050406030204" pitchFamily="18" charset="0"/>
              </a:rPr>
              <a:t>A ATUAÇÃO DO MINISTÉRIO PÚBLICO</a:t>
            </a:r>
          </a:p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altLang="en-US" sz="3200" b="1">
              <a:solidFill>
                <a:srgbClr val="2323DC"/>
              </a:solidFill>
              <a:latin typeface="Cambria" panose="02040503050406030204" pitchFamily="18" charset="0"/>
            </a:endParaRP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en-US" sz="3200" b="1">
              <a:solidFill>
                <a:srgbClr val="2323DC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3071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xmlns="" id="{4C086037-908C-4F76-8889-F14A91BFE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49" y="1752600"/>
            <a:ext cx="8316913" cy="3869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7663" indent="-255588"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pt-BR" altLang="en-US" sz="3200" b="1" dirty="0" smtClean="0">
                <a:latin typeface="Cambria" panose="02040503050406030204" pitchFamily="18" charset="0"/>
              </a:rPr>
              <a:t>Objeto </a:t>
            </a:r>
            <a:r>
              <a:rPr lang="pt-BR" altLang="en-US" sz="3200" b="1" dirty="0">
                <a:latin typeface="Cambria" panose="02040503050406030204" pitchFamily="18" charset="0"/>
              </a:rPr>
              <a:t>jurídico: </a:t>
            </a:r>
            <a:r>
              <a:rPr lang="pt-BR" altLang="en-US" sz="3200" dirty="0">
                <a:latin typeface="Cambria" panose="02040503050406030204" pitchFamily="18" charset="0"/>
              </a:rPr>
              <a:t>Liberdade pessoal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200" b="1" dirty="0">
              <a:latin typeface="Cambria" panose="02040503050406030204" pitchFamily="18" charset="0"/>
            </a:endParaRP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pt-BR" altLang="en-US" sz="3200" b="1" dirty="0">
                <a:latin typeface="Cambria" panose="02040503050406030204" pitchFamily="18" charset="0"/>
              </a:rPr>
              <a:t>Sujeito ativo: </a:t>
            </a:r>
            <a:r>
              <a:rPr lang="pt-BR" altLang="en-US" sz="3200" dirty="0">
                <a:latin typeface="Cambria" panose="02040503050406030204" pitchFamily="18" charset="0"/>
              </a:rPr>
              <a:t>Qualquer pessoa, ainda </a:t>
            </a:r>
            <a:r>
              <a:rPr lang="pt-BR" altLang="en-US" sz="3200" dirty="0" smtClean="0">
                <a:latin typeface="Cambria" panose="02040503050406030204" pitchFamily="18" charset="0"/>
              </a:rPr>
              <a:t>que não </a:t>
            </a:r>
            <a:r>
              <a:rPr lang="pt-BR" altLang="en-US" sz="3200" dirty="0">
                <a:latin typeface="Cambria" panose="02040503050406030204" pitchFamily="18" charset="0"/>
              </a:rPr>
              <a:t>esteja presente no local dos fatos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200" b="1" dirty="0">
              <a:latin typeface="Cambria" panose="02040503050406030204" pitchFamily="18" charset="0"/>
            </a:endParaRP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pt-BR" altLang="en-US" sz="3200" b="1" dirty="0">
                <a:latin typeface="Cambria" panose="02040503050406030204" pitchFamily="18" charset="0"/>
              </a:rPr>
              <a:t>Competência</a:t>
            </a:r>
            <a:r>
              <a:rPr lang="pt-BR" altLang="en-US" sz="3200" dirty="0">
                <a:latin typeface="Cambria" panose="02040503050406030204" pitchFamily="18" charset="0"/>
              </a:rPr>
              <a:t>: Justiça Federal</a:t>
            </a:r>
            <a:r>
              <a:rPr lang="pt-BR" altLang="en-US" sz="3600" dirty="0">
                <a:latin typeface="Cambria" panose="02040503050406030204" pitchFamily="18" charset="0"/>
              </a:rPr>
              <a:t> (STF, </a:t>
            </a:r>
            <a:r>
              <a:rPr lang="pt-BR" altLang="en-US" sz="3600" dirty="0" smtClean="0">
                <a:latin typeface="Cambria" panose="02040503050406030204" pitchFamily="18" charset="0"/>
              </a:rPr>
              <a:t>RE398.014)</a:t>
            </a:r>
            <a:endParaRPr lang="pt-BR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FC777B8A-562E-4D27-B403-DD9F5B4F9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31800"/>
            <a:ext cx="8215313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7663" indent="-255588"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pt-BR" altLang="en-US" sz="3600" b="1" dirty="0">
                <a:latin typeface="Cambria" panose="02040503050406030204" pitchFamily="18" charset="0"/>
              </a:rPr>
              <a:t>ENQUADRAMENTO </a:t>
            </a:r>
            <a:r>
              <a:rPr lang="pt-BR" altLang="en-US" sz="3600" b="1" dirty="0" smtClean="0">
                <a:latin typeface="Cambria" panose="02040503050406030204" pitchFamily="18" charset="0"/>
              </a:rPr>
              <a:t>LEGAL</a:t>
            </a:r>
            <a:endParaRPr lang="pt-BR" altLang="en-US" sz="3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75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>
            <a:extLst>
              <a:ext uri="{FF2B5EF4-FFF2-40B4-BE49-F238E27FC236}">
                <a16:creationId xmlns:a16="http://schemas.microsoft.com/office/drawing/2014/main" xmlns="" id="{09671180-6301-4BB7-BF6A-453F6B8EF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</a:pPr>
            <a:fld id="{FFC18855-F535-45B6-B0BF-9FE6D3F5F982}" type="slidenum">
              <a:rPr lang="pt-BR" altLang="en-US" sz="1000"/>
              <a:pPr algn="r" defTabSz="449263"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pt-BR" altLang="en-US" sz="10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954AACFE-8DD2-443A-86D4-1D09EE918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0"/>
            <a:ext cx="8424863" cy="851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63538" indent="-239713"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 smtClean="0">
                <a:latin typeface="Cambria" panose="02040503050406030204" pitchFamily="18" charset="0"/>
              </a:rPr>
              <a:t>-  MPF</a:t>
            </a:r>
            <a:r>
              <a:rPr lang="pt-BR" altLang="en-US" sz="3600" dirty="0">
                <a:latin typeface="Cambria" panose="02040503050406030204" pitchFamily="18" charset="0"/>
              </a:rPr>
              <a:t>, PF, Receitas Estadual e Federal </a:t>
            </a:r>
            <a:r>
              <a:rPr lang="pt-BR" altLang="en-US" sz="3600" dirty="0" smtClean="0">
                <a:latin typeface="Cambria" panose="02040503050406030204" pitchFamily="18" charset="0"/>
              </a:rPr>
              <a:t>e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 smtClean="0">
                <a:latin typeface="Cambria" panose="02040503050406030204" pitchFamily="18" charset="0"/>
              </a:rPr>
              <a:t>MT</a:t>
            </a:r>
            <a:r>
              <a:rPr lang="pt-BR" altLang="en-US" sz="3600" dirty="0">
                <a:latin typeface="Cambria" panose="02040503050406030204" pitchFamily="18" charset="0"/>
              </a:rPr>
              <a:t>;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 smtClean="0">
                <a:latin typeface="Cambria" panose="02040503050406030204" pitchFamily="18" charset="0"/>
              </a:rPr>
              <a:t>- Ministério </a:t>
            </a:r>
            <a:r>
              <a:rPr lang="pt-BR" altLang="en-US" sz="3600" dirty="0">
                <a:latin typeface="Cambria" panose="02040503050406030204" pitchFamily="18" charset="0"/>
              </a:rPr>
              <a:t>do Trabalho – Grupos </a:t>
            </a:r>
            <a:r>
              <a:rPr lang="pt-BR" altLang="en-US" sz="3600" dirty="0" smtClean="0">
                <a:latin typeface="Cambria" panose="02040503050406030204" pitchFamily="18" charset="0"/>
              </a:rPr>
              <a:t>Móveis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 smtClean="0">
                <a:latin typeface="Cambria" panose="02040503050406030204" pitchFamily="18" charset="0"/>
              </a:rPr>
              <a:t>de </a:t>
            </a:r>
            <a:r>
              <a:rPr lang="pt-BR" altLang="en-US" sz="3600" dirty="0" err="1">
                <a:latin typeface="Cambria" panose="02040503050406030204" pitchFamily="18" charset="0"/>
              </a:rPr>
              <a:t>Fiscalizacão</a:t>
            </a:r>
            <a:r>
              <a:rPr lang="pt-BR" altLang="en-US" sz="3600" dirty="0">
                <a:latin typeface="Cambria" panose="02040503050406030204" pitchFamily="18" charset="0"/>
              </a:rPr>
              <a:t>;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>
                <a:latin typeface="Cambria" panose="02040503050406030204" pitchFamily="18" charset="0"/>
              </a:rPr>
              <a:t>- </a:t>
            </a:r>
            <a:r>
              <a:rPr lang="pt-BR" altLang="en-US" sz="3600" dirty="0">
                <a:latin typeface="Cambria" panose="02040503050406030204" pitchFamily="18" charset="0"/>
                <a:hlinkClick r:id="rId3" tooltip="Clique aqui"/>
              </a:rPr>
              <a:t>Chacina de Unaí  </a:t>
            </a:r>
            <a:endParaRPr lang="pt-BR" altLang="en-US" sz="2200" b="1" dirty="0">
              <a:latin typeface="Cambria" panose="02040503050406030204" pitchFamily="18" charset="0"/>
            </a:endParaRPr>
          </a:p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b="1" dirty="0">
              <a:latin typeface="Cambria" panose="02040503050406030204" pitchFamily="18" charset="0"/>
            </a:endParaRPr>
          </a:p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b="1" dirty="0">
              <a:latin typeface="Cambria" panose="02040503050406030204" pitchFamily="18" charset="0"/>
            </a:endParaRPr>
          </a:p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b="1" dirty="0">
              <a:latin typeface="Cambria" panose="02040503050406030204" pitchFamily="18" charset="0"/>
            </a:endParaRPr>
          </a:p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b="1" dirty="0">
              <a:latin typeface="Cambria" panose="02040503050406030204" pitchFamily="18" charset="0"/>
            </a:endParaRPr>
          </a:p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b="1" dirty="0">
              <a:latin typeface="Cambria" panose="02040503050406030204" pitchFamily="18" charset="0"/>
            </a:endParaRPr>
          </a:p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b="1" dirty="0">
              <a:latin typeface="Cambria" panose="02040503050406030204" pitchFamily="18" charset="0"/>
            </a:endParaRPr>
          </a:p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b="1" dirty="0">
              <a:latin typeface="Cambria" panose="02040503050406030204" pitchFamily="18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FC777B8A-562E-4D27-B403-DD9F5B4F9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31800"/>
            <a:ext cx="8215313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7663" indent="-255588"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92075" indent="0" algn="ctr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r>
              <a:rPr lang="pt-BR" altLang="en-US" sz="3600" b="1" dirty="0" smtClean="0">
                <a:latin typeface="Cambria" panose="02040503050406030204" pitchFamily="18" charset="0"/>
              </a:rPr>
              <a:t>OPERAÇÕES INTEGRADAS</a:t>
            </a:r>
            <a:endParaRPr lang="pt-BR" altLang="en-US" sz="3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25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25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>
            <a:extLst>
              <a:ext uri="{FF2B5EF4-FFF2-40B4-BE49-F238E27FC236}">
                <a16:creationId xmlns:a16="http://schemas.microsoft.com/office/drawing/2014/main" xmlns="" id="{20B01D15-DE66-438A-9E29-545FAB375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</a:pPr>
            <a:fld id="{38EF9DC5-75F5-48B2-A1EA-B53902858B56}" type="slidenum">
              <a:rPr lang="pt-BR" altLang="en-US" sz="1000"/>
              <a:pPr algn="r" defTabSz="449263"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pt-BR" altLang="en-US" sz="100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A0B47CE5-D890-426A-936E-BB69E420E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1600"/>
            <a:ext cx="8424863" cy="9697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63538" indent="-239713"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 smtClean="0">
                <a:latin typeface="Cambria" panose="02040503050406030204" pitchFamily="18" charset="0"/>
              </a:rPr>
              <a:t>-    </a:t>
            </a:r>
            <a:r>
              <a:rPr lang="pt-BR" altLang="en-US" sz="3600" dirty="0">
                <a:latin typeface="Cambria" panose="02040503050406030204" pitchFamily="18" charset="0"/>
              </a:rPr>
              <a:t>Portaria MT 1.129, de 13-10-2017;</a:t>
            </a:r>
          </a:p>
          <a:p>
            <a:pPr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1200" dirty="0">
              <a:latin typeface="Cambria" panose="02040503050406030204" pitchFamily="18" charset="0"/>
            </a:endParaRP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 smtClean="0">
                <a:latin typeface="Cambria" panose="02040503050406030204" pitchFamily="18" charset="0"/>
              </a:rPr>
              <a:t>- Condiciona </a:t>
            </a:r>
            <a:r>
              <a:rPr lang="pt-BR" altLang="en-US" sz="3600" dirty="0">
                <a:latin typeface="Cambria" panose="02040503050406030204" pitchFamily="18" charset="0"/>
              </a:rPr>
              <a:t>o trabalho escravo </a:t>
            </a:r>
            <a:r>
              <a:rPr lang="pt-BR" altLang="en-US" sz="3600" dirty="0" smtClean="0">
                <a:latin typeface="Cambria" panose="02040503050406030204" pitchFamily="18" charset="0"/>
              </a:rPr>
              <a:t>à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 smtClean="0">
                <a:latin typeface="Cambria" panose="02040503050406030204" pitchFamily="18" charset="0"/>
              </a:rPr>
              <a:t>restrição </a:t>
            </a:r>
            <a:r>
              <a:rPr lang="pt-BR" altLang="en-US" sz="3600" dirty="0">
                <a:latin typeface="Cambria" panose="02040503050406030204" pitchFamily="18" charset="0"/>
              </a:rPr>
              <a:t>da liberdade de locomoção </a:t>
            </a:r>
            <a:r>
              <a:rPr lang="pt-BR" altLang="en-US" sz="3600" dirty="0" smtClean="0">
                <a:latin typeface="Cambria" panose="02040503050406030204" pitchFamily="18" charset="0"/>
              </a:rPr>
              <a:t>da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 smtClean="0">
                <a:latin typeface="Cambria" panose="02040503050406030204" pitchFamily="18" charset="0"/>
              </a:rPr>
              <a:t>vítima </a:t>
            </a:r>
            <a:r>
              <a:rPr lang="pt-BR" altLang="en-US" sz="3600" dirty="0">
                <a:latin typeface="Cambria" panose="02040503050406030204" pitchFamily="18" charset="0"/>
              </a:rPr>
              <a:t>e altera regras sobre a </a:t>
            </a:r>
            <a:r>
              <a:rPr lang="pt-BR" altLang="en-US" sz="3600" dirty="0" smtClean="0">
                <a:latin typeface="Cambria" panose="02040503050406030204" pitchFamily="18" charset="0"/>
              </a:rPr>
              <a:t>publicação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 smtClean="0">
                <a:latin typeface="Cambria" panose="02040503050406030204" pitchFamily="18" charset="0"/>
              </a:rPr>
              <a:t>da </a:t>
            </a:r>
            <a:r>
              <a:rPr lang="pt-BR" altLang="en-US" sz="3600" dirty="0">
                <a:latin typeface="Cambria" panose="02040503050406030204" pitchFamily="18" charset="0"/>
              </a:rPr>
              <a:t>Lista Suja;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1400" dirty="0">
              <a:latin typeface="Cambria" panose="02040503050406030204" pitchFamily="18" charset="0"/>
            </a:endParaRP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 smtClean="0">
                <a:latin typeface="Cambria" panose="02040503050406030204" pitchFamily="18" charset="0"/>
              </a:rPr>
              <a:t>- Atentado </a:t>
            </a:r>
            <a:r>
              <a:rPr lang="pt-BR" altLang="en-US" sz="3600" dirty="0">
                <a:latin typeface="Cambria" panose="02040503050406030204" pitchFamily="18" charset="0"/>
              </a:rPr>
              <a:t>contra o at. 149 do CP </a:t>
            </a:r>
            <a:r>
              <a:rPr lang="pt-BR" altLang="en-US" sz="3600" dirty="0" smtClean="0">
                <a:latin typeface="Cambria" panose="02040503050406030204" pitchFamily="18" charset="0"/>
              </a:rPr>
              <a:t>e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 smtClean="0">
                <a:latin typeface="Cambria" panose="02040503050406030204" pitchFamily="18" charset="0"/>
              </a:rPr>
              <a:t>Convenções </a:t>
            </a:r>
            <a:r>
              <a:rPr lang="pt-BR" altLang="en-US" sz="3600" dirty="0">
                <a:latin typeface="Cambria" panose="02040503050406030204" pitchFamily="18" charset="0"/>
              </a:rPr>
              <a:t>29 e 105 da OIT</a:t>
            </a:r>
            <a:r>
              <a:rPr lang="pt-BR" altLang="en-US" sz="3600" dirty="0" smtClean="0">
                <a:latin typeface="Cambria" panose="02040503050406030204" pitchFamily="18" charset="0"/>
              </a:rPr>
              <a:t>.</a:t>
            </a:r>
          </a:p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b="1" dirty="0" smtClean="0">
              <a:latin typeface="Cambria" panose="02040503050406030204" pitchFamily="18" charset="0"/>
            </a:endParaRPr>
          </a:p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b="1" dirty="0" smtClean="0">
              <a:latin typeface="Cambria" panose="02040503050406030204" pitchFamily="18" charset="0"/>
            </a:endParaRPr>
          </a:p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b="1" dirty="0" smtClean="0">
              <a:latin typeface="Cambria" panose="02040503050406030204" pitchFamily="18" charset="0"/>
            </a:endParaRPr>
          </a:p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b="1" dirty="0" smtClean="0">
              <a:latin typeface="Cambria" panose="02040503050406030204" pitchFamily="18" charset="0"/>
            </a:endParaRPr>
          </a:p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b="1" dirty="0" smtClean="0">
              <a:latin typeface="Cambria" panose="02040503050406030204" pitchFamily="18" charset="0"/>
            </a:endParaRPr>
          </a:p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b="1" dirty="0" smtClean="0">
              <a:latin typeface="Cambria" panose="02040503050406030204" pitchFamily="18" charset="0"/>
            </a:endParaRPr>
          </a:p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b="1" dirty="0" smtClean="0">
              <a:latin typeface="Cambria" panose="02040503050406030204" pitchFamily="18" charset="0"/>
            </a:endParaRPr>
          </a:p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b="1" dirty="0">
              <a:latin typeface="Cambria" panose="02040503050406030204" pitchFamily="18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FC777B8A-562E-4D27-B403-DD9F5B4F9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31800"/>
            <a:ext cx="8215313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7663" indent="-255588"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b="1" dirty="0">
                <a:latin typeface="Cambria" panose="02040503050406030204" pitchFamily="18" charset="0"/>
              </a:rPr>
              <a:t>PORTARIA DO TRABALHO ESCRAVO</a:t>
            </a:r>
          </a:p>
        </p:txBody>
      </p:sp>
    </p:spTree>
    <p:extLst>
      <p:ext uri="{BB962C8B-B14F-4D97-AF65-F5344CB8AC3E}">
        <p14:creationId xmlns:p14="http://schemas.microsoft.com/office/powerpoint/2010/main" val="124288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>
            <a:extLst>
              <a:ext uri="{FF2B5EF4-FFF2-40B4-BE49-F238E27FC236}">
                <a16:creationId xmlns:a16="http://schemas.microsoft.com/office/drawing/2014/main" xmlns="" id="{5D060606-3C03-4B6B-A8C3-5858F4B5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</a:pPr>
            <a:fld id="{1B6775D3-CFD2-4420-87A7-454CD96D864D}" type="slidenum">
              <a:rPr lang="pt-BR" altLang="en-US" sz="1000"/>
              <a:pPr algn="r" defTabSz="449263"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pt-BR" altLang="en-US" sz="10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F611B5F1-959A-4DD8-9533-5457FC270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0" y="2133600"/>
            <a:ext cx="8424863" cy="367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63538" indent="-239713"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 smtClean="0">
                <a:latin typeface="Cambria" panose="02040503050406030204" pitchFamily="18" charset="0"/>
              </a:rPr>
              <a:t>- Ofício </a:t>
            </a:r>
            <a:r>
              <a:rPr lang="pt-BR" altLang="en-US" sz="3600" dirty="0">
                <a:latin typeface="Cambria" panose="02040503050406030204" pitchFamily="18" charset="0"/>
              </a:rPr>
              <a:t>da PGR, com </a:t>
            </a:r>
            <a:r>
              <a:rPr lang="pt-BR" altLang="en-US" sz="3600" b="1" dirty="0">
                <a:latin typeface="Cambria" panose="02040503050406030204" pitchFamily="18" charset="0"/>
              </a:rPr>
              <a:t>recomendação</a:t>
            </a:r>
            <a:r>
              <a:rPr lang="pt-BR" altLang="en-US" sz="3600" dirty="0">
                <a:latin typeface="Cambria" panose="02040503050406030204" pitchFamily="18" charset="0"/>
              </a:rPr>
              <a:t> </a:t>
            </a:r>
            <a:r>
              <a:rPr lang="pt-BR" altLang="en-US" sz="3600" dirty="0" smtClean="0">
                <a:latin typeface="Cambria" panose="02040503050406030204" pitchFamily="18" charset="0"/>
              </a:rPr>
              <a:t>para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 smtClean="0">
                <a:latin typeface="Cambria" panose="02040503050406030204" pitchFamily="18" charset="0"/>
              </a:rPr>
              <a:t>revogação </a:t>
            </a:r>
            <a:r>
              <a:rPr lang="pt-BR" altLang="en-US" sz="3600" dirty="0">
                <a:latin typeface="Cambria" panose="02040503050406030204" pitchFamily="18" charset="0"/>
              </a:rPr>
              <a:t>da Portaria, por </a:t>
            </a:r>
            <a:r>
              <a:rPr lang="pt-BR" altLang="en-US" sz="3600" b="1" dirty="0">
                <a:latin typeface="Cambria" panose="02040503050406030204" pitchFamily="18" charset="0"/>
                <a:hlinkClick r:id="rId3" action="ppaction://hlinkfile"/>
              </a:rPr>
              <a:t>vício </a:t>
            </a:r>
            <a:r>
              <a:rPr lang="pt-BR" altLang="en-US" sz="3600" b="1" dirty="0" smtClean="0">
                <a:latin typeface="Cambria" panose="02040503050406030204" pitchFamily="18" charset="0"/>
                <a:hlinkClick r:id="rId3" action="ppaction://hlinkfile"/>
              </a:rPr>
              <a:t>de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b="1" dirty="0" smtClean="0">
                <a:latin typeface="Cambria" panose="02040503050406030204" pitchFamily="18" charset="0"/>
                <a:hlinkClick r:id="rId3" action="ppaction://hlinkfile"/>
              </a:rPr>
              <a:t>ilegalidade</a:t>
            </a:r>
            <a:r>
              <a:rPr lang="pt-BR" altLang="en-US" sz="3600" dirty="0" smtClean="0">
                <a:latin typeface="Cambria" panose="02040503050406030204" pitchFamily="18" charset="0"/>
              </a:rPr>
              <a:t>;</a:t>
            </a:r>
            <a:endParaRPr lang="pt-BR" altLang="en-US" sz="36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endParaRPr lang="pt-BR" altLang="en-US" sz="3600" dirty="0">
              <a:latin typeface="Cambria" panose="02040503050406030204" pitchFamily="18" charset="0"/>
            </a:endParaRP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 smtClean="0">
                <a:latin typeface="Cambria" panose="02040503050406030204" pitchFamily="18" charset="0"/>
              </a:rPr>
              <a:t>- Acolhimento </a:t>
            </a:r>
            <a:r>
              <a:rPr lang="pt-BR" altLang="en-US" sz="3600" dirty="0">
                <a:latin typeface="Cambria" panose="02040503050406030204" pitchFamily="18" charset="0"/>
              </a:rPr>
              <a:t>pelo Ministério </a:t>
            </a:r>
            <a:r>
              <a:rPr lang="pt-BR" altLang="en-US" sz="3600" dirty="0" smtClean="0">
                <a:latin typeface="Cambria" panose="02040503050406030204" pitchFamily="18" charset="0"/>
              </a:rPr>
              <a:t>do</a:t>
            </a:r>
          </a:p>
          <a:p>
            <a:pPr algn="just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dirty="0" smtClean="0">
                <a:latin typeface="Cambria" panose="02040503050406030204" pitchFamily="18" charset="0"/>
              </a:rPr>
              <a:t>Trabalho </a:t>
            </a:r>
            <a:r>
              <a:rPr lang="pt-BR" altLang="en-US" sz="3600" dirty="0">
                <a:latin typeface="Cambria" panose="02040503050406030204" pitchFamily="18" charset="0"/>
              </a:rPr>
              <a:t>(Portaria revogada</a:t>
            </a:r>
            <a:r>
              <a:rPr lang="pt-BR" altLang="en-US" sz="3600" dirty="0" smtClean="0">
                <a:latin typeface="Cambria" panose="02040503050406030204" pitchFamily="18" charset="0"/>
              </a:rPr>
              <a:t>).</a:t>
            </a:r>
            <a:endParaRPr lang="pt-BR" altLang="en-US" sz="3600" b="1" dirty="0">
              <a:latin typeface="Cambria" panose="02040503050406030204" pitchFamily="18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FC777B8A-562E-4D27-B403-DD9F5B4F9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31800"/>
            <a:ext cx="8215313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7663" indent="-255588"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spcBef>
                <a:spcPts val="400"/>
              </a:spcBef>
              <a:spcAft>
                <a:spcPct val="0"/>
              </a:spcAft>
              <a:buSzPct val="68000"/>
            </a:pPr>
            <a:r>
              <a:rPr lang="pt-BR" altLang="en-US" sz="3600" b="1" dirty="0">
                <a:latin typeface="Cambria" panose="02040503050406030204" pitchFamily="18" charset="0"/>
              </a:rPr>
              <a:t>PORTARIA DO TRABALHO ESCRAVO E ATUAÇÃO DO MPF</a:t>
            </a:r>
          </a:p>
        </p:txBody>
      </p:sp>
    </p:spTree>
    <p:extLst>
      <p:ext uri="{BB962C8B-B14F-4D97-AF65-F5344CB8AC3E}">
        <p14:creationId xmlns:p14="http://schemas.microsoft.com/office/powerpoint/2010/main" val="169618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>
            <a:extLst>
              <a:ext uri="{FF2B5EF4-FFF2-40B4-BE49-F238E27FC236}">
                <a16:creationId xmlns:a16="http://schemas.microsoft.com/office/drawing/2014/main" xmlns="" id="{30BB8FB9-07D1-47F4-A4CF-CCBEA67BE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</a:pPr>
            <a:fld id="{AB2DC882-0274-48DE-9906-8B0AAEE04458}" type="slidenum">
              <a:rPr lang="pt-BR" altLang="en-US" sz="1000"/>
              <a:pPr algn="r" defTabSz="449263"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pt-BR" altLang="en-US" sz="100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3233A2F8-8120-4A46-949C-BBA10AC91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1" y="304800"/>
            <a:ext cx="8526462" cy="5593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indent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</a:pPr>
            <a:r>
              <a:rPr lang="pt-BR" altLang="en-US" sz="3600" dirty="0">
                <a:latin typeface="Cambria" panose="02040503050406030204" pitchFamily="18" charset="0"/>
                <a:cs typeface="Arial" panose="020B0604020202020204" pitchFamily="34" charset="0"/>
              </a:rPr>
              <a:t>“</a:t>
            </a:r>
            <a:r>
              <a:rPr lang="pt-BR" altLang="en-US" sz="3600" i="1" dirty="0">
                <a:latin typeface="Cambria" panose="02040503050406030204" pitchFamily="18" charset="0"/>
                <a:cs typeface="Arial" panose="020B0604020202020204" pitchFamily="34" charset="0"/>
              </a:rPr>
              <a:t>Querer ser livre é também querer </a:t>
            </a:r>
            <a:r>
              <a:rPr lang="pt-BR" altLang="en-US" sz="3600" i="1" dirty="0" smtClean="0">
                <a:latin typeface="Cambria" panose="02040503050406030204" pitchFamily="18" charset="0"/>
                <a:cs typeface="Arial" panose="020B0604020202020204" pitchFamily="34" charset="0"/>
              </a:rPr>
              <a:t>livres</a:t>
            </a:r>
          </a:p>
          <a:p>
            <a:pPr algn="just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</a:pPr>
            <a:r>
              <a:rPr lang="pt-BR" altLang="en-US" sz="3600" i="1" dirty="0" smtClean="0">
                <a:latin typeface="Cambria" panose="02040503050406030204" pitchFamily="18" charset="0"/>
                <a:cs typeface="Arial" panose="020B0604020202020204" pitchFamily="34" charset="0"/>
              </a:rPr>
              <a:t>os </a:t>
            </a:r>
            <a:r>
              <a:rPr lang="pt-BR" altLang="en-US" sz="3600" i="1" dirty="0">
                <a:latin typeface="Cambria" panose="02040503050406030204" pitchFamily="18" charset="0"/>
                <a:cs typeface="Arial" panose="020B0604020202020204" pitchFamily="34" charset="0"/>
              </a:rPr>
              <a:t>outros</a:t>
            </a:r>
            <a:r>
              <a:rPr lang="pt-BR" altLang="en-US" sz="3600" dirty="0">
                <a:latin typeface="Cambria" panose="02040503050406030204" pitchFamily="18" charset="0"/>
                <a:cs typeface="Arial" panose="020B0604020202020204" pitchFamily="34" charset="0"/>
              </a:rPr>
              <a:t>.” (</a:t>
            </a:r>
            <a:r>
              <a:rPr lang="pt-BR" altLang="en-US" sz="3600" b="1" dirty="0">
                <a:latin typeface="Cambria" panose="02040503050406030204" pitchFamily="18" charset="0"/>
                <a:cs typeface="Arial" panose="020B0604020202020204" pitchFamily="34" charset="0"/>
              </a:rPr>
              <a:t>Simone de Beauvoir</a:t>
            </a:r>
            <a:r>
              <a:rPr lang="pt-BR" altLang="en-US" sz="3600" dirty="0">
                <a:latin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algn="just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</a:pPr>
            <a:endParaRPr lang="pt-BR" altLang="en-US" sz="36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</a:pPr>
            <a:r>
              <a:rPr lang="pt-BR" altLang="en-US" sz="3600" dirty="0">
                <a:latin typeface="Cambria" panose="02040503050406030204" pitchFamily="18" charset="0"/>
                <a:cs typeface="Arial" panose="020B0604020202020204" pitchFamily="34" charset="0"/>
              </a:rPr>
              <a:t>“</a:t>
            </a:r>
            <a:r>
              <a:rPr lang="pt-BR" altLang="en-US" sz="3600" i="1" dirty="0">
                <a:latin typeface="Cambria" panose="02040503050406030204" pitchFamily="18" charset="0"/>
                <a:cs typeface="Arial" panose="020B0604020202020204" pitchFamily="34" charset="0"/>
              </a:rPr>
              <a:t>Os que negam liberdade aos outros  </a:t>
            </a:r>
            <a:r>
              <a:rPr lang="pt-BR" altLang="en-US" sz="3600" i="1" dirty="0" smtClean="0">
                <a:latin typeface="Cambria" panose="02040503050406030204" pitchFamily="18" charset="0"/>
                <a:cs typeface="Arial" panose="020B0604020202020204" pitchFamily="34" charset="0"/>
              </a:rPr>
              <a:t>não</a:t>
            </a:r>
          </a:p>
          <a:p>
            <a:pPr algn="just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</a:pPr>
            <a:r>
              <a:rPr lang="pt-BR" altLang="en-US" sz="3600" i="1" dirty="0" smtClean="0">
                <a:latin typeface="Cambria" panose="02040503050406030204" pitchFamily="18" charset="0"/>
                <a:cs typeface="Arial" panose="020B0604020202020204" pitchFamily="34" charset="0"/>
              </a:rPr>
              <a:t>merecem </a:t>
            </a:r>
            <a:r>
              <a:rPr lang="pt-BR" altLang="en-US" sz="3600" i="1" dirty="0">
                <a:latin typeface="Cambria" panose="02040503050406030204" pitchFamily="18" charset="0"/>
                <a:cs typeface="Arial" panose="020B0604020202020204" pitchFamily="34" charset="0"/>
              </a:rPr>
              <a:t>liberdade</a:t>
            </a:r>
            <a:r>
              <a:rPr lang="pt-BR" altLang="en-US" sz="3600" i="1" dirty="0" smtClean="0">
                <a:latin typeface="Cambria" panose="02040503050406030204" pitchFamily="18" charset="0"/>
                <a:cs typeface="Arial" panose="020B0604020202020204" pitchFamily="34" charset="0"/>
              </a:rPr>
              <a:t>.</a:t>
            </a:r>
            <a:r>
              <a:rPr lang="pt-BR" altLang="en-US" sz="3600" dirty="0" smtClean="0">
                <a:latin typeface="Cambria" panose="02040503050406030204" pitchFamily="18" charset="0"/>
                <a:cs typeface="Arial" panose="020B0604020202020204" pitchFamily="34" charset="0"/>
              </a:rPr>
              <a:t>”</a:t>
            </a:r>
          </a:p>
          <a:p>
            <a:pPr algn="just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</a:pPr>
            <a:r>
              <a:rPr lang="pt-BR" altLang="en-US" sz="3600" dirty="0" smtClean="0">
                <a:latin typeface="Cambria" panose="02040503050406030204" pitchFamily="18" charset="0"/>
                <a:cs typeface="Arial" panose="020B0604020202020204" pitchFamily="34" charset="0"/>
              </a:rPr>
              <a:t>(</a:t>
            </a:r>
            <a:r>
              <a:rPr lang="pt-BR" altLang="en-US" sz="3600" b="1" dirty="0">
                <a:latin typeface="Cambria" panose="02040503050406030204" pitchFamily="18" charset="0"/>
                <a:cs typeface="Arial" panose="020B0604020202020204" pitchFamily="34" charset="0"/>
              </a:rPr>
              <a:t>Abraham </a:t>
            </a:r>
            <a:r>
              <a:rPr lang="pt-BR" altLang="en-US" sz="36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Lincoln</a:t>
            </a:r>
            <a:r>
              <a:rPr lang="pt-BR" altLang="en-US" sz="3600" dirty="0" smtClean="0">
                <a:latin typeface="Cambria" panose="02040503050406030204" pitchFamily="18" charset="0"/>
                <a:cs typeface="Arial" panose="020B0604020202020204" pitchFamily="34" charset="0"/>
              </a:rPr>
              <a:t>)</a:t>
            </a:r>
            <a:endParaRPr lang="pt-BR" altLang="en-US" sz="3600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99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25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25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25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>
            <a:extLst>
              <a:ext uri="{FF2B5EF4-FFF2-40B4-BE49-F238E27FC236}">
                <a16:creationId xmlns:a16="http://schemas.microsoft.com/office/drawing/2014/main" xmlns="" id="{3FA162DA-B4AD-4F90-A9D2-4D9FF754E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</a:pPr>
            <a:fld id="{57E1B07B-EF4B-4FEF-BDD7-A839969EB914}" type="slidenum">
              <a:rPr lang="pt-BR" altLang="en-US" sz="1000"/>
              <a:pPr algn="r" defTabSz="449263"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pt-BR" altLang="en-US" sz="100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314021CC-4A74-45AE-9199-D1260C192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600200"/>
            <a:ext cx="719772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4400" b="1" dirty="0">
                <a:latin typeface="Lucida Sans Unicode" panose="020B0602030504020204" pitchFamily="34" charset="0"/>
              </a:rPr>
              <a:t>  MUITO OBRIGADO</a:t>
            </a:r>
            <a:r>
              <a:rPr lang="pt-BR" altLang="en-US" sz="4400" dirty="0">
                <a:latin typeface="Lucida Sans Unicode" panose="020B0602030504020204" pitchFamily="34" charset="0"/>
              </a:rPr>
              <a:t>!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en-US" sz="4400" dirty="0"/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b="1" dirty="0"/>
              <a:t>JOSÉ RUBENS PLATES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dirty="0"/>
              <a:t>joseplates@mpf.mp.br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en-US" dirty="0"/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en-US" dirty="0"/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b="1" dirty="0"/>
              <a:t>JÚLIO CESAR HIDALGO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dirty="0"/>
              <a:t>advjuliohidalgo@yahoo.com.br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en-US" dirty="0"/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en-US" dirty="0"/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en-US" dirty="0"/>
          </a:p>
        </p:txBody>
      </p:sp>
    </p:spTree>
    <p:extLst>
      <p:ext uri="{BB962C8B-B14F-4D97-AF65-F5344CB8AC3E}">
        <p14:creationId xmlns:p14="http://schemas.microsoft.com/office/powerpoint/2010/main" val="343745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25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50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6B46F1CD-A879-487B-B70B-975669BA171B}" type="slidenum">
              <a:rPr lang="pt-BR" altLang="pt-BR" sz="1000">
                <a:latin typeface="Arial" panose="020B0604020202020204" pitchFamily="34" charset="0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pt-BR" altLang="pt-BR" sz="1000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827088" y="158750"/>
            <a:ext cx="7158037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indent="449263"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FontTx/>
              <a:buNone/>
            </a:pPr>
            <a:r>
              <a:rPr lang="pt-BR" altLang="pt-BR" sz="3600" b="1" dirty="0">
                <a:latin typeface="Cambria" panose="02040503050406030204" pitchFamily="18" charset="0"/>
                <a:cs typeface="Times New Roman" panose="02020603050405020304" pitchFamily="18" charset="0"/>
              </a:rPr>
              <a:t>ESCRAVIDÃO (Brasil colônia)</a:t>
            </a:r>
            <a:r>
              <a:rPr lang="pt-BR" altLang="pt-BR" sz="36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Retângulo 1"/>
          <p:cNvSpPr>
            <a:spLocks noChangeArrowheads="1"/>
          </p:cNvSpPr>
          <p:nvPr/>
        </p:nvSpPr>
        <p:spPr bwMode="auto">
          <a:xfrm>
            <a:off x="352425" y="1557338"/>
            <a:ext cx="864076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600" b="1" dirty="0">
                <a:solidFill>
                  <a:srgbClr val="000000"/>
                </a:solidFill>
                <a:latin typeface="Helvetica" panose="020B0604020202020204" pitchFamily="34" charset="0"/>
              </a:rPr>
              <a:t>Prática social em que um ser humano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600" b="1" dirty="0">
                <a:solidFill>
                  <a:srgbClr val="000000"/>
                </a:solidFill>
                <a:latin typeface="Helvetica" panose="020B0604020202020204" pitchFamily="34" charset="0"/>
              </a:rPr>
              <a:t>adquire direitos de propriedade sobre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600" b="1" dirty="0">
                <a:solidFill>
                  <a:srgbClr val="000000"/>
                </a:solidFill>
                <a:latin typeface="Helvetica" panose="020B0604020202020204" pitchFamily="34" charset="0"/>
              </a:rPr>
              <a:t>outro denominado </a:t>
            </a:r>
            <a:r>
              <a:rPr lang="pt-BR" altLang="pt-BR" sz="3600" b="1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“escravo”, </a:t>
            </a:r>
            <a:r>
              <a:rPr lang="pt-BR" altLang="pt-BR" sz="3600" b="1" dirty="0">
                <a:solidFill>
                  <a:srgbClr val="000000"/>
                </a:solidFill>
                <a:latin typeface="Helvetica" panose="020B0604020202020204" pitchFamily="34" charset="0"/>
              </a:rPr>
              <a:t>ao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600" b="1" dirty="0">
                <a:solidFill>
                  <a:srgbClr val="000000"/>
                </a:solidFill>
                <a:latin typeface="Helvetica" panose="020B0604020202020204" pitchFamily="34" charset="0"/>
              </a:rPr>
              <a:t>qual é imposta tal condição por meio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600" b="1" dirty="0">
                <a:solidFill>
                  <a:srgbClr val="000000"/>
                </a:solidFill>
                <a:latin typeface="Helvetica" panose="020B0604020202020204" pitchFamily="34" charset="0"/>
              </a:rPr>
              <a:t>da força.</a:t>
            </a:r>
            <a:endParaRPr lang="pt-BR" altLang="pt-BR" sz="36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352425" y="4478338"/>
            <a:ext cx="6089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600" b="1">
                <a:solidFill>
                  <a:srgbClr val="000000"/>
                </a:solidFill>
                <a:latin typeface="Helvetica" panose="020B0604020202020204" pitchFamily="34" charset="0"/>
              </a:rPr>
              <a:t>Economia: Bem de capital</a:t>
            </a:r>
            <a:endParaRPr lang="pt-BR" altLang="pt-BR" sz="36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323850" y="5157788"/>
            <a:ext cx="54721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600" b="1">
                <a:solidFill>
                  <a:srgbClr val="000000"/>
                </a:solidFill>
                <a:latin typeface="Helvetica" panose="020B0604020202020204" pitchFamily="34" charset="0"/>
              </a:rPr>
              <a:t>Direito: Posse material</a:t>
            </a:r>
            <a:endParaRPr lang="pt-BR" altLang="pt-BR" sz="36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41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6B46F1CD-A879-487B-B70B-975669BA171B}" type="slidenum">
              <a:rPr lang="pt-BR" altLang="pt-BR" sz="1000">
                <a:latin typeface="Arial" panose="020B0604020202020204" pitchFamily="34" charset="0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pt-BR" altLang="pt-BR" sz="1000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827088" y="158750"/>
            <a:ext cx="7158037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indent="449263"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FontTx/>
              <a:buNone/>
            </a:pPr>
            <a:r>
              <a:rPr lang="pt-BR" altLang="pt-BR" sz="3600" b="1" dirty="0">
                <a:latin typeface="Cambria" panose="02040503050406030204" pitchFamily="18" charset="0"/>
                <a:cs typeface="Times New Roman" panose="02020603050405020304" pitchFamily="18" charset="0"/>
              </a:rPr>
              <a:t>ESCRAVIDÃO (Brasil colônia)</a:t>
            </a:r>
            <a:r>
              <a:rPr lang="pt-BR" altLang="pt-BR" sz="36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Retângulo 1"/>
          <p:cNvSpPr>
            <a:spLocks noChangeArrowheads="1"/>
          </p:cNvSpPr>
          <p:nvPr/>
        </p:nvSpPr>
        <p:spPr bwMode="auto">
          <a:xfrm>
            <a:off x="373062" y="1519971"/>
            <a:ext cx="864076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600" b="1" dirty="0">
                <a:solidFill>
                  <a:srgbClr val="000000"/>
                </a:solidFill>
                <a:latin typeface="Helvetica" panose="020B0604020202020204" pitchFamily="34" charset="0"/>
              </a:rPr>
              <a:t>O Banco do Brasil deixou de aceitar 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600" b="1" dirty="0">
                <a:solidFill>
                  <a:srgbClr val="000000"/>
                </a:solidFill>
                <a:latin typeface="Helvetica" panose="020B0604020202020204" pitchFamily="34" charset="0"/>
              </a:rPr>
              <a:t>os escravos como colateral das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600" b="1" dirty="0">
                <a:solidFill>
                  <a:srgbClr val="000000"/>
                </a:solidFill>
                <a:latin typeface="Helvetica" panose="020B0604020202020204" pitchFamily="34" charset="0"/>
              </a:rPr>
              <a:t>hipotecas em 1884. Tal “ativo” sempre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600" b="1" dirty="0">
                <a:solidFill>
                  <a:srgbClr val="000000"/>
                </a:solidFill>
                <a:latin typeface="Helvetica" panose="020B0604020202020204" pitchFamily="34" charset="0"/>
              </a:rPr>
              <a:t>foi considerado mais líquido do que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600" b="1" dirty="0">
                <a:solidFill>
                  <a:srgbClr val="000000"/>
                </a:solidFill>
                <a:latin typeface="Helvetica" panose="020B0604020202020204" pitchFamily="34" charset="0"/>
              </a:rPr>
              <a:t>as terras, facilitando a execução dos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600" b="1" dirty="0">
                <a:solidFill>
                  <a:srgbClr val="000000"/>
                </a:solidFill>
                <a:latin typeface="Helvetica" panose="020B0604020202020204" pitchFamily="34" charset="0"/>
              </a:rPr>
              <a:t>bens hipotecados. </a:t>
            </a:r>
            <a:endParaRPr lang="pt-BR" altLang="pt-BR" sz="36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12387" y="5371999"/>
            <a:ext cx="71347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Leite Marcondes, Renato; </a:t>
            </a:r>
            <a:r>
              <a:rPr lang="pt-B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Hanley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Anne G. Revista de Estudos Econômicos (São Paulo). Volume 40, n</a:t>
            </a:r>
            <a:r>
              <a:rPr lang="pt-BR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1.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Disponível em: ˂http://www.scielo.br/scielo.php?script=sci_arttext&amp;pid=S0101-41612010000100004˃ Acesso em: 02/05/2018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06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2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83627143-FD6A-4B3B-A904-9AC7322BAD8C}" type="slidenum">
              <a:rPr lang="pt-BR" altLang="pt-BR" sz="1000">
                <a:latin typeface="Arial" panose="020B0604020202020204" pitchFamily="34" charset="0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pt-BR" altLang="pt-BR" sz="1000">
              <a:latin typeface="Arial" panose="020B0604020202020204" pitchFamily="34" charset="0"/>
            </a:endParaRPr>
          </a:p>
        </p:txBody>
      </p:sp>
      <p:pic>
        <p:nvPicPr>
          <p:cNvPr id="14341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08075"/>
            <a:ext cx="7766050" cy="33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>
            <a:spLocks noChangeArrowheads="1"/>
          </p:cNvSpPr>
          <p:nvPr/>
        </p:nvSpPr>
        <p:spPr bwMode="auto">
          <a:xfrm>
            <a:off x="900113" y="2565400"/>
            <a:ext cx="1655762" cy="576263"/>
          </a:xfrm>
          <a:prstGeom prst="rect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4343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8" y="1987578"/>
            <a:ext cx="80073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888069" y="4202786"/>
            <a:ext cx="1584325" cy="576262"/>
          </a:xfrm>
          <a:prstGeom prst="rect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81" y="1483588"/>
            <a:ext cx="8694157" cy="4408140"/>
          </a:xfrm>
          <a:prstGeom prst="rect">
            <a:avLst/>
          </a:prstGeom>
        </p:spPr>
      </p:pic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2563019" y="1487683"/>
            <a:ext cx="3813855" cy="2266542"/>
          </a:xfrm>
          <a:prstGeom prst="rect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4342" name="Image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108075"/>
            <a:ext cx="8423275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827088" y="158750"/>
            <a:ext cx="7158037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indent="449263"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FontTx/>
              <a:buNone/>
            </a:pPr>
            <a:r>
              <a:rPr lang="pt-BR" altLang="pt-BR" sz="3600" b="1" dirty="0">
                <a:latin typeface="Cambria" panose="02040503050406030204" pitchFamily="18" charset="0"/>
                <a:cs typeface="Times New Roman" panose="02020603050405020304" pitchFamily="18" charset="0"/>
              </a:rPr>
              <a:t>ESCRAVIDÃO (Brasil colônia)</a:t>
            </a:r>
            <a:r>
              <a:rPr lang="pt-BR" altLang="pt-BR" sz="36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040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9" grpId="0" animBg="1" autoUpdateAnimBg="0"/>
      <p:bldP spid="1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83627143-FD6A-4B3B-A904-9AC7322BAD8C}" type="slidenum">
              <a:rPr lang="pt-BR" altLang="pt-BR" sz="1000">
                <a:latin typeface="Arial" panose="020B0604020202020204" pitchFamily="34" charset="0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pt-BR" altLang="pt-BR" sz="1000">
              <a:latin typeface="Arial" panose="020B0604020202020204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827088" y="158750"/>
            <a:ext cx="7158037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indent="449263"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FontTx/>
              <a:buNone/>
            </a:pPr>
            <a:r>
              <a:rPr lang="pt-BR" altLang="pt-BR" sz="3600" b="1" dirty="0">
                <a:latin typeface="Cambria" panose="02040503050406030204" pitchFamily="18" charset="0"/>
                <a:cs typeface="Times New Roman" panose="02020603050405020304" pitchFamily="18" charset="0"/>
              </a:rPr>
              <a:t>ESCRAVIDÃO (Brasil colônia)</a:t>
            </a:r>
            <a:r>
              <a:rPr lang="pt-BR" altLang="pt-BR" sz="36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67544" y="3429000"/>
            <a:ext cx="25804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Interesses</a:t>
            </a:r>
            <a:endParaRPr lang="en-US" sz="3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Conector de seta reta 11"/>
          <p:cNvCxnSpPr>
            <a:stCxn id="11" idx="3"/>
            <a:endCxn id="14" idx="1"/>
          </p:cNvCxnSpPr>
          <p:nvPr/>
        </p:nvCxnSpPr>
        <p:spPr>
          <a:xfrm flipV="1">
            <a:off x="3048001" y="2296471"/>
            <a:ext cx="1076901" cy="14556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>
          <a:xfrm>
            <a:off x="4124902" y="1757862"/>
            <a:ext cx="45791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Coroa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portuguesa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: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mão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de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obra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barata</a:t>
            </a:r>
            <a:endParaRPr lang="en-US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ector de seta reta 16"/>
          <p:cNvCxnSpPr>
            <a:stCxn id="11" idx="3"/>
            <a:endCxn id="18" idx="1"/>
          </p:cNvCxnSpPr>
          <p:nvPr/>
        </p:nvCxnSpPr>
        <p:spPr>
          <a:xfrm>
            <a:off x="3048001" y="3752166"/>
            <a:ext cx="1163959" cy="1223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4211960" y="4437112"/>
            <a:ext cx="40627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Igreja</a:t>
            </a:r>
            <a:r>
              <a:rPr lang="en-US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expansão</a:t>
            </a:r>
            <a:r>
              <a:rPr lang="en-US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catolicismo</a:t>
            </a:r>
            <a:endParaRPr lang="en-US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50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uiExpand="1" build="p"/>
      <p:bldP spid="1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83627143-FD6A-4B3B-A904-9AC7322BAD8C}" type="slidenum">
              <a:rPr lang="pt-BR" altLang="pt-BR" sz="1000">
                <a:latin typeface="Arial" panose="020B0604020202020204" pitchFamily="34" charset="0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pt-BR" altLang="pt-BR" sz="1000">
              <a:latin typeface="Arial" panose="020B0604020202020204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827088" y="158750"/>
            <a:ext cx="7158037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indent="449263"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FontTx/>
              <a:buNone/>
            </a:pPr>
            <a:r>
              <a:rPr lang="pt-BR" altLang="pt-BR" sz="3600" b="1" dirty="0">
                <a:latin typeface="Cambria" panose="02040503050406030204" pitchFamily="18" charset="0"/>
                <a:cs typeface="Times New Roman" panose="02020603050405020304" pitchFamily="18" charset="0"/>
              </a:rPr>
              <a:t>ESCRAVIDÃO (Brasil colônia)</a:t>
            </a:r>
            <a:r>
              <a:rPr lang="pt-BR" altLang="pt-BR" sz="36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67544" y="3080199"/>
            <a:ext cx="2580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 de resistência</a:t>
            </a:r>
            <a:endParaRPr lang="en-US" sz="3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Conector de seta reta 11"/>
          <p:cNvCxnSpPr>
            <a:stCxn id="11" idx="3"/>
            <a:endCxn id="14" idx="1"/>
          </p:cNvCxnSpPr>
          <p:nvPr/>
        </p:nvCxnSpPr>
        <p:spPr>
          <a:xfrm flipV="1">
            <a:off x="3048001" y="1758412"/>
            <a:ext cx="905764" cy="19219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>
          <a:xfrm>
            <a:off x="3953765" y="1466024"/>
            <a:ext cx="35705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confronto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direto</a:t>
            </a:r>
            <a:endParaRPr lang="en-US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ector de seta reta 16"/>
          <p:cNvCxnSpPr>
            <a:stCxn id="11" idx="3"/>
            <a:endCxn id="18" idx="1"/>
          </p:cNvCxnSpPr>
          <p:nvPr/>
        </p:nvCxnSpPr>
        <p:spPr>
          <a:xfrm flipV="1">
            <a:off x="3048001" y="2613797"/>
            <a:ext cx="905016" cy="10665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3953017" y="2321409"/>
            <a:ext cx="14830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fugas</a:t>
            </a:r>
            <a:endParaRPr lang="en-US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onector de seta reta 12"/>
          <p:cNvCxnSpPr>
            <a:stCxn id="11" idx="3"/>
            <a:endCxn id="16" idx="1"/>
          </p:cNvCxnSpPr>
          <p:nvPr/>
        </p:nvCxnSpPr>
        <p:spPr>
          <a:xfrm flipV="1">
            <a:off x="3048001" y="3352118"/>
            <a:ext cx="905016" cy="3282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3953017" y="3059730"/>
            <a:ext cx="22751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quilombos</a:t>
            </a:r>
            <a:endParaRPr lang="en-US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Conector de seta reta 18"/>
          <p:cNvCxnSpPr>
            <a:stCxn id="11" idx="3"/>
            <a:endCxn id="20" idx="1"/>
          </p:cNvCxnSpPr>
          <p:nvPr/>
        </p:nvCxnSpPr>
        <p:spPr>
          <a:xfrm>
            <a:off x="3048001" y="3680364"/>
            <a:ext cx="936599" cy="4484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3984600" y="3836468"/>
            <a:ext cx="2027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suicídios</a:t>
            </a:r>
            <a:endParaRPr lang="en-US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Conector de seta reta 22"/>
          <p:cNvCxnSpPr>
            <a:stCxn id="11" idx="3"/>
            <a:endCxn id="24" idx="1"/>
          </p:cNvCxnSpPr>
          <p:nvPr/>
        </p:nvCxnSpPr>
        <p:spPr>
          <a:xfrm>
            <a:off x="3048001" y="3680364"/>
            <a:ext cx="936599" cy="12315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3984600" y="4619545"/>
            <a:ext cx="1739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abortos</a:t>
            </a:r>
            <a:endParaRPr lang="en-US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Conector de seta reta 27"/>
          <p:cNvCxnSpPr>
            <a:stCxn id="11" idx="3"/>
            <a:endCxn id="29" idx="1"/>
          </p:cNvCxnSpPr>
          <p:nvPr/>
        </p:nvCxnSpPr>
        <p:spPr>
          <a:xfrm>
            <a:off x="3048001" y="3680364"/>
            <a:ext cx="936599" cy="20485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/>
          <p:cNvSpPr/>
          <p:nvPr/>
        </p:nvSpPr>
        <p:spPr>
          <a:xfrm>
            <a:off x="3984600" y="5436513"/>
            <a:ext cx="50292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manifestações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religiosas</a:t>
            </a:r>
            <a:endParaRPr lang="en-US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37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8" grpId="0"/>
      <p:bldP spid="16" grpId="0"/>
      <p:bldP spid="20" grpId="0"/>
      <p:bldP spid="24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xmlns="" id="{59FD41FD-E584-4486-8CD6-7A3B8C88F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49" y="1161382"/>
            <a:ext cx="8316913" cy="4834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7663" indent="-255588"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7663" algn="l"/>
                <a:tab pos="795338" algn="l"/>
                <a:tab pos="1244600" algn="l"/>
                <a:tab pos="1693863" algn="l"/>
                <a:tab pos="2143125" algn="l"/>
                <a:tab pos="2592388" algn="l"/>
                <a:tab pos="3041650" algn="l"/>
                <a:tab pos="3490913" algn="l"/>
                <a:tab pos="3940175" algn="l"/>
                <a:tab pos="4389438" algn="l"/>
                <a:tab pos="4838700" algn="l"/>
                <a:tab pos="5287963" algn="l"/>
                <a:tab pos="5737225" algn="l"/>
                <a:tab pos="6186488" algn="l"/>
                <a:tab pos="6635750" algn="l"/>
                <a:tab pos="7085013" algn="l"/>
                <a:tab pos="7534275" algn="l"/>
                <a:tab pos="7983538" algn="l"/>
                <a:tab pos="8432800" algn="l"/>
                <a:tab pos="8882063" algn="l"/>
                <a:tab pos="9331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92075" indent="0" algn="ctr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r>
              <a:rPr lang="pt-BR" altLang="en-US" sz="3400" b="1" dirty="0" smtClean="0">
                <a:latin typeface="Cambria" panose="02040503050406030204" pitchFamily="18" charset="0"/>
              </a:rPr>
              <a:t>Redução </a:t>
            </a:r>
            <a:r>
              <a:rPr lang="pt-BR" altLang="en-US" sz="3400" b="1" dirty="0" smtClean="0">
                <a:latin typeface="Cambria" panose="02040503050406030204" pitchFamily="18" charset="0"/>
              </a:rPr>
              <a:t>a situação análoga </a:t>
            </a:r>
            <a:r>
              <a:rPr lang="pt-BR" altLang="en-US" sz="3400" b="1" dirty="0">
                <a:latin typeface="Cambria" panose="02040503050406030204" pitchFamily="18" charset="0"/>
              </a:rPr>
              <a:t>a de </a:t>
            </a:r>
            <a:r>
              <a:rPr lang="pt-BR" altLang="en-US" sz="3400" b="1" dirty="0" smtClean="0">
                <a:latin typeface="Cambria" panose="02040503050406030204" pitchFamily="18" charset="0"/>
              </a:rPr>
              <a:t>escravo</a:t>
            </a:r>
          </a:p>
          <a:p>
            <a:pPr marL="92075" indent="0" algn="ctr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endParaRPr lang="pt-BR" altLang="en-US" sz="2000" b="1" dirty="0">
              <a:cs typeface="Arial" panose="020B0604020202020204" pitchFamily="34" charset="0"/>
            </a:endParaRPr>
          </a:p>
          <a:p>
            <a:pPr marL="92075" indent="0" algn="just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r>
              <a:rPr lang="pt-BR" altLang="en-US" sz="2800" b="1" dirty="0" smtClean="0">
                <a:cs typeface="Arial" panose="020B0604020202020204" pitchFamily="34" charset="0"/>
              </a:rPr>
              <a:t>Submeter alguém </a:t>
            </a:r>
            <a:r>
              <a:rPr lang="pt-BR" altLang="en-US" sz="2800" b="1" dirty="0" smtClean="0">
                <a:cs typeface="Arial" panose="020B0604020202020204" pitchFamily="34" charset="0"/>
              </a:rPr>
              <a:t>a </a:t>
            </a:r>
            <a:r>
              <a:rPr lang="pt-BR" altLang="en-US" sz="2800" b="1" dirty="0">
                <a:cs typeface="Arial" panose="020B0604020202020204" pitchFamily="34" charset="0"/>
              </a:rPr>
              <a:t>trabalhos </a:t>
            </a:r>
            <a:r>
              <a:rPr lang="pt-BR" altLang="en-US" sz="2800" b="1" dirty="0" smtClean="0">
                <a:cs typeface="Arial" panose="020B0604020202020204" pitchFamily="34" charset="0"/>
              </a:rPr>
              <a:t>forçados, a</a:t>
            </a:r>
          </a:p>
          <a:p>
            <a:pPr marL="92075" indent="0" algn="just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r>
              <a:rPr lang="pt-BR" altLang="en-US" sz="2800" b="1" dirty="0" smtClean="0">
                <a:cs typeface="Arial" panose="020B0604020202020204" pitchFamily="34" charset="0"/>
              </a:rPr>
              <a:t>jornada </a:t>
            </a:r>
            <a:r>
              <a:rPr lang="pt-BR" altLang="en-US" sz="2800" b="1" dirty="0">
                <a:cs typeface="Arial" panose="020B0604020202020204" pitchFamily="34" charset="0"/>
              </a:rPr>
              <a:t>exaustiva, </a:t>
            </a:r>
            <a:r>
              <a:rPr lang="pt-BR" altLang="en-US" sz="2800" b="1" dirty="0" smtClean="0">
                <a:cs typeface="Arial" panose="020B0604020202020204" pitchFamily="34" charset="0"/>
              </a:rPr>
              <a:t>condições </a:t>
            </a:r>
            <a:r>
              <a:rPr lang="pt-BR" altLang="en-US" sz="2800" b="1" dirty="0">
                <a:cs typeface="Arial" panose="020B0604020202020204" pitchFamily="34" charset="0"/>
              </a:rPr>
              <a:t>degradantes </a:t>
            </a:r>
            <a:r>
              <a:rPr lang="pt-BR" altLang="en-US" sz="2800" b="1" dirty="0" smtClean="0">
                <a:cs typeface="Arial" panose="020B0604020202020204" pitchFamily="34" charset="0"/>
              </a:rPr>
              <a:t>de</a:t>
            </a:r>
          </a:p>
          <a:p>
            <a:pPr marL="92075" indent="0" algn="just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r>
              <a:rPr lang="pt-BR" altLang="en-US" sz="2800" b="1" dirty="0" smtClean="0">
                <a:cs typeface="Arial" panose="020B0604020202020204" pitchFamily="34" charset="0"/>
              </a:rPr>
              <a:t>trabalho, restringindo sua </a:t>
            </a:r>
            <a:r>
              <a:rPr lang="pt-BR" altLang="en-US" sz="2800" b="1" dirty="0">
                <a:cs typeface="Arial" panose="020B0604020202020204" pitchFamily="34" charset="0"/>
              </a:rPr>
              <a:t>locomoção em </a:t>
            </a:r>
            <a:r>
              <a:rPr lang="pt-BR" altLang="en-US" sz="2800" b="1" dirty="0" smtClean="0">
                <a:cs typeface="Arial" panose="020B0604020202020204" pitchFamily="34" charset="0"/>
              </a:rPr>
              <a:t>razão</a:t>
            </a:r>
          </a:p>
          <a:p>
            <a:pPr marL="92075" indent="0" algn="just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r>
              <a:rPr lang="pt-BR" altLang="en-US" sz="2800" b="1" dirty="0" smtClean="0">
                <a:cs typeface="Arial" panose="020B0604020202020204" pitchFamily="34" charset="0"/>
              </a:rPr>
              <a:t>de dívida, mantendo </a:t>
            </a:r>
            <a:r>
              <a:rPr lang="pt-BR" altLang="en-US" sz="2800" b="1" dirty="0">
                <a:cs typeface="Arial" panose="020B0604020202020204" pitchFamily="34" charset="0"/>
              </a:rPr>
              <a:t>vigilância </a:t>
            </a:r>
            <a:r>
              <a:rPr lang="pt-BR" altLang="en-US" sz="2800" b="1" dirty="0" smtClean="0">
                <a:cs typeface="Arial" panose="020B0604020202020204" pitchFamily="34" charset="0"/>
              </a:rPr>
              <a:t>ostensiva ou se</a:t>
            </a:r>
          </a:p>
          <a:p>
            <a:pPr marL="92075" indent="0" algn="just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r>
              <a:rPr lang="pt-BR" altLang="en-US" sz="2800" b="1" dirty="0" smtClean="0">
                <a:cs typeface="Arial" panose="020B0604020202020204" pitchFamily="34" charset="0"/>
              </a:rPr>
              <a:t>apoderando </a:t>
            </a:r>
            <a:r>
              <a:rPr lang="pt-BR" altLang="en-US" sz="2800" b="1" dirty="0">
                <a:cs typeface="Arial" panose="020B0604020202020204" pitchFamily="34" charset="0"/>
              </a:rPr>
              <a:t>de documentos ou objetos </a:t>
            </a:r>
            <a:endParaRPr lang="pt-BR" altLang="en-US" sz="2800" b="1" dirty="0" smtClean="0">
              <a:cs typeface="Arial" panose="020B0604020202020204" pitchFamily="34" charset="0"/>
            </a:endParaRPr>
          </a:p>
          <a:p>
            <a:pPr marL="92075" indent="0" algn="just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r>
              <a:rPr lang="pt-BR" altLang="en-US" sz="2800" b="1" dirty="0" smtClean="0">
                <a:cs typeface="Arial" panose="020B0604020202020204" pitchFamily="34" charset="0"/>
              </a:rPr>
              <a:t>pessoais </a:t>
            </a:r>
            <a:r>
              <a:rPr lang="pt-BR" altLang="en-US" sz="2800" b="1" dirty="0">
                <a:cs typeface="Arial" panose="020B0604020202020204" pitchFamily="34" charset="0"/>
              </a:rPr>
              <a:t>do </a:t>
            </a:r>
            <a:r>
              <a:rPr lang="pt-BR" altLang="en-US" sz="2800" b="1" dirty="0" smtClean="0">
                <a:cs typeface="Arial" panose="020B0604020202020204" pitchFamily="34" charset="0"/>
              </a:rPr>
              <a:t>trabalhador ou</a:t>
            </a:r>
            <a:r>
              <a:rPr lang="pt-BR" altLang="en-US" sz="2800" b="1" dirty="0">
                <a:cs typeface="Arial" panose="020B0604020202020204" pitchFamily="34" charset="0"/>
              </a:rPr>
              <a:t>, ainda, </a:t>
            </a:r>
            <a:r>
              <a:rPr lang="pt-BR" altLang="en-US" sz="2800" b="1" dirty="0" err="1" smtClean="0">
                <a:cs typeface="Arial" panose="020B0604020202020204" pitchFamily="34" charset="0"/>
              </a:rPr>
              <a:t>cerceiando</a:t>
            </a:r>
            <a:endParaRPr lang="pt-BR" altLang="en-US" sz="2800" b="1" dirty="0" smtClean="0">
              <a:cs typeface="Arial" panose="020B0604020202020204" pitchFamily="34" charset="0"/>
            </a:endParaRPr>
          </a:p>
          <a:p>
            <a:pPr marL="92075" indent="0" algn="just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r>
              <a:rPr lang="pt-BR" altLang="en-US" sz="2800" b="1" dirty="0" smtClean="0">
                <a:cs typeface="Arial" panose="020B0604020202020204" pitchFamily="34" charset="0"/>
              </a:rPr>
              <a:t>o </a:t>
            </a:r>
            <a:r>
              <a:rPr lang="pt-BR" altLang="en-US" sz="2800" b="1" dirty="0">
                <a:cs typeface="Arial" panose="020B0604020202020204" pitchFamily="34" charset="0"/>
              </a:rPr>
              <a:t>uso </a:t>
            </a:r>
            <a:r>
              <a:rPr lang="pt-BR" altLang="en-US" sz="2800" b="1" dirty="0" smtClean="0">
                <a:cs typeface="Arial" panose="020B0604020202020204" pitchFamily="34" charset="0"/>
              </a:rPr>
              <a:t>de meio </a:t>
            </a:r>
            <a:r>
              <a:rPr lang="pt-BR" altLang="en-US" sz="2800" b="1" dirty="0">
                <a:cs typeface="Arial" panose="020B0604020202020204" pitchFamily="34" charset="0"/>
              </a:rPr>
              <a:t>de </a:t>
            </a:r>
            <a:r>
              <a:rPr lang="pt-BR" altLang="en-US" sz="2800" b="1" dirty="0" smtClean="0">
                <a:cs typeface="Arial" panose="020B0604020202020204" pitchFamily="34" charset="0"/>
              </a:rPr>
              <a:t>transporte</a:t>
            </a:r>
            <a:r>
              <a:rPr lang="pt-BR" altLang="en-US" sz="2800" b="1" dirty="0" smtClean="0">
                <a:cs typeface="Arial" panose="020B0604020202020204" pitchFamily="34" charset="0"/>
              </a:rPr>
              <a:t> </a:t>
            </a:r>
            <a:r>
              <a:rPr lang="pt-BR" altLang="en-US" sz="2800" b="1" dirty="0">
                <a:cs typeface="Arial" panose="020B0604020202020204" pitchFamily="34" charset="0"/>
              </a:rPr>
              <a:t>com o fim de </a:t>
            </a:r>
            <a:r>
              <a:rPr lang="pt-BR" altLang="en-US" sz="2800" b="1" dirty="0" err="1" smtClean="0">
                <a:cs typeface="Arial" panose="020B0604020202020204" pitchFamily="34" charset="0"/>
              </a:rPr>
              <a:t>retê</a:t>
            </a:r>
            <a:endParaRPr lang="pt-BR" altLang="en-US" sz="2800" b="1" dirty="0" smtClean="0">
              <a:cs typeface="Arial" panose="020B0604020202020204" pitchFamily="34" charset="0"/>
            </a:endParaRPr>
          </a:p>
          <a:p>
            <a:pPr marL="92075" indent="0" algn="just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r>
              <a:rPr lang="pt-BR" altLang="en-US" sz="2800" b="1" dirty="0" err="1" smtClean="0">
                <a:cs typeface="Arial" panose="020B0604020202020204" pitchFamily="34" charset="0"/>
              </a:rPr>
              <a:t>lo</a:t>
            </a:r>
            <a:r>
              <a:rPr lang="pt-BR" altLang="en-US" sz="2800" b="1" dirty="0" smtClean="0">
                <a:cs typeface="Arial" panose="020B0604020202020204" pitchFamily="34" charset="0"/>
              </a:rPr>
              <a:t> no </a:t>
            </a:r>
            <a:r>
              <a:rPr lang="pt-BR" altLang="en-US" sz="2800" b="1" dirty="0">
                <a:cs typeface="Arial" panose="020B0604020202020204" pitchFamily="34" charset="0"/>
              </a:rPr>
              <a:t>local de trabalho</a:t>
            </a:r>
            <a:r>
              <a:rPr lang="pt-BR" altLang="en-US" sz="2800" b="1" dirty="0" smtClean="0">
                <a:cs typeface="Arial" panose="020B0604020202020204" pitchFamily="34" charset="0"/>
              </a:rPr>
              <a:t>. </a:t>
            </a:r>
            <a:endParaRPr lang="pt-BR" altLang="en-US" sz="2800" b="1" dirty="0"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088" y="158750"/>
            <a:ext cx="7158037" cy="92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indent="449263"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FontTx/>
              <a:buNone/>
            </a:pPr>
            <a:r>
              <a:rPr lang="pt-BR" altLang="pt-BR" sz="3600" b="1" dirty="0">
                <a:latin typeface="Cambria" panose="02040503050406030204" pitchFamily="18" charset="0"/>
                <a:cs typeface="Times New Roman" panose="02020603050405020304" pitchFamily="18" charset="0"/>
              </a:rPr>
              <a:t>ESCRAVIDÃO (Contemporânea)</a:t>
            </a:r>
            <a:r>
              <a:rPr lang="pt-BR" altLang="pt-BR" sz="36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923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25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2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250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250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7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250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250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25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250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9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250"/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75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83627143-FD6A-4B3B-A904-9AC7322BAD8C}" type="slidenum">
              <a:rPr lang="pt-BR" altLang="pt-BR" sz="1000">
                <a:latin typeface="Arial" panose="020B0604020202020204" pitchFamily="34" charset="0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9</a:t>
            </a:fld>
            <a:endParaRPr lang="pt-BR" altLang="pt-BR" sz="1000">
              <a:latin typeface="Arial" panose="020B0604020202020204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-221080" y="65002"/>
            <a:ext cx="9231312" cy="92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indent="449263"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FontTx/>
              <a:buNone/>
            </a:pPr>
            <a:r>
              <a:rPr lang="pt-BR" altLang="pt-BR" sz="3600" b="1" dirty="0">
                <a:latin typeface="Cambria" panose="02040503050406030204" pitchFamily="18" charset="0"/>
                <a:cs typeface="Times New Roman" panose="02020603050405020304" pitchFamily="18" charset="0"/>
              </a:rPr>
              <a:t>ESCRAVIDÃO (Antiga </a:t>
            </a:r>
            <a:r>
              <a:rPr lang="pt-BR" altLang="pt-BR" sz="36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x Contemporânea)</a:t>
            </a:r>
            <a:r>
              <a:rPr lang="pt-BR" altLang="pt-BR" sz="36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pt-BR" altLang="pt-BR" sz="3600" dirty="0"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-37008" y="1888525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Antiga</a:t>
            </a:r>
            <a:endParaRPr lang="en-US" sz="3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Conector de seta reta 11"/>
          <p:cNvCxnSpPr>
            <a:stCxn id="11" idx="3"/>
            <a:endCxn id="14" idx="1"/>
          </p:cNvCxnSpPr>
          <p:nvPr/>
        </p:nvCxnSpPr>
        <p:spPr>
          <a:xfrm flipV="1">
            <a:off x="1691184" y="1487888"/>
            <a:ext cx="522807" cy="7238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>
          <a:xfrm>
            <a:off x="2213991" y="949279"/>
            <a:ext cx="67998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Lei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permitia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propriedade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de outro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ser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humano</a:t>
            </a:r>
            <a:endParaRPr lang="en-US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ector de seta reta 16"/>
          <p:cNvCxnSpPr>
            <a:stCxn id="11" idx="3"/>
            <a:endCxn id="18" idx="1"/>
          </p:cNvCxnSpPr>
          <p:nvPr/>
        </p:nvCxnSpPr>
        <p:spPr>
          <a:xfrm>
            <a:off x="1691184" y="2211691"/>
            <a:ext cx="496940" cy="1764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2188124" y="2095736"/>
            <a:ext cx="55522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Custos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altos de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aquisição</a:t>
            </a:r>
            <a:endParaRPr lang="en-US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onector de seta reta 12"/>
          <p:cNvCxnSpPr>
            <a:stCxn id="11" idx="3"/>
            <a:endCxn id="16" idx="1"/>
          </p:cNvCxnSpPr>
          <p:nvPr/>
        </p:nvCxnSpPr>
        <p:spPr>
          <a:xfrm>
            <a:off x="1691184" y="2211691"/>
            <a:ext cx="530077" cy="9764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2221261" y="2895758"/>
            <a:ext cx="4694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Características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étnicas</a:t>
            </a:r>
            <a:endParaRPr lang="en-US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tângulo 51"/>
          <p:cNvSpPr/>
          <p:nvPr/>
        </p:nvSpPr>
        <p:spPr>
          <a:xfrm>
            <a:off x="-37008" y="4623634"/>
            <a:ext cx="21446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Contem-porânea</a:t>
            </a:r>
            <a:endParaRPr lang="en-US" sz="3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Conector de seta reta 52"/>
          <p:cNvCxnSpPr>
            <a:stCxn id="52" idx="3"/>
            <a:endCxn id="54" idx="1"/>
          </p:cNvCxnSpPr>
          <p:nvPr/>
        </p:nvCxnSpPr>
        <p:spPr>
          <a:xfrm flipV="1">
            <a:off x="2107637" y="4416093"/>
            <a:ext cx="800909" cy="8077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tângulo 53"/>
          <p:cNvSpPr/>
          <p:nvPr/>
        </p:nvSpPr>
        <p:spPr>
          <a:xfrm>
            <a:off x="2908546" y="3877484"/>
            <a:ext cx="62166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Lei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não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permite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a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propriedade</a:t>
            </a:r>
            <a:endParaRPr lang="en-US" sz="3200" b="1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de outro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ser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humano</a:t>
            </a:r>
            <a:endParaRPr lang="en-US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Conector de seta reta 54"/>
          <p:cNvCxnSpPr>
            <a:stCxn id="52" idx="3"/>
            <a:endCxn id="56" idx="1"/>
          </p:cNvCxnSpPr>
          <p:nvPr/>
        </p:nvCxnSpPr>
        <p:spPr>
          <a:xfrm>
            <a:off x="2107637" y="5223799"/>
            <a:ext cx="775042" cy="925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ângulo 55"/>
          <p:cNvSpPr/>
          <p:nvPr/>
        </p:nvSpPr>
        <p:spPr>
          <a:xfrm>
            <a:off x="2882679" y="5023941"/>
            <a:ext cx="6435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Custos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baixos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de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aliciamento</a:t>
            </a:r>
            <a:endParaRPr lang="en-US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Conector de seta reta 56"/>
          <p:cNvCxnSpPr>
            <a:stCxn id="52" idx="3"/>
            <a:endCxn id="58" idx="1"/>
          </p:cNvCxnSpPr>
          <p:nvPr/>
        </p:nvCxnSpPr>
        <p:spPr>
          <a:xfrm>
            <a:off x="2107637" y="5223799"/>
            <a:ext cx="808179" cy="8925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tângulo 57"/>
          <p:cNvSpPr/>
          <p:nvPr/>
        </p:nvSpPr>
        <p:spPr>
          <a:xfrm>
            <a:off x="2915816" y="5823963"/>
            <a:ext cx="38397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Pobreza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e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miséria</a:t>
            </a:r>
            <a:endParaRPr lang="en-US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66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75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build="p"/>
      <p:bldP spid="18" grpId="0"/>
      <p:bldP spid="16" grpId="0"/>
      <p:bldP spid="52" grpId="0"/>
      <p:bldP spid="54" grpId="0" build="p"/>
      <p:bldP spid="56" grpId="0"/>
      <p:bldP spid="58" grpId="0"/>
    </p:bldLst>
  </p:timing>
</p:sld>
</file>

<file path=ppt/theme/theme1.xml><?xml version="1.0" encoding="utf-8"?>
<a:theme xmlns:a="http://schemas.openxmlformats.org/drawingml/2006/main" name="1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Lucida Sans Unicode"/>
        <a:ea typeface="Microsoft YaHei"/>
        <a:cs typeface=""/>
      </a:majorFont>
      <a:minorFont>
        <a:latin typeface="Lucida Sans Unicode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1061</Words>
  <Application>Microsoft Office PowerPoint</Application>
  <PresentationFormat>Apresentação na tela (4:3)</PresentationFormat>
  <Paragraphs>261</Paragraphs>
  <Slides>25</Slides>
  <Notes>25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4" baseType="lpstr">
      <vt:lpstr>Microsoft YaHei</vt:lpstr>
      <vt:lpstr>Arial</vt:lpstr>
      <vt:lpstr>Calibri</vt:lpstr>
      <vt:lpstr>Cambria</vt:lpstr>
      <vt:lpstr>Helvetica</vt:lpstr>
      <vt:lpstr>Lucida Sans Unicode</vt:lpstr>
      <vt:lpstr>Times New Roman</vt:lpstr>
      <vt:lpstr>Wingdings 3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Julio Hidalgo</dc:creator>
  <cp:lastModifiedBy>Julio Hidalgo</cp:lastModifiedBy>
  <cp:revision>29</cp:revision>
  <dcterms:created xsi:type="dcterms:W3CDTF">2018-05-02T13:26:20Z</dcterms:created>
  <dcterms:modified xsi:type="dcterms:W3CDTF">2018-05-04T17:40:26Z</dcterms:modified>
</cp:coreProperties>
</file>