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341" r:id="rId3"/>
    <p:sldId id="344" r:id="rId4"/>
    <p:sldId id="290" r:id="rId5"/>
    <p:sldId id="342" r:id="rId6"/>
    <p:sldId id="294" r:id="rId7"/>
    <p:sldId id="345" r:id="rId8"/>
    <p:sldId id="28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Mucheroni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52CC-4780-4F37-8503-D7FA6592E5B9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26B-E2ED-4F45-A431-D0A3D99D0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D2521E7-8114-4E7D-B499-B8BCF4AF01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EEDB84C-0220-4C0E-954B-8EC361CF9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2E69A4C-39EF-4512-BFE7-C9118CAC17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1FA2D2B5-1E9D-4FA4-B89E-FD645C7DF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pt-BR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D58EE3D1-0B7E-4D62-B24A-B3628A1F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BD74C5B9-23A6-4C23-90BE-79DF0AB9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B7DB092A-456E-40A9-9263-813E7E00D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72C31-E1B7-4485-BD0B-43FF2CCB9608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64E31E-1E0C-4F02-BED0-C441523BD723}" type="datetimeFigureOut">
              <a:rPr lang="pt-BR" smtClean="0"/>
              <a:t>30/11/2023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701458" y="29329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sp>
        <p:nvSpPr>
          <p:cNvPr id="7" name="AutoShape 8" descr="technology">
            <a:extLst>
              <a:ext uri="{FF2B5EF4-FFF2-40B4-BE49-F238E27FC236}">
                <a16:creationId xmlns:a16="http://schemas.microsoft.com/office/drawing/2014/main" id="{568F6F67-7AF2-4FCA-8591-CE4001024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678" y="0"/>
            <a:ext cx="8150643" cy="4283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257" y="2517272"/>
            <a:ext cx="4590686" cy="434072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14CF41-0044-428C-919B-E153557A9BF4}"/>
              </a:ext>
            </a:extLst>
          </p:cNvPr>
          <p:cNvSpPr txBox="1"/>
          <p:nvPr/>
        </p:nvSpPr>
        <p:spPr>
          <a:xfrm>
            <a:off x="3584813" y="4583995"/>
            <a:ext cx="471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Prof. Marcos Luiz </a:t>
            </a:r>
            <a:r>
              <a:rPr lang="pt-BR" sz="3200" dirty="0" err="1"/>
              <a:t>Mucheroni</a:t>
            </a:r>
            <a:endParaRPr lang="pt-BR"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EC8EFE-8CD2-46AD-BF0A-FC134613D866}"/>
              </a:ext>
            </a:extLst>
          </p:cNvPr>
          <p:cNvSpPr txBox="1"/>
          <p:nvPr/>
        </p:nvSpPr>
        <p:spPr>
          <a:xfrm>
            <a:off x="2491409" y="887896"/>
            <a:ext cx="739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Capítulo 11 – Análise de Redes </a:t>
            </a: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CB83A7E2-92FE-4527-9886-6EE12115FA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62200" y="1524001"/>
            <a:ext cx="8001000" cy="4530725"/>
          </a:xfrm>
        </p:spPr>
        <p:txBody>
          <a:bodyPr/>
          <a:lstStyle/>
          <a:p>
            <a:pPr marL="0" indent="0">
              <a:buNone/>
            </a:pPr>
            <a:r>
              <a:rPr lang="pt-BR" altLang="en-US" dirty="0"/>
              <a:t>O que queremos ver, importante no caso de uma empresa, ver sua “missão” e dali podemos tirar as “perguntas” importantes:</a:t>
            </a:r>
          </a:p>
          <a:p>
            <a:pPr marL="0" indent="0">
              <a:buNone/>
            </a:pPr>
            <a:r>
              <a:rPr lang="pt-BR" altLang="en-US" dirty="0"/>
              <a:t>“i</a:t>
            </a:r>
            <a:r>
              <a:rPr lang="pt-PT" altLang="en-US" dirty="0"/>
              <a:t>nstrumentos de vida e reflexão nas esferas pessoal familiar e social, com temas instigantes e de atualidade, como política, economia, teologia e espiritualidade, arte, meio ambiente, saúde, educação, cultura, comunicação etc. São obras que propiciam conhecimento, diálogo e encontro de pessoas (de todas as idades, condições sociais, confissões religiosas) entre si e com o que têm de mais verdadeiro, de bom e de belo” (Editora CIDADE NOVA, ‘missão’)</a:t>
            </a:r>
            <a:endParaRPr lang="en-US" alt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A67C6E-C0E0-4FCD-931F-59206C742C6F}"/>
              </a:ext>
            </a:extLst>
          </p:cNvPr>
          <p:cNvSpPr txBox="1">
            <a:spLocks/>
          </p:cNvSpPr>
          <p:nvPr/>
        </p:nvSpPr>
        <p:spPr>
          <a:xfrm>
            <a:off x="1524000" y="914400"/>
            <a:ext cx="9144000" cy="419100"/>
          </a:xfrm>
          <a:prstGeom prst="rect">
            <a:avLst/>
          </a:prstGeom>
          <a:solidFill>
            <a:srgbClr val="FF0000"/>
          </a:solidFill>
        </p:spPr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Um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exemplo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desenvolvimento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pós-graduação</a:t>
            </a:r>
            <a:r>
              <a:rPr lang="en-US" sz="2000" b="1" dirty="0">
                <a:solidFill>
                  <a:schemeClr val="bg1"/>
                </a:solidFill>
                <a:latin typeface="Helvetica" pitchFamily="36" charset="0"/>
                <a:ea typeface="Helvetica" pitchFamily="36" charset="0"/>
                <a:cs typeface="Helvetica" pitchFamily="36" charset="0"/>
              </a:rPr>
              <a:t> PPGCI-ECA:</a:t>
            </a:r>
            <a:endParaRPr lang="en-US" sz="1600" b="1" dirty="0">
              <a:solidFill>
                <a:schemeClr val="bg1">
                  <a:lumMod val="85000"/>
                </a:schemeClr>
              </a:solidFill>
              <a:latin typeface="Helvetica" pitchFamily="36" charset="0"/>
              <a:ea typeface="Helvetica" pitchFamily="36" charset="0"/>
              <a:cs typeface="Helvetica" pitchFamily="36" charset="0"/>
            </a:endParaRPr>
          </a:p>
        </p:txBody>
      </p:sp>
      <p:sp>
        <p:nvSpPr>
          <p:cNvPr id="21508" name="CaixaDeTexto 1">
            <a:extLst>
              <a:ext uri="{FF2B5EF4-FFF2-40B4-BE49-F238E27FC236}">
                <a16:creationId xmlns:a16="http://schemas.microsoft.com/office/drawing/2014/main" id="{A352FFCF-05BB-4C8A-A50D-A7A1D8D8B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57200"/>
            <a:ext cx="12105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Exemplo: </a:t>
            </a:r>
            <a:endParaRPr lang="en-US" alt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53300090-AB03-4727-B706-9D4614592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Duas dificuldades encontradas</a:t>
            </a:r>
            <a:endParaRPr lang="en-US" altLang="en-US" dirty="0"/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E2D0E7F5-3BB5-4BBC-812B-FD96834030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altLang="en-US" dirty="0"/>
              <a:t>Interessava para a empresa as relações que não eram </a:t>
            </a:r>
            <a:r>
              <a:rPr lang="pt-BR" altLang="en-US" dirty="0" err="1"/>
              <a:t>bi-direcionais</a:t>
            </a:r>
            <a:r>
              <a:rPr lang="pt-BR" altLang="en-US" dirty="0"/>
              <a:t> (falta de simetria), então identificar grau de “confiança” na rede.</a:t>
            </a:r>
          </a:p>
          <a:p>
            <a:pPr marL="0" indent="0">
              <a:buNone/>
            </a:pPr>
            <a:r>
              <a:rPr lang="pt-BR" altLang="en-US" dirty="0"/>
              <a:t>Interessava identificar quais pessoas tinha mais acesso a outras, alto grau de “prestígio”.</a:t>
            </a:r>
          </a:p>
          <a:p>
            <a:pPr marL="0" indent="0">
              <a:buNone/>
            </a:pPr>
            <a:r>
              <a:rPr lang="pt-BR" altLang="en-US" dirty="0"/>
              <a:t>Estabelecer possíveis “desconexões”, buracos estruturais, foi adicionada uma medida chamada de </a:t>
            </a:r>
            <a:r>
              <a:rPr lang="pt-BR" altLang="pt-BR" b="1" dirty="0">
                <a:solidFill>
                  <a:srgbClr val="3366FF"/>
                </a:solidFill>
              </a:rPr>
              <a:t>Conjunto lambda (λ).</a:t>
            </a: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FB04F1A-B22E-4CD6-9F3C-D92F1B5D4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7250" y="601664"/>
            <a:ext cx="5092700" cy="276225"/>
          </a:xfrm>
          <a:prstGeom prst="rect">
            <a:avLst/>
          </a:prstGeom>
          <a:noFill/>
          <a:ln>
            <a:noFill/>
          </a:ln>
        </p:spPr>
        <p:txBody>
          <a:bodyPr lIns="69056" tIns="34529" rIns="69056" bIns="34529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Terminologia</a:t>
            </a:r>
          </a:p>
        </p:txBody>
      </p:sp>
      <p:sp>
        <p:nvSpPr>
          <p:cNvPr id="23555" name="CaixaDeTexto 21">
            <a:extLst>
              <a:ext uri="{FF2B5EF4-FFF2-40B4-BE49-F238E27FC236}">
                <a16:creationId xmlns:a16="http://schemas.microsoft.com/office/drawing/2014/main" id="{99F69734-71B1-4723-AF1C-7399DF4D0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28801"/>
            <a:ext cx="84582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Rede Completa:</a:t>
            </a:r>
            <a:r>
              <a:rPr lang="pt-BR" altLang="pt-BR" sz="1200" dirty="0"/>
              <a:t> os nós da rede que são Atores e Alteres</a:t>
            </a:r>
            <a:endParaRPr lang="pt-BR" altLang="pt-BR" sz="1200" b="1" dirty="0">
              <a:solidFill>
                <a:srgbClr val="3366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3366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Conjunto lambda (λ): </a:t>
            </a:r>
            <a:r>
              <a:rPr lang="pt-BR" altLang="pt-BR" sz="1200" dirty="0"/>
              <a:t>Estabelece o </a:t>
            </a:r>
            <a:r>
              <a:rPr lang="pt-BR" altLang="pt-BR" sz="1200" b="1" dirty="0"/>
              <a:t>ranking das relações da rede </a:t>
            </a:r>
            <a:r>
              <a:rPr lang="pt-BR" altLang="pt-BR" sz="1200" dirty="0"/>
              <a:t>avaliando </a:t>
            </a:r>
            <a:r>
              <a:rPr lang="pt-BR" altLang="pt-BR" sz="1200" b="1" dirty="0"/>
              <a:t>quanto dos fluxos entre atores na rede passa por cada uma dessas relaçõe</a:t>
            </a:r>
            <a:r>
              <a:rPr lang="pt-BR" altLang="pt-BR" sz="1200" dirty="0"/>
              <a:t>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>
              <a:solidFill>
                <a:srgbClr val="3366FF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Relações de </a:t>
            </a:r>
            <a:r>
              <a:rPr lang="pt-BR" altLang="pt-BR" sz="1200" b="1" dirty="0" err="1">
                <a:solidFill>
                  <a:srgbClr val="3366FF"/>
                </a:solidFill>
              </a:rPr>
              <a:t>disrupção</a:t>
            </a:r>
            <a:r>
              <a:rPr lang="pt-BR" altLang="pt-BR" sz="1200" b="1" dirty="0">
                <a:solidFill>
                  <a:srgbClr val="3366FF"/>
                </a:solidFill>
              </a:rPr>
              <a:t>: </a:t>
            </a:r>
            <a:r>
              <a:rPr lang="pt-BR" altLang="pt-BR" sz="1200" dirty="0"/>
              <a:t>ligação, direcionada, entre um ator e outro ator ou alter. O sentido do arco é dado pela relação,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dirty="0" err="1"/>
              <a:t>Disrupção</a:t>
            </a:r>
            <a:r>
              <a:rPr lang="pt-BR" altLang="pt-BR" sz="1200" dirty="0"/>
              <a:t> ou desconexão na rede. </a:t>
            </a:r>
            <a:r>
              <a:rPr lang="pt-BR" altLang="pt-BR" sz="1200" b="1" dirty="0"/>
              <a:t>É uma abordagem a relações chave.</a:t>
            </a:r>
            <a:r>
              <a:rPr lang="pt-BR" altLang="pt-BR" sz="1200" dirty="0"/>
              <a:t> É outra forma de identificar </a:t>
            </a:r>
            <a:r>
              <a:rPr lang="pt-BR" altLang="pt-BR" sz="1200" b="1" dirty="0"/>
              <a:t>subgrupos coesos.  São as possibilidades de “buracos estruturais” </a:t>
            </a:r>
            <a:r>
              <a:rPr lang="pt-BR" altLang="pt-BR" sz="1200" dirty="0"/>
              <a:t>na rede.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Fluxos</a:t>
            </a:r>
            <a:r>
              <a:rPr lang="pt-BR" altLang="pt-BR" sz="1200" b="1" dirty="0"/>
              <a:t> </a:t>
            </a:r>
            <a:r>
              <a:rPr lang="pt-BR" altLang="pt-BR" sz="1200" b="1" dirty="0" err="1">
                <a:solidFill>
                  <a:srgbClr val="3366FF"/>
                </a:solidFill>
              </a:rPr>
              <a:t>saintes</a:t>
            </a:r>
            <a:r>
              <a:rPr lang="pt-BR" altLang="pt-BR" sz="1200" dirty="0"/>
              <a:t> </a:t>
            </a:r>
            <a:r>
              <a:rPr lang="pt-BR" altLang="pt-BR" sz="1200" b="1" dirty="0"/>
              <a:t>significam a </a:t>
            </a:r>
            <a:r>
              <a:rPr lang="pt-BR" altLang="pt-BR" sz="1200" b="1" i="1" dirty="0"/>
              <a:t>influência</a:t>
            </a:r>
            <a:r>
              <a:rPr lang="pt-BR" altLang="pt-BR" sz="1200" b="1" dirty="0"/>
              <a:t> </a:t>
            </a:r>
            <a:r>
              <a:rPr lang="pt-BR" altLang="pt-BR" sz="1200" dirty="0"/>
              <a:t>do ator e uma das formas de medidas é o </a:t>
            </a:r>
            <a:r>
              <a:rPr lang="pt-BR" altLang="pt-BR" sz="1200" dirty="0" err="1"/>
              <a:t>o</a:t>
            </a:r>
            <a:r>
              <a:rPr lang="pt-BR" altLang="pt-BR" sz="1200" dirty="0"/>
              <a:t> </a:t>
            </a:r>
            <a:r>
              <a:rPr lang="pt-BR" altLang="pt-BR" sz="1200" b="1" dirty="0" err="1"/>
              <a:t>OutDegree</a:t>
            </a:r>
            <a:r>
              <a:rPr lang="pt-BR" altLang="pt-BR" sz="1200" b="1" dirty="0"/>
              <a:t> (OD).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Fluxos entrantes</a:t>
            </a:r>
            <a:r>
              <a:rPr lang="pt-BR" altLang="pt-BR" sz="1200" dirty="0"/>
              <a:t>, </a:t>
            </a:r>
            <a:r>
              <a:rPr lang="pt-BR" altLang="pt-BR" sz="1200" b="1" dirty="0"/>
              <a:t>significa o </a:t>
            </a:r>
            <a:r>
              <a:rPr lang="pt-BR" altLang="pt-BR" sz="1200" b="1" i="1" dirty="0"/>
              <a:t>prestigio</a:t>
            </a:r>
            <a:r>
              <a:rPr lang="pt-BR" altLang="pt-BR" sz="1200" b="1" dirty="0"/>
              <a:t>, ou o número de relações </a:t>
            </a:r>
            <a:r>
              <a:rPr lang="pt-BR" altLang="pt-BR" sz="1200" dirty="0"/>
              <a:t>uma das formas de medidas é o </a:t>
            </a:r>
            <a:r>
              <a:rPr lang="pt-BR" altLang="pt-BR" sz="1200" b="1" dirty="0" err="1"/>
              <a:t>InDegree</a:t>
            </a:r>
            <a:r>
              <a:rPr lang="pt-BR" altLang="pt-BR" sz="1200" b="1" dirty="0"/>
              <a:t> (ID).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Clique: </a:t>
            </a:r>
            <a:r>
              <a:rPr lang="pt-BR" altLang="pt-BR" sz="1200" dirty="0"/>
              <a:t>Subconjunto da rede em que os seus </a:t>
            </a:r>
            <a:r>
              <a:rPr lang="pt-BR" altLang="pt-BR" sz="1200" b="1" dirty="0"/>
              <a:t>atores têm entre eles todas as relações possíveis</a:t>
            </a:r>
            <a:r>
              <a:rPr lang="pt-BR" altLang="pt-BR" sz="1200" dirty="0"/>
              <a:t>. Os cliques, ou pequenos grupos, são uma forma tipicamente eficaz de difusão da informação e do conhecimento nas redes. </a:t>
            </a:r>
            <a:r>
              <a:rPr lang="pt-BR" altLang="pt-BR" sz="1200" b="1" dirty="0"/>
              <a:t>É uma abordagem a atores chave</a:t>
            </a:r>
            <a:r>
              <a:rPr lang="pt-BR" altLang="pt-BR" sz="1200" dirty="0"/>
              <a:t>. Uma forma de medir estas relações são os </a:t>
            </a:r>
            <a:r>
              <a:rPr lang="pt-BR" altLang="pt-BR" sz="1200" b="1" dirty="0"/>
              <a:t>conjuntos-λ</a:t>
            </a:r>
            <a:r>
              <a:rPr lang="pt-BR" altLang="pt-BR" sz="1200" b="1" dirty="0">
                <a:solidFill>
                  <a:srgbClr val="3366FF"/>
                </a:solidFill>
              </a:rPr>
              <a:t> </a:t>
            </a:r>
            <a:r>
              <a:rPr lang="pt-BR" altLang="pt-BR" sz="1200" dirty="0"/>
              <a:t>s que estabelece o </a:t>
            </a:r>
            <a:r>
              <a:rPr lang="pt-BR" altLang="pt-BR" sz="1200" b="1" dirty="0"/>
              <a:t>ranking das relações da rede.</a:t>
            </a:r>
            <a:endParaRPr lang="pt-BR" altLang="pt-BR" sz="12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200" b="1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200" b="1" dirty="0">
                <a:solidFill>
                  <a:srgbClr val="3366FF"/>
                </a:solidFill>
              </a:rPr>
              <a:t>Pontes</a:t>
            </a:r>
            <a:r>
              <a:rPr lang="pt-BR" altLang="pt-BR" sz="1200" b="1" dirty="0"/>
              <a:t>,</a:t>
            </a:r>
            <a:r>
              <a:rPr lang="pt-BR" altLang="pt-BR" sz="1200" dirty="0"/>
              <a:t> que são as </a:t>
            </a:r>
            <a:r>
              <a:rPr lang="pt-BR" altLang="pt-BR" sz="1200" b="1" dirty="0"/>
              <a:t>relações que, se retiradas, podem provocar importantes </a:t>
            </a:r>
            <a:r>
              <a:rPr lang="pt-BR" altLang="pt-BR" sz="1200" b="1" dirty="0" err="1"/>
              <a:t>disrupções</a:t>
            </a:r>
            <a:r>
              <a:rPr lang="pt-BR" altLang="pt-BR" sz="1200" b="1" dirty="0"/>
              <a:t> </a:t>
            </a:r>
            <a:r>
              <a:rPr lang="pt-BR" altLang="pt-BR" sz="1200" dirty="0"/>
              <a:t>ou desconexão na rede. </a:t>
            </a:r>
            <a:r>
              <a:rPr lang="pt-BR" altLang="pt-BR" sz="1200" b="1" dirty="0"/>
              <a:t>É uma abordagem a relações chave.   </a:t>
            </a:r>
            <a:r>
              <a:rPr lang="pt-BR" altLang="pt-BR" sz="1200" dirty="0">
                <a:solidFill>
                  <a:srgbClr val="FF0000"/>
                </a:solidFill>
              </a:rPr>
              <a:t>Prevenir BURACOS ESTRUTURAIS.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7C34B91C-8846-4395-A424-F0438AD35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en-US" dirty="0"/>
              <a:t>Questionário (no exemplo da editora)</a:t>
            </a:r>
            <a:endParaRPr lang="en-US" altLang="en-US" dirty="0"/>
          </a:p>
        </p:txBody>
      </p:sp>
      <p:sp>
        <p:nvSpPr>
          <p:cNvPr id="25603" name="Espaço Reservado para Conteúdo 2">
            <a:extLst>
              <a:ext uri="{FF2B5EF4-FFF2-40B4-BE49-F238E27FC236}">
                <a16:creationId xmlns:a16="http://schemas.microsoft.com/office/drawing/2014/main" id="{222D273B-5038-47BF-BEC7-19278741A0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PT" altLang="en-US" sz="1600" dirty="0"/>
              <a:t>Q1, Q2, Q3, Q4, Q5, Q6 e Q7), num máximo de 10 pessoas por tipo de relação:</a:t>
            </a:r>
          </a:p>
          <a:p>
            <a:pPr marL="0" indent="0">
              <a:buNone/>
            </a:pPr>
            <a:endParaRPr lang="pt-PT" altLang="en-US" sz="1800" dirty="0"/>
          </a:p>
          <a:p>
            <a:pPr marL="0" indent="0">
              <a:buNone/>
            </a:pPr>
            <a:r>
              <a:rPr lang="pt-PT" altLang="en-US" sz="1800" dirty="0"/>
              <a:t>Q1. “as pessoas com quem você mais interage no dia-a-dia de trabalho”, </a:t>
            </a:r>
          </a:p>
          <a:p>
            <a:pPr marL="0" indent="0">
              <a:buNone/>
            </a:pPr>
            <a:r>
              <a:rPr lang="pt-PT" altLang="en-US" sz="1800" dirty="0"/>
              <a:t>Q2. “as pessoas de quem procura/recebe informação no seu dia-a-dia de trabalho”, </a:t>
            </a:r>
          </a:p>
          <a:p>
            <a:pPr marL="0" indent="0">
              <a:buNone/>
            </a:pPr>
            <a:r>
              <a:rPr lang="pt-PT" altLang="en-US" sz="1800" dirty="0"/>
              <a:t>Q3. “as pessoas de quem procura/recebe informações essenciais ao seu trabalho” </a:t>
            </a:r>
          </a:p>
          <a:p>
            <a:pPr marL="0" indent="0">
              <a:buNone/>
            </a:pPr>
            <a:r>
              <a:rPr lang="pt-PT" altLang="en-US" sz="1800" dirty="0"/>
              <a:t>Q4. “as pessoas a quem recorre para obter conselhos antes de tomar decisões importantes no seu trabalho”. </a:t>
            </a:r>
          </a:p>
          <a:p>
            <a:pPr marL="0" indent="0">
              <a:buNone/>
            </a:pPr>
            <a:r>
              <a:rPr lang="pt-PT" altLang="en-US" sz="1800" dirty="0"/>
              <a:t>Q5. “as pessoas, os sistemas de informação, bases de dados e os documentos dos quais procura/recebe informação no seu dia-a-dia”, </a:t>
            </a:r>
          </a:p>
          <a:p>
            <a:pPr marL="0" indent="0">
              <a:buNone/>
            </a:pPr>
            <a:r>
              <a:rPr lang="pt-PT" altLang="en-US" sz="1800" dirty="0"/>
              <a:t>Q6. “as pessoas, os sistemas de informação, bases de dados e os documentos dos quais procura/recebe informações essenciais ao” e </a:t>
            </a:r>
          </a:p>
          <a:p>
            <a:pPr marL="0" indent="0">
              <a:buNone/>
            </a:pPr>
            <a:r>
              <a:rPr lang="pt-PT" altLang="en-US" sz="1800" dirty="0"/>
              <a:t>Q7. “as pessoas, os sistemas de informação, bases de dados e os documentos aos quais você fornece informação”.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0BCBD6A4-4E3C-470E-B7F6-5284059E3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662113"/>
            <a:ext cx="55880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1" name="Grupo 42">
            <a:extLst>
              <a:ext uri="{FF2B5EF4-FFF2-40B4-BE49-F238E27FC236}">
                <a16:creationId xmlns:a16="http://schemas.microsoft.com/office/drawing/2014/main" id="{9ED77B72-F1E0-4369-BDEA-2FB83BBCC694}"/>
              </a:ext>
            </a:extLst>
          </p:cNvPr>
          <p:cNvGrpSpPr>
            <a:grpSpLocks/>
          </p:cNvGrpSpPr>
          <p:nvPr/>
        </p:nvGrpSpPr>
        <p:grpSpPr bwMode="auto">
          <a:xfrm>
            <a:off x="8424863" y="2049464"/>
            <a:ext cx="1401762" cy="1387475"/>
            <a:chOff x="8167710" y="4143380"/>
            <a:chExt cx="1695585" cy="1421044"/>
          </a:xfrm>
        </p:grpSpPr>
        <p:sp>
          <p:nvSpPr>
            <p:cNvPr id="32778" name="CaixaDeTexto 21">
              <a:extLst>
                <a:ext uri="{FF2B5EF4-FFF2-40B4-BE49-F238E27FC236}">
                  <a16:creationId xmlns:a16="http://schemas.microsoft.com/office/drawing/2014/main" id="{6AD88711-2B12-4AC7-9E36-D3B696D176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62927" y="4143380"/>
              <a:ext cx="1333543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Atores </a:t>
              </a:r>
              <a:endParaRPr lang="pt-BR" altLang="pt-BR" sz="900" b="1"/>
            </a:p>
          </p:txBody>
        </p:sp>
        <p:grpSp>
          <p:nvGrpSpPr>
            <p:cNvPr id="32779" name="Grupo 36">
              <a:extLst>
                <a:ext uri="{FF2B5EF4-FFF2-40B4-BE49-F238E27FC236}">
                  <a16:creationId xmlns:a16="http://schemas.microsoft.com/office/drawing/2014/main" id="{01065576-088A-4CD9-BEC9-3406DDD291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67710" y="4214818"/>
              <a:ext cx="108000" cy="1322446"/>
              <a:chOff x="8239148" y="5000636"/>
              <a:chExt cx="108000" cy="1322446"/>
            </a:xfrm>
          </p:grpSpPr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389096A0-7068-471F-95B9-FE627024D8D7}"/>
                  </a:ext>
                </a:extLst>
              </p:cNvPr>
              <p:cNvSpPr/>
              <p:nvPr/>
            </p:nvSpPr>
            <p:spPr>
              <a:xfrm>
                <a:off x="8239148" y="5000738"/>
                <a:ext cx="107534" cy="108935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/>
              </a:p>
            </p:txBody>
          </p:sp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141C299B-FACB-4F02-86A2-D023237569A5}"/>
                  </a:ext>
                </a:extLst>
              </p:cNvPr>
              <p:cNvSpPr/>
              <p:nvPr/>
            </p:nvSpPr>
            <p:spPr>
              <a:xfrm>
                <a:off x="8239148" y="5244625"/>
                <a:ext cx="107534" cy="10731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 dirty="0"/>
              </a:p>
            </p:txBody>
          </p:sp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481D5AD8-F659-4959-B464-279F507DBDBD}"/>
                  </a:ext>
                </a:extLst>
              </p:cNvPr>
              <p:cNvSpPr/>
              <p:nvPr/>
            </p:nvSpPr>
            <p:spPr>
              <a:xfrm>
                <a:off x="8239148" y="5486885"/>
                <a:ext cx="107534" cy="10731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 dirty="0"/>
              </a:p>
            </p:txBody>
          </p:sp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03250E6C-77CD-475F-9543-8D1D6B163F35}"/>
                  </a:ext>
                </a:extLst>
              </p:cNvPr>
              <p:cNvSpPr/>
              <p:nvPr/>
            </p:nvSpPr>
            <p:spPr>
              <a:xfrm>
                <a:off x="8239148" y="5729146"/>
                <a:ext cx="107534" cy="10893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BD8A1321-6DA7-44E5-9143-ACF926817B5F}"/>
                  </a:ext>
                </a:extLst>
              </p:cNvPr>
              <p:cNvSpPr/>
              <p:nvPr/>
            </p:nvSpPr>
            <p:spPr>
              <a:xfrm>
                <a:off x="8239148" y="5971405"/>
                <a:ext cx="107534" cy="108936"/>
              </a:xfrm>
              <a:prstGeom prst="ellipse">
                <a:avLst/>
              </a:prstGeom>
              <a:solidFill>
                <a:srgbClr val="FF00FF"/>
              </a:solidFill>
              <a:ln>
                <a:solidFill>
                  <a:srgbClr val="FF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 dirty="0"/>
              </a:p>
            </p:txBody>
          </p:sp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99CC66AF-50C6-42B3-8DA4-4ED5F1578D87}"/>
                  </a:ext>
                </a:extLst>
              </p:cNvPr>
              <p:cNvSpPr/>
              <p:nvPr/>
            </p:nvSpPr>
            <p:spPr>
              <a:xfrm>
                <a:off x="8239148" y="6213666"/>
                <a:ext cx="107534" cy="108935"/>
              </a:xfrm>
              <a:prstGeom prst="ellipse">
                <a:avLst/>
              </a:prstGeom>
              <a:solidFill>
                <a:srgbClr val="008000"/>
              </a:solidFill>
              <a:ln>
                <a:solidFill>
                  <a:srgbClr val="00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s-ES_tradnl" sz="825"/>
              </a:p>
            </p:txBody>
          </p:sp>
        </p:grpSp>
        <p:sp>
          <p:nvSpPr>
            <p:cNvPr id="32780" name="CaixaDeTexto 21">
              <a:extLst>
                <a:ext uri="{FF2B5EF4-FFF2-40B4-BE49-F238E27FC236}">
                  <a16:creationId xmlns:a16="http://schemas.microsoft.com/office/drawing/2014/main" id="{0D1DC5D4-D578-4CD4-8E15-9D6513E330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48" y="4378984"/>
              <a:ext cx="1619294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Outros Funcionários </a:t>
              </a:r>
              <a:endParaRPr lang="pt-BR" altLang="pt-BR" sz="900" b="1"/>
            </a:p>
          </p:txBody>
        </p:sp>
        <p:sp>
          <p:nvSpPr>
            <p:cNvPr id="32781" name="CaixaDeTexto 21">
              <a:extLst>
                <a:ext uri="{FF2B5EF4-FFF2-40B4-BE49-F238E27FC236}">
                  <a16:creationId xmlns:a16="http://schemas.microsoft.com/office/drawing/2014/main" id="{0995DC55-BB5F-40F6-BCCF-23D977CBAF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48" y="4618710"/>
              <a:ext cx="1619294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Fontes CidadeNova</a:t>
              </a:r>
              <a:endParaRPr lang="pt-BR" altLang="pt-BR" sz="900" b="1"/>
            </a:p>
          </p:txBody>
        </p:sp>
        <p:sp>
          <p:nvSpPr>
            <p:cNvPr id="32782" name="CaixaDeTexto 21">
              <a:extLst>
                <a:ext uri="{FF2B5EF4-FFF2-40B4-BE49-F238E27FC236}">
                  <a16:creationId xmlns:a16="http://schemas.microsoft.com/office/drawing/2014/main" id="{E8F6DDCC-E003-4336-B8F8-3FF35DD71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48" y="4860000"/>
              <a:ext cx="1619295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Organizações</a:t>
              </a:r>
              <a:endParaRPr lang="pt-BR" altLang="pt-BR" sz="900" b="1"/>
            </a:p>
          </p:txBody>
        </p:sp>
        <p:sp>
          <p:nvSpPr>
            <p:cNvPr id="32783" name="CaixaDeTexto 21">
              <a:extLst>
                <a:ext uri="{FF2B5EF4-FFF2-40B4-BE49-F238E27FC236}">
                  <a16:creationId xmlns:a16="http://schemas.microsoft.com/office/drawing/2014/main" id="{BA622FE6-F4DF-4DE1-A436-472AC6DF5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9148" y="5094000"/>
              <a:ext cx="1619295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Pessoas</a:t>
              </a:r>
              <a:endParaRPr lang="pt-BR" altLang="pt-BR" sz="900" b="1"/>
            </a:p>
          </p:txBody>
        </p:sp>
        <p:sp>
          <p:nvSpPr>
            <p:cNvPr id="32784" name="CaixaDeTexto 21">
              <a:extLst>
                <a:ext uri="{FF2B5EF4-FFF2-40B4-BE49-F238E27FC236}">
                  <a16:creationId xmlns:a16="http://schemas.microsoft.com/office/drawing/2014/main" id="{8D50812F-BCCB-4E42-8E47-52E70C962D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4001" y="5328000"/>
              <a:ext cx="1619294" cy="236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pt-BR" altLang="pt-BR" sz="900"/>
                <a:t>Sistemas Informação</a:t>
              </a:r>
              <a:endParaRPr lang="pt-BR" altLang="pt-BR" sz="900" b="1"/>
            </a:p>
          </p:txBody>
        </p:sp>
      </p:grpSp>
      <p:sp>
        <p:nvSpPr>
          <p:cNvPr id="47" name="Retângulo 46">
            <a:extLst>
              <a:ext uri="{FF2B5EF4-FFF2-40B4-BE49-F238E27FC236}">
                <a16:creationId xmlns:a16="http://schemas.microsoft.com/office/drawing/2014/main" id="{CC336CC5-A2CC-4518-AB85-01DC3E3E48E8}"/>
              </a:ext>
            </a:extLst>
          </p:cNvPr>
          <p:cNvSpPr/>
          <p:nvPr/>
        </p:nvSpPr>
        <p:spPr>
          <a:xfrm>
            <a:off x="8610600" y="3657600"/>
            <a:ext cx="1227138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latin typeface="Arial" charset="0"/>
              </a:rPr>
              <a:t>27 Atores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43312973-411C-4FBA-A6D4-0A73E68ABFFC}"/>
              </a:ext>
            </a:extLst>
          </p:cNvPr>
          <p:cNvSpPr/>
          <p:nvPr/>
        </p:nvSpPr>
        <p:spPr>
          <a:xfrm>
            <a:off x="8585200" y="3970338"/>
            <a:ext cx="1277938" cy="3683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b="1" dirty="0">
                <a:solidFill>
                  <a:srgbClr val="3366FF"/>
                </a:solidFill>
                <a:latin typeface="Arial" charset="0"/>
              </a:rPr>
              <a:t>36 Alteres</a:t>
            </a:r>
          </a:p>
        </p:txBody>
      </p:sp>
      <p:grpSp>
        <p:nvGrpSpPr>
          <p:cNvPr id="32774" name="Grupo 48">
            <a:extLst>
              <a:ext uri="{FF2B5EF4-FFF2-40B4-BE49-F238E27FC236}">
                <a16:creationId xmlns:a16="http://schemas.microsoft.com/office/drawing/2014/main" id="{0BBCB83D-710F-4B3B-96A2-33732E190F4F}"/>
              </a:ext>
            </a:extLst>
          </p:cNvPr>
          <p:cNvGrpSpPr>
            <a:grpSpLocks/>
          </p:cNvGrpSpPr>
          <p:nvPr/>
        </p:nvGrpSpPr>
        <p:grpSpPr bwMode="auto">
          <a:xfrm>
            <a:off x="5256214" y="5770564"/>
            <a:ext cx="3576637" cy="414337"/>
            <a:chOff x="4691026" y="857233"/>
            <a:chExt cx="4905444" cy="941188"/>
          </a:xfrm>
        </p:grpSpPr>
        <p:sp>
          <p:nvSpPr>
            <p:cNvPr id="8200" name="CaixaDeTexto 20">
              <a:extLst>
                <a:ext uri="{FF2B5EF4-FFF2-40B4-BE49-F238E27FC236}">
                  <a16:creationId xmlns:a16="http://schemas.microsoft.com/office/drawing/2014/main" id="{B7C0A7A4-7478-45CD-B132-2741320F8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1026" y="857233"/>
              <a:ext cx="4905444" cy="9411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pt-BR" altLang="pt-BR" sz="1050" b="1"/>
                <a:t>A         representa o sentido da procura de informação</a:t>
              </a:r>
            </a:p>
          </p:txBody>
        </p:sp>
        <p:cxnSp>
          <p:nvCxnSpPr>
            <p:cNvPr id="32777" name="Conector de seta reta 24">
              <a:extLst>
                <a:ext uri="{FF2B5EF4-FFF2-40B4-BE49-F238E27FC236}">
                  <a16:creationId xmlns:a16="http://schemas.microsoft.com/office/drawing/2014/main" id="{BD089BCB-8C47-4807-9C1B-F416951945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941424" y="1135172"/>
              <a:ext cx="314716" cy="2433"/>
            </a:xfrm>
            <a:prstGeom prst="straightConnector1">
              <a:avLst/>
            </a:prstGeom>
            <a:noFill/>
            <a:ln w="222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99" name="Rectangle 2">
            <a:extLst>
              <a:ext uri="{FF2B5EF4-FFF2-40B4-BE49-F238E27FC236}">
                <a16:creationId xmlns:a16="http://schemas.microsoft.com/office/drawing/2014/main" id="{18BFC29B-AE80-4807-B045-79104A383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999" y="11113"/>
            <a:ext cx="7033591" cy="908050"/>
          </a:xfrm>
          <a:prstGeom prst="rect">
            <a:avLst/>
          </a:prstGeom>
          <a:noFill/>
          <a:ln>
            <a:noFill/>
          </a:ln>
        </p:spPr>
        <p:txBody>
          <a:bodyPr lIns="69056" tIns="34529" rIns="69056" bIns="34529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Rede de Informação Essencial Completa (para cada questão 1 rede) (Q3)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1AF8D0-0F00-420C-9FE9-8266A425B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33" y="946773"/>
            <a:ext cx="10733333" cy="53523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785E4C-0388-43F8-A9F3-CE4B35E7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817" y="104821"/>
            <a:ext cx="7033591" cy="908050"/>
          </a:xfrm>
          <a:prstGeom prst="rect">
            <a:avLst/>
          </a:prstGeom>
          <a:noFill/>
          <a:ln>
            <a:noFill/>
          </a:ln>
        </p:spPr>
        <p:txBody>
          <a:bodyPr lIns="69056" tIns="34529" rIns="69056" bIns="34529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Avaliação questionário 3</a:t>
            </a:r>
          </a:p>
        </p:txBody>
      </p:sp>
    </p:spTree>
    <p:extLst>
      <p:ext uri="{BB962C8B-B14F-4D97-AF65-F5344CB8AC3E}">
        <p14:creationId xmlns:p14="http://schemas.microsoft.com/office/powerpoint/2010/main" val="4021958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991ABA2-7CC3-4604-9E62-F7EADEA3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10" y="147894"/>
            <a:ext cx="9720072" cy="1499616"/>
          </a:xfrm>
        </p:spPr>
        <p:txBody>
          <a:bodyPr/>
          <a:lstStyle/>
          <a:p>
            <a:r>
              <a:rPr lang="pt-BR" altLang="pt-BR" dirty="0"/>
              <a:t>Referências</a:t>
            </a:r>
          </a:p>
        </p:txBody>
      </p:sp>
      <p:sp>
        <p:nvSpPr>
          <p:cNvPr id="75780" name="Espaço Reservado para Rodapé 4">
            <a:extLst>
              <a:ext uri="{FF2B5EF4-FFF2-40B4-BE49-F238E27FC236}">
                <a16:creationId xmlns:a16="http://schemas.microsoft.com/office/drawing/2014/main" id="{A23430F3-3FC3-4E9C-92DC-2BE8AE1B20B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2" name="AutoShape 2" descr="A cultura da participação: Criatividade e generosidade no mundo conectado  eBook : Shirky, Clay: Amazon.com.br: Liv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4" descr="Linked. A nova ciência dos networks - Livraria da Bok2">
            <a:extLst>
              <a:ext uri="{FF2B5EF4-FFF2-40B4-BE49-F238E27FC236}">
                <a16:creationId xmlns:a16="http://schemas.microsoft.com/office/drawing/2014/main" id="{C59D9DE2-9C5E-4439-BB79-A5BBE8C3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0" y="1647510"/>
            <a:ext cx="2763004" cy="4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0ECDA30-F0D9-4EB7-A7CD-F549E0F0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9500" t="3000" r="18999" b="2499"/>
          <a:stretch>
            <a:fillRect/>
          </a:stretch>
        </p:blipFill>
        <p:spPr bwMode="auto">
          <a:xfrm>
            <a:off x="4138849" y="1647510"/>
            <a:ext cx="2438236" cy="374615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419B88-84B3-4B56-B3A2-27432CBA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820" y="1647510"/>
            <a:ext cx="2438236" cy="37695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307</TotalTime>
  <Words>668</Words>
  <Application>Microsoft Office PowerPoint</Application>
  <PresentationFormat>Widescreen</PresentationFormat>
  <Paragraphs>51</Paragraphs>
  <Slides>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7" baseType="lpstr">
      <vt:lpstr>Arial</vt:lpstr>
      <vt:lpstr>Calibri</vt:lpstr>
      <vt:lpstr>Comic Sans MS</vt:lpstr>
      <vt:lpstr>Helvetica</vt:lpstr>
      <vt:lpstr>Times New Roman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Duas dificuldades encontradas</vt:lpstr>
      <vt:lpstr>Apresentação do PowerPoint</vt:lpstr>
      <vt:lpstr>Questionário (no exemplo da editora)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W10</cp:lastModifiedBy>
  <cp:revision>49</cp:revision>
  <dcterms:created xsi:type="dcterms:W3CDTF">2023-08-13T12:50:11Z</dcterms:created>
  <dcterms:modified xsi:type="dcterms:W3CDTF">2023-11-30T21:11:50Z</dcterms:modified>
</cp:coreProperties>
</file>