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6" r:id="rId3"/>
    <p:sldId id="297" r:id="rId4"/>
    <p:sldId id="30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60"/>
  </p:normalViewPr>
  <p:slideViewPr>
    <p:cSldViewPr>
      <p:cViewPr varScale="1">
        <p:scale>
          <a:sx n="83" d="100"/>
          <a:sy n="83" d="100"/>
        </p:scale>
        <p:origin x="922" y="48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69D1AF-241D-4DDA-A93B-264435AB1271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E68E35E-F8C8-4DE2-BBE4-A6E5EC6139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FAE2D-DC27-4062-990F-9C1391EC9DCE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9108BEF-3EE9-4E1D-BC63-FFD00696DC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DAE73F-07B4-45FF-8917-6CBD1950002D}" type="slidenum">
              <a:rPr lang="pt-BR" altLang="pt-BR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1F3CD3-9888-4D8E-BCF6-A36860D64046}" type="slidenum">
              <a:rPr lang="pt-BR" altLang="pt-BR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6CCDA4-9F91-48A4-B19F-B52CBFBEA3C7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D07F57-F99D-45C7-B2E4-6ED6255673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027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6237-38B8-48CA-B82F-0F08E4ADC006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8BBC-37E4-44DB-96BD-3D6612E20F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6044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8DDC-5281-4D48-A5B5-A0310AE5C092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08CB-FFD5-49FB-A5BB-FA53C72704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49310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C2AC-8D71-4F2C-B8E0-CCC405859E34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2230-09CA-45A3-BF7D-5E9DEB4711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78426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B075-ED50-4DFD-A4FF-F4A40EACBCE6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A04D-DEEB-455A-8489-F4FBC5FD9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8966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BC03-679D-4F7E-8C08-49799B9613DF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ED7E-CB39-4FC6-B767-0E83D85EF8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62052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2F2B-8CAF-4F36-B829-9416E1AE06D4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0B09-E0D9-4DBC-A6AC-77BBE34F5B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8138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11A7-1535-437D-A98C-E828C71D518A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0D81-9455-46D7-8F6D-6F06CD3E47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1667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5A8F-B88B-4C1B-A541-791809375F04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3CE6-C6DC-4258-9FAB-65FDAB596D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14591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078DD68-8DB3-41B5-B73E-718CCF10BCCB}" type="datetimeFigureOut">
              <a:rPr lang="pt-BR"/>
              <a:pPr>
                <a:defRPr/>
              </a:pPr>
              <a:t>27/04/2020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761DBAC-77D5-4F92-B9C1-66D166F91F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400" dirty="0"/>
              <a:t>Aula </a:t>
            </a:r>
            <a:r>
              <a:rPr lang="pt-BR" altLang="pt-BR" sz="4400" dirty="0" smtClean="0"/>
              <a:t>15:</a:t>
            </a: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A controvérsia do Planejamento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 err="1"/>
              <a:t>Rec</a:t>
            </a:r>
            <a:r>
              <a:rPr lang="pt-BR" alt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/>
              <a:t>1º semestre </a:t>
            </a:r>
            <a:r>
              <a:rPr lang="pt-BR" altLang="pt-BR" cap="none" dirty="0" smtClean="0"/>
              <a:t>2020</a:t>
            </a:r>
            <a:endParaRPr lang="pt-BR" altLang="pt-BR" cap="none" dirty="0" smtClean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1222375" y="431800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smtClean="0"/>
              <a:t>Gudin e o crescimento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61765" y="1600200"/>
            <a:ext cx="11377264" cy="5257800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r>
              <a:rPr lang="pt-BR" altLang="pt-BR" dirty="0" smtClean="0"/>
              <a:t>Elevação da renda nacional com estabilidade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2400" dirty="0" smtClean="0"/>
              <a:t>Necessário aumento da produtividade da economia,</a:t>
            </a:r>
          </a:p>
          <a:p>
            <a:pPr marL="366713" lvl="1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	 inclusive da agricultura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dirty="0" smtClean="0"/>
              <a:t>Crítica ao modelo autárquico de crescimento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Industrialização – baixa produtividade e falta de exposição a concorrência – ganhos para alguns privilegiados 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Necessário rever política industrial de longo prazo e associá-la ao capital estrangeiro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Estado – deve se limitar ao uso de instrumentos disponíveis (incentivos)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Restaurar regime competitivo e o papel da iniciativa privada </a:t>
            </a:r>
          </a:p>
          <a:p>
            <a:pPr marL="1371600" lvl="3" indent="-228600" eaLnBrk="1" hangingPunct="1">
              <a:lnSpc>
                <a:spcPct val="80000"/>
              </a:lnSpc>
            </a:pPr>
            <a:r>
              <a:rPr lang="pt-BR" altLang="pt-BR" sz="1400" dirty="0" smtClean="0"/>
              <a:t>Expor capital e indústria a concorrência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Atrair capital, inclusive estrangeiro (eliminação de empecilhos à remessa de lucro)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Crença que problemas de BP (dada a liberalização das importações) tendem a ser menores se houver entrada de capital, estimulo às exportações e modernização da agricultura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 idx="4294967295"/>
          </p:nvPr>
        </p:nvSpPr>
        <p:spPr>
          <a:xfrm>
            <a:off x="1222375" y="431800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smtClean="0"/>
              <a:t>Gudin e a política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81001" y="1600200"/>
            <a:ext cx="11258028" cy="5043488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800" dirty="0" smtClean="0"/>
              <a:t>Críticas de </a:t>
            </a:r>
            <a:r>
              <a:rPr lang="pt-BR" altLang="pt-BR" sz="2800" dirty="0" err="1" smtClean="0"/>
              <a:t>Gudin</a:t>
            </a:r>
            <a:r>
              <a:rPr lang="pt-BR" altLang="pt-BR" sz="2800" dirty="0" smtClean="0"/>
              <a:t> ao modelo autárquico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pt-BR" altLang="pt-BR" sz="2800" dirty="0" smtClean="0"/>
              <a:t>	(efeitos do protecionismo) e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pt-BR" altLang="pt-BR" sz="2800" dirty="0"/>
              <a:t>	</a:t>
            </a:r>
            <a:r>
              <a:rPr lang="pt-BR" altLang="pt-BR" sz="2800" dirty="0" smtClean="0"/>
              <a:t>às falhas do Estado como investidor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2400" dirty="0" smtClean="0"/>
              <a:t>Critica aos </a:t>
            </a:r>
            <a:r>
              <a:rPr lang="pt-BR" altLang="pt-BR" sz="2400" dirty="0" err="1" smtClean="0"/>
              <a:t>rent-seekings</a:t>
            </a:r>
            <a:r>
              <a:rPr lang="pt-BR" altLang="pt-BR" sz="2400" dirty="0" smtClean="0"/>
              <a:t> e aos interesses adquiridos que agiam sob o manto paternalista de um Estado autoritário e corporativista 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2000" dirty="0" smtClean="0"/>
              <a:t>Interesses particularistas de empresários nacionais em aliança com burocracia estatal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2000" dirty="0" smtClean="0"/>
              <a:t>crítica as empresas publicas é principalmente política associada ao sistema de </a:t>
            </a:r>
            <a:r>
              <a:rPr lang="pt-BR" altLang="pt-BR" sz="2000" dirty="0" err="1" smtClean="0"/>
              <a:t>patronagem</a:t>
            </a:r>
            <a:r>
              <a:rPr lang="pt-BR" altLang="pt-BR" sz="2000" dirty="0" smtClean="0"/>
              <a:t>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2400" dirty="0" smtClean="0"/>
              <a:t>Associação gera: 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2000" dirty="0" smtClean="0"/>
              <a:t>Ineficiência econômica, diluição de responsabilidade e socialização de prejuízos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800" dirty="0" smtClean="0"/>
              <a:t> </a:t>
            </a:r>
            <a:r>
              <a:rPr lang="pt-BR" altLang="pt-BR" sz="2800" dirty="0" err="1" smtClean="0"/>
              <a:t>Gudin</a:t>
            </a:r>
            <a:r>
              <a:rPr lang="pt-BR" altLang="pt-BR" sz="2800" dirty="0" smtClean="0"/>
              <a:t> critica planejamento associado ao totalitarismo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2400" dirty="0" smtClean="0"/>
              <a:t>Simonsen: “técnica científica independente da forma de governo”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>
          <a:xfrm>
            <a:off x="1222375" y="431800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smtClean="0"/>
              <a:t>Gudin: superioridade técnica?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11522075" cy="4853136"/>
          </a:xfrm>
        </p:spPr>
        <p:txBody>
          <a:bodyPr>
            <a:normAutofit fontScale="92500" lnSpcReduction="10000"/>
          </a:bodyPr>
          <a:lstStyle/>
          <a:p>
            <a:pPr marL="319088" indent="-319088" eaLnBrk="1" hangingPunct="1"/>
            <a:r>
              <a:rPr lang="pt-BR" altLang="pt-BR" sz="2800" dirty="0" smtClean="0"/>
              <a:t>Acusações mutuas de ignorância e exibicionismo </a:t>
            </a:r>
          </a:p>
          <a:p>
            <a:pPr marL="319088" indent="-319088" eaLnBrk="1" hangingPunct="1"/>
            <a:r>
              <a:rPr lang="pt-BR" altLang="pt-BR" sz="2800" u="sng" dirty="0" err="1" smtClean="0"/>
              <a:t>Dollinger</a:t>
            </a:r>
            <a:r>
              <a:rPr lang="pt-BR" altLang="pt-BR" sz="2800" dirty="0" smtClean="0"/>
              <a:t>:  </a:t>
            </a:r>
          </a:p>
          <a:p>
            <a:pPr eaLnBrk="1" hangingPunct="1"/>
            <a:r>
              <a:rPr lang="pt-BR" altLang="pt-BR" sz="2800" dirty="0" smtClean="0"/>
              <a:t>Apesar de defesa do planejamento por parte de Simonsen ser brilhante, superioridade técnica dos argumentos de </a:t>
            </a:r>
            <a:r>
              <a:rPr lang="pt-BR" altLang="pt-BR" sz="2800" dirty="0" err="1" smtClean="0"/>
              <a:t>Gudin</a:t>
            </a:r>
            <a:endParaRPr lang="pt-BR" altLang="pt-BR" sz="2800" dirty="0" smtClean="0"/>
          </a:p>
          <a:p>
            <a:pPr marL="639763" lvl="1" indent="-273050" eaLnBrk="1" hangingPunct="1"/>
            <a:r>
              <a:rPr lang="pt-BR" altLang="pt-BR" sz="2400" dirty="0" smtClean="0"/>
              <a:t>Perícia no uso das técnicas de mensuração</a:t>
            </a:r>
          </a:p>
          <a:p>
            <a:pPr marL="914400" lvl="2" indent="-228600" eaLnBrk="1" hangingPunct="1"/>
            <a:r>
              <a:rPr lang="pt-BR" altLang="pt-BR" sz="2000" dirty="0" smtClean="0"/>
              <a:t>Definição de PIB (Simonsen: capacidade total de consumo) e fragilidade dos dados </a:t>
            </a:r>
            <a:r>
              <a:rPr lang="pt-BR" altLang="pt-BR" sz="2000" dirty="0" err="1" smtClean="0"/>
              <a:t>estatisticos</a:t>
            </a:r>
            <a:endParaRPr lang="pt-BR" altLang="pt-BR" sz="2000" dirty="0" smtClean="0"/>
          </a:p>
          <a:p>
            <a:pPr marL="639763" lvl="1" indent="-273050" eaLnBrk="1" hangingPunct="1"/>
            <a:r>
              <a:rPr lang="pt-BR" altLang="pt-BR" sz="2400" dirty="0" smtClean="0"/>
              <a:t>Rigor no uso das categorias macroeconômicas </a:t>
            </a:r>
            <a:r>
              <a:rPr lang="pt-BR" altLang="pt-BR" sz="2400" dirty="0" err="1" smtClean="0"/>
              <a:t>keynesianas</a:t>
            </a:r>
            <a:endParaRPr lang="pt-BR" altLang="pt-BR" sz="2400" dirty="0" smtClean="0"/>
          </a:p>
          <a:p>
            <a:pPr marL="639763" lvl="1" indent="-273050" eaLnBrk="1" hangingPunct="1"/>
            <a:r>
              <a:rPr lang="pt-BR" altLang="pt-BR" sz="2400" dirty="0" smtClean="0"/>
              <a:t>Capacidade de integrar teorias econômicas mais recentes  (Hansen, </a:t>
            </a:r>
            <a:r>
              <a:rPr lang="pt-BR" altLang="pt-BR" sz="2400" dirty="0" err="1" smtClean="0"/>
              <a:t>Harberler</a:t>
            </a:r>
            <a:r>
              <a:rPr lang="pt-BR" altLang="pt-BR" sz="2400" dirty="0" smtClean="0"/>
              <a:t>, Keynes)</a:t>
            </a:r>
          </a:p>
          <a:p>
            <a:pPr marL="319088" indent="-319088" eaLnBrk="1" hangingPunct="1"/>
            <a:r>
              <a:rPr lang="pt-BR" altLang="pt-BR" sz="2800" dirty="0" smtClean="0"/>
              <a:t>Desconforto nas “hostes </a:t>
            </a:r>
            <a:r>
              <a:rPr lang="pt-BR" altLang="pt-BR" sz="2800" dirty="0" err="1" smtClean="0"/>
              <a:t>simonsistas</a:t>
            </a:r>
            <a:r>
              <a:rPr lang="pt-BR" altLang="pt-BR" sz="2800" dirty="0" smtClean="0"/>
              <a:t>” – necessidade de aprimoramento técnico </a:t>
            </a:r>
          </a:p>
          <a:p>
            <a:pPr marL="639763" lvl="1" indent="-273050" eaLnBrk="1" hangingPunct="1"/>
            <a:r>
              <a:rPr lang="pt-BR" altLang="pt-BR" sz="2400" u="sng" dirty="0" smtClean="0"/>
              <a:t>L. Sola</a:t>
            </a:r>
            <a:r>
              <a:rPr lang="pt-BR" altLang="pt-BR" sz="2400" dirty="0" smtClean="0"/>
              <a:t>: Clima propício para penetração das </a:t>
            </a:r>
            <a:r>
              <a:rPr lang="pt-BR" altLang="pt-BR" sz="2400" dirty="0" err="1" smtClean="0"/>
              <a:t>idéias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cepalinas</a:t>
            </a:r>
            <a:endParaRPr lang="pt-BR" altLang="pt-BR" sz="2400" dirty="0" smtClean="0"/>
          </a:p>
          <a:p>
            <a:pPr marL="639763" lvl="1" indent="-273050" eaLnBrk="1" hangingPunct="1"/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780" y="430930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sz="3600" dirty="0" smtClean="0"/>
              <a:t>No final da 2ª Guerra Mundial </a:t>
            </a:r>
            <a:br>
              <a:rPr lang="pt-BR" altLang="pt-BR" sz="3600" dirty="0" smtClean="0"/>
            </a:br>
            <a:r>
              <a:rPr lang="pt-BR" altLang="pt-BR" sz="3600" dirty="0" smtClean="0"/>
              <a:t>		(1944-45)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1804" y="2108047"/>
            <a:ext cx="10964862" cy="4752975"/>
          </a:xfrm>
        </p:spPr>
        <p:txBody>
          <a:bodyPr/>
          <a:lstStyle/>
          <a:p>
            <a:pPr marL="319088" indent="-319088" eaLnBrk="1" hangingPunct="1"/>
            <a:r>
              <a:rPr lang="pt-BR" altLang="pt-BR" sz="3600" dirty="0" smtClean="0"/>
              <a:t>Debate sobre Papel do Estado nos círculos oficiais</a:t>
            </a:r>
          </a:p>
          <a:p>
            <a:pPr marL="669925" lvl="1" indent="-325438" eaLnBrk="1" hangingPunct="1"/>
            <a:r>
              <a:rPr lang="pt-BR" altLang="pt-BR" sz="3200" dirty="0" smtClean="0"/>
              <a:t>Feito por “Técnicos”, por meio de relatórios e pareceres</a:t>
            </a:r>
          </a:p>
          <a:p>
            <a:pPr marL="669925" lvl="1" indent="-325438" eaLnBrk="1" hangingPunct="1"/>
            <a:r>
              <a:rPr lang="pt-BR" altLang="pt-BR" sz="3200" dirty="0" smtClean="0"/>
              <a:t>Expressam alternativas típicas e se firmam como </a:t>
            </a:r>
            <a:r>
              <a:rPr lang="pt-BR" altLang="pt-BR" sz="3200" dirty="0" err="1" smtClean="0"/>
              <a:t>pólos</a:t>
            </a:r>
            <a:r>
              <a:rPr lang="pt-BR" altLang="pt-BR" sz="3200" dirty="0" smtClean="0"/>
              <a:t> do debate (matriz ideológica) de debates que continuarão nas décadas seguintes</a:t>
            </a:r>
          </a:p>
          <a:p>
            <a:pPr marL="319088" indent="-319088" algn="ctr" eaLnBrk="1" hangingPunct="1">
              <a:buFontTx/>
              <a:buNone/>
            </a:pPr>
            <a:r>
              <a:rPr lang="pt-BR" altLang="pt-BR" sz="3600" b="1" dirty="0" smtClean="0">
                <a:solidFill>
                  <a:schemeClr val="tx2"/>
                </a:solidFill>
              </a:rPr>
              <a:t>Liberalismo</a:t>
            </a:r>
            <a:r>
              <a:rPr lang="pt-BR" altLang="pt-BR" sz="3600" dirty="0" smtClean="0"/>
              <a:t>     </a:t>
            </a:r>
            <a:r>
              <a:rPr lang="pt-BR" altLang="pt-BR" sz="3600" dirty="0" smtClean="0">
                <a:solidFill>
                  <a:schemeClr val="tx2"/>
                </a:solidFill>
              </a:rPr>
              <a:t>x</a:t>
            </a:r>
            <a:r>
              <a:rPr lang="pt-BR" altLang="pt-BR" sz="3600" dirty="0" smtClean="0"/>
              <a:t>     </a:t>
            </a:r>
            <a:r>
              <a:rPr lang="pt-BR" altLang="pt-BR" sz="3600" b="1" dirty="0" smtClean="0">
                <a:solidFill>
                  <a:schemeClr val="tx2"/>
                </a:solidFill>
              </a:rPr>
              <a:t>Dirigismo</a:t>
            </a:r>
          </a:p>
          <a:p>
            <a:pPr marL="319088" indent="-319088" algn="ctr" eaLnBrk="1" hangingPunct="1">
              <a:buFontTx/>
              <a:buNone/>
            </a:pPr>
            <a:r>
              <a:rPr lang="pt-BR" altLang="pt-BR" sz="3600" dirty="0" smtClean="0"/>
              <a:t>		</a:t>
            </a:r>
            <a:r>
              <a:rPr lang="pt-BR" altLang="pt-BR" sz="3600" dirty="0" smtClean="0">
                <a:solidFill>
                  <a:srgbClr val="FF3300"/>
                </a:solidFill>
              </a:rPr>
              <a:t>Eugenio </a:t>
            </a:r>
            <a:r>
              <a:rPr lang="pt-BR" altLang="pt-BR" sz="3600" dirty="0" err="1" smtClean="0">
                <a:solidFill>
                  <a:srgbClr val="FF3300"/>
                </a:solidFill>
              </a:rPr>
              <a:t>Gudin</a:t>
            </a:r>
            <a:r>
              <a:rPr lang="pt-BR" altLang="pt-BR" sz="3600" dirty="0" smtClean="0"/>
              <a:t>     </a:t>
            </a:r>
            <a:r>
              <a:rPr lang="pt-BR" altLang="pt-BR" sz="3600" dirty="0" smtClean="0">
                <a:solidFill>
                  <a:srgbClr val="FF3300"/>
                </a:solidFill>
              </a:rPr>
              <a:t>x</a:t>
            </a:r>
            <a:r>
              <a:rPr lang="pt-BR" altLang="pt-BR" sz="3600" dirty="0" smtClean="0"/>
              <a:t>    </a:t>
            </a:r>
            <a:r>
              <a:rPr lang="pt-BR" altLang="pt-BR" sz="3600" dirty="0" smtClean="0">
                <a:solidFill>
                  <a:srgbClr val="FF3300"/>
                </a:solidFill>
              </a:rPr>
              <a:t>Roberto Simonsen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82452" y="129822"/>
            <a:ext cx="9750425" cy="993775"/>
          </a:xfrm>
        </p:spPr>
        <p:txBody>
          <a:bodyPr anchor="ctr"/>
          <a:lstStyle/>
          <a:p>
            <a:pPr algn="ctr" eaLnBrk="1" hangingPunct="1"/>
            <a:r>
              <a:rPr lang="pt-BR" altLang="pt-BR" dirty="0" smtClean="0"/>
              <a:t>Os contendores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0219" y="1844824"/>
            <a:ext cx="5349875" cy="5240338"/>
          </a:xfrm>
        </p:spPr>
        <p:txBody>
          <a:bodyPr/>
          <a:lstStyle/>
          <a:p>
            <a:pPr marL="319088" indent="-319088" algn="ctr" eaLnBrk="1" hangingPunct="1">
              <a:lnSpc>
                <a:spcPct val="80000"/>
              </a:lnSpc>
              <a:buFontTx/>
              <a:buNone/>
            </a:pPr>
            <a:r>
              <a:rPr lang="pt-BR" altLang="pt-BR" sz="2200" u="sng" dirty="0" smtClean="0">
                <a:solidFill>
                  <a:srgbClr val="FF3300"/>
                </a:solidFill>
              </a:rPr>
              <a:t>Eugenio </a:t>
            </a:r>
            <a:r>
              <a:rPr lang="pt-BR" altLang="pt-BR" sz="2200" u="sng" dirty="0" err="1" smtClean="0">
                <a:solidFill>
                  <a:srgbClr val="FF3300"/>
                </a:solidFill>
              </a:rPr>
              <a:t>Gudin</a:t>
            </a:r>
            <a:endParaRPr lang="pt-BR" altLang="pt-BR" sz="2200" u="sng" dirty="0" smtClean="0">
              <a:solidFill>
                <a:srgbClr val="FF3300"/>
              </a:solidFill>
            </a:endParaRP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200" dirty="0" smtClean="0">
                <a:solidFill>
                  <a:srgbClr val="7B3D17"/>
                </a:solidFill>
              </a:rPr>
              <a:t>Catedrático da Faculdade de Economia da Universidade do Rio de Janeiro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200" dirty="0" smtClean="0"/>
              <a:t>Relator da Comissão de Planejamento Econômico (CPE) do Conselhos de Segurança Nacional 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pt-BR" altLang="pt-BR" sz="1800" dirty="0" smtClean="0">
                <a:solidFill>
                  <a:srgbClr val="FF0000"/>
                </a:solidFill>
              </a:rPr>
              <a:t>Reage com “Os Rumos da Política Econômica” que se converte em espécie de manifesto liberal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500188"/>
            <a:ext cx="6045200" cy="4953000"/>
          </a:xfrm>
        </p:spPr>
        <p:txBody>
          <a:bodyPr/>
          <a:lstStyle/>
          <a:p>
            <a:pPr marL="319088" indent="-319088" algn="ctr" eaLnBrk="1" hangingPunct="1">
              <a:lnSpc>
                <a:spcPct val="80000"/>
              </a:lnSpc>
              <a:buFontTx/>
              <a:buNone/>
            </a:pPr>
            <a:r>
              <a:rPr lang="pt-BR" altLang="pt-BR" sz="2200" u="sng" smtClean="0">
                <a:solidFill>
                  <a:srgbClr val="FF3300"/>
                </a:solidFill>
              </a:rPr>
              <a:t>Roberto Simonsen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200" smtClean="0">
                <a:solidFill>
                  <a:srgbClr val="7B3D17"/>
                </a:solidFill>
              </a:rPr>
              <a:t>Empresário, Professor (História) da Escola de Sociologia e Política e Presidente-Fundador da CNI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200" smtClean="0"/>
              <a:t>Relator do Conselho Nacional de Política Industrial e Comercial do Ministério do Trabalho, Indústria e Comércio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pt-BR" altLang="pt-BR" sz="1800" smtClean="0">
                <a:solidFill>
                  <a:srgbClr val="FF0000"/>
                </a:solidFill>
              </a:rPr>
              <a:t>Escreve primeira proposta de planejamento à pedido de Vargas</a:t>
            </a:r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pt-BR" altLang="pt-BR" sz="1800" smtClean="0">
              <a:solidFill>
                <a:srgbClr val="FF0000"/>
              </a:solidFill>
            </a:endParaRPr>
          </a:p>
        </p:txBody>
      </p:sp>
      <p:pic>
        <p:nvPicPr>
          <p:cNvPr id="36869" name="Picture 5" descr="robertosimon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547239"/>
            <a:ext cx="4895652" cy="45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ist_Eco_Br_simon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30" y="2453698"/>
            <a:ext cx="3520951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9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00" name="AutoShape 11" descr="Z"/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0781" name="Picture 13" descr="eugenio-gu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762255"/>
            <a:ext cx="3529162" cy="45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Debate em si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7828" y="1803400"/>
            <a:ext cx="5358158" cy="2705720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Relatório </a:t>
            </a:r>
            <a:r>
              <a:rPr lang="pt-BR" b="1" dirty="0"/>
              <a:t>apresentado ao Conselho Nacional de Política Industrial </a:t>
            </a:r>
            <a:r>
              <a:rPr lang="pt-BR" b="1" dirty="0" smtClean="0"/>
              <a:t>e Comercial </a:t>
            </a:r>
            <a:r>
              <a:rPr lang="pt-BR" b="1" dirty="0"/>
              <a:t>pelo Sr. Roberto Simonsen, em 16 de agosto de </a:t>
            </a:r>
            <a:r>
              <a:rPr lang="pt-BR" b="1" dirty="0" smtClean="0"/>
              <a:t>1944, sobre a planificação econômica no Brasil</a:t>
            </a:r>
          </a:p>
          <a:p>
            <a:pPr marL="301625" lvl="1" indent="0">
              <a:buNone/>
            </a:pPr>
            <a:r>
              <a:rPr lang="pt-BR" b="1" i="1" dirty="0" smtClean="0"/>
              <a:t>(</a:t>
            </a:r>
            <a:r>
              <a:rPr lang="pt-BR" i="1" dirty="0" smtClean="0"/>
              <a:t>publicado como </a:t>
            </a:r>
            <a:r>
              <a:rPr lang="pt-BR" b="1" i="1" u="sng" dirty="0" smtClean="0"/>
              <a:t>A </a:t>
            </a:r>
            <a:r>
              <a:rPr lang="pt-BR" b="1" i="1" u="sng" dirty="0"/>
              <a:t>planificação </a:t>
            </a:r>
            <a:r>
              <a:rPr lang="pt-BR" b="1" i="1" u="sng" dirty="0" smtClean="0"/>
              <a:t>da economia brasileira </a:t>
            </a:r>
            <a:r>
              <a:rPr lang="pt-BR" i="1" dirty="0" smtClean="0"/>
              <a:t>1945)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2993752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Parecer sobre o relatório do Conselho </a:t>
            </a:r>
            <a:r>
              <a:rPr lang="pt-BR" b="1" dirty="0"/>
              <a:t>Nacional de Política Industrial e Comercial</a:t>
            </a:r>
            <a:r>
              <a:rPr lang="pt-BR" b="1" dirty="0" smtClean="0"/>
              <a:t> apresentado por Eugenio </a:t>
            </a:r>
            <a:r>
              <a:rPr lang="pt-BR" b="1" dirty="0" err="1" smtClean="0"/>
              <a:t>Gudin</a:t>
            </a:r>
            <a:r>
              <a:rPr lang="pt-BR" b="1" dirty="0" smtClean="0"/>
              <a:t> em 23 de março de 1945</a:t>
            </a:r>
          </a:p>
          <a:p>
            <a:pPr marL="301625" lvl="1" indent="0">
              <a:buNone/>
            </a:pPr>
            <a:r>
              <a:rPr lang="pt-BR" i="1" dirty="0" smtClean="0"/>
              <a:t>(publicado como </a:t>
            </a:r>
            <a:r>
              <a:rPr lang="pt-BR" b="1" i="1" dirty="0" smtClean="0"/>
              <a:t>Rumos </a:t>
            </a:r>
            <a:r>
              <a:rPr lang="pt-BR" b="1" i="1" dirty="0"/>
              <a:t>de Política </a:t>
            </a:r>
            <a:r>
              <a:rPr lang="pt-BR" b="1" i="1" dirty="0" smtClean="0"/>
              <a:t>Econômica </a:t>
            </a:r>
            <a:r>
              <a:rPr lang="pt-BR" i="1" dirty="0" smtClean="0"/>
              <a:t>1945)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31273" y="4516581"/>
            <a:ext cx="5364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i="0" u="none" strike="noStrike" baseline="0" dirty="0" smtClean="0">
                <a:latin typeface="Constantia" panose="02030602050306030303" pitchFamily="18" charset="0"/>
              </a:rPr>
              <a:t>Réplica</a:t>
            </a:r>
            <a:r>
              <a:rPr lang="pt-BR" sz="2400" b="0" i="0" u="none" strike="noStrike" baseline="0" dirty="0" smtClean="0">
                <a:latin typeface="Constantia" panose="02030602050306030303" pitchFamily="18" charset="0"/>
              </a:rPr>
              <a:t> ao sr. Eugênio </a:t>
            </a:r>
            <a:r>
              <a:rPr lang="pt-BR" sz="2400" b="0" i="0" u="none" strike="noStrike" baseline="0" dirty="0" err="1" smtClean="0">
                <a:latin typeface="Constantia" panose="02030602050306030303" pitchFamily="18" charset="0"/>
              </a:rPr>
              <a:t>Gudin</a:t>
            </a:r>
            <a:r>
              <a:rPr lang="pt-BR" sz="2400" b="0" i="0" u="none" strike="noStrike" baseline="0" dirty="0" smtClean="0">
                <a:latin typeface="Constantia" panose="02030602050306030303" pitchFamily="18" charset="0"/>
              </a:rPr>
              <a:t>, da Comissão de Planejamento Econômico, pelo sr.</a:t>
            </a:r>
            <a:r>
              <a:rPr lang="pt-BR" sz="2400" b="0" i="0" u="none" strike="noStrike" dirty="0" smtClean="0">
                <a:latin typeface="Constantia" panose="02030602050306030303" pitchFamily="18" charset="0"/>
              </a:rPr>
              <a:t> Roberto Simonse</a:t>
            </a:r>
            <a:r>
              <a:rPr lang="pt-BR" sz="2400" dirty="0" smtClean="0">
                <a:latin typeface="Constantia" panose="02030602050306030303" pitchFamily="18" charset="0"/>
              </a:rPr>
              <a:t>n,</a:t>
            </a:r>
            <a:r>
              <a:rPr lang="pt-BR" sz="2400" b="0" i="0" u="none" strike="noStrike" baseline="0" dirty="0" smtClean="0">
                <a:latin typeface="Constantia" panose="02030602050306030303" pitchFamily="18" charset="0"/>
              </a:rPr>
              <a:t> publicada em São Paulo, em junho de 1945.</a:t>
            </a:r>
            <a:endParaRPr lang="pt-BR" sz="2400" dirty="0">
              <a:latin typeface="Constantia" panose="0203060205030603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82444" y="415410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+mn-lt"/>
              </a:rPr>
              <a:t>Carta</a:t>
            </a:r>
            <a:r>
              <a:rPr lang="pt-BR" sz="2400" dirty="0" smtClean="0">
                <a:latin typeface="+mn-lt"/>
              </a:rPr>
              <a:t> de Eugenio </a:t>
            </a:r>
            <a:r>
              <a:rPr lang="pt-BR" sz="2400" dirty="0" err="1" smtClean="0">
                <a:latin typeface="+mn-lt"/>
              </a:rPr>
              <a:t>Gudin</a:t>
            </a:r>
            <a:r>
              <a:rPr lang="pt-BR" sz="2400" dirty="0" smtClean="0">
                <a:latin typeface="+mn-lt"/>
              </a:rPr>
              <a:t> à Comissão de Planejamento Econômico  sobre a réplica do Dr. Roberto Simonsen, de circulação reservada, publicada no Rio de Janeiro em 24 agosto de 1945.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5378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1222375" y="431800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smtClean="0"/>
              <a:t>Os temas de um debate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76250" y="1600200"/>
            <a:ext cx="11371263" cy="4757738"/>
          </a:xfrm>
        </p:spPr>
        <p:txBody>
          <a:bodyPr/>
          <a:lstStyle/>
          <a:p>
            <a:pPr marL="319088" indent="-319088" eaLnBrk="1" hangingPunct="1"/>
            <a:r>
              <a:rPr lang="pt-BR" altLang="pt-BR" i="1" dirty="0" smtClean="0"/>
              <a:t>Questão sobre os rumos da economia brasileira, modelo de desenvolvimento</a:t>
            </a:r>
          </a:p>
          <a:p>
            <a:pPr marL="319088" indent="-319088" eaLnBrk="1" hangingPunct="1"/>
            <a:r>
              <a:rPr lang="pt-BR" altLang="pt-BR" i="1" dirty="0" smtClean="0"/>
              <a:t>Industrialização per se </a:t>
            </a:r>
            <a:r>
              <a:rPr lang="pt-BR" altLang="pt-BR" dirty="0" smtClean="0"/>
              <a:t>– não uma tarifa conflituosa, problema é o que se deve fazer em seu nome</a:t>
            </a:r>
          </a:p>
          <a:p>
            <a:pPr marL="639763" lvl="1" indent="-273050" eaLnBrk="1" hangingPunct="1"/>
            <a:r>
              <a:rPr lang="pt-BR" altLang="pt-BR" dirty="0" err="1" smtClean="0"/>
              <a:t>Gudin</a:t>
            </a:r>
            <a:r>
              <a:rPr lang="pt-BR" altLang="pt-BR" dirty="0" smtClean="0"/>
              <a:t> – não necessariamente um </a:t>
            </a:r>
            <a:r>
              <a:rPr lang="pt-BR" altLang="pt-BR" dirty="0" err="1" smtClean="0"/>
              <a:t>anti-industrialistas</a:t>
            </a:r>
            <a:r>
              <a:rPr lang="pt-BR" altLang="pt-BR" dirty="0" smtClean="0"/>
              <a:t>, se existirem recursos ociosos porque não na indústria (depende da produtividade do uso dos fatores)</a:t>
            </a:r>
          </a:p>
          <a:p>
            <a:pPr marL="941388" lvl="2" indent="-273050" eaLnBrk="1" hangingPunct="1"/>
            <a:r>
              <a:rPr lang="pt-BR" altLang="pt-BR" dirty="0" smtClean="0"/>
              <a:t>Até para J.P, R. Veloso – intervenção é, sob certas condições, aceita por </a:t>
            </a:r>
            <a:r>
              <a:rPr lang="pt-BR" altLang="pt-BR" dirty="0" err="1" smtClean="0"/>
              <a:t>Gudin</a:t>
            </a:r>
            <a:r>
              <a:rPr lang="pt-BR" altLang="pt-BR" dirty="0" smtClean="0"/>
              <a:t> o que aproximaria os contendores </a:t>
            </a:r>
          </a:p>
          <a:p>
            <a:pPr marL="941388" lvl="2" indent="-273050" eaLnBrk="1" hangingPunct="1"/>
            <a:r>
              <a:rPr lang="pt-BR" altLang="pt-BR" dirty="0" smtClean="0"/>
              <a:t>Problema é direção a ser imprimida ao processo, formas, políticas necessárias</a:t>
            </a:r>
          </a:p>
          <a:p>
            <a:pPr marL="319088" indent="-319088" eaLnBrk="1" hangingPunct="1"/>
            <a:r>
              <a:rPr lang="pt-BR" altLang="pt-BR" dirty="0" smtClean="0"/>
              <a:t>Questões:</a:t>
            </a:r>
          </a:p>
          <a:p>
            <a:pPr marL="639763" lvl="1" indent="-273050" eaLnBrk="1" hangingPunct="1"/>
            <a:r>
              <a:rPr lang="pt-BR" altLang="pt-BR" dirty="0" smtClean="0"/>
              <a:t>Protecionismo x </a:t>
            </a:r>
            <a:r>
              <a:rPr lang="pt-BR" altLang="pt-BR" i="1" dirty="0" err="1" smtClean="0"/>
              <a:t>laissez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faire</a:t>
            </a:r>
            <a:endParaRPr lang="pt-BR" altLang="pt-BR" i="1" dirty="0" smtClean="0"/>
          </a:p>
          <a:p>
            <a:pPr marL="639763" lvl="1" indent="-273050" eaLnBrk="1" hangingPunct="1"/>
            <a:r>
              <a:rPr lang="pt-BR" altLang="pt-BR" dirty="0" smtClean="0"/>
              <a:t>Agentes principais do processo e seus beneficiários principais</a:t>
            </a:r>
          </a:p>
          <a:p>
            <a:pPr marL="639763" lvl="1" indent="-273050" eaLnBrk="1" hangingPunct="1"/>
            <a:r>
              <a:rPr lang="pt-BR" altLang="pt-BR" dirty="0" smtClean="0"/>
              <a:t>Ritmo do processo</a:t>
            </a:r>
          </a:p>
          <a:p>
            <a:pPr marL="639763" lvl="1" indent="-273050" eaLnBrk="1" hangingPunct="1"/>
            <a:endParaRPr lang="pt-BR" altLang="pt-BR" dirty="0" smtClean="0"/>
          </a:p>
          <a:p>
            <a:pPr marL="319088" indent="-319088" eaLnBrk="1" hangingPunct="1"/>
            <a:endParaRPr lang="pt-BR" altLang="pt-BR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549796" y="116632"/>
            <a:ext cx="9752013" cy="1168400"/>
          </a:xfrm>
        </p:spPr>
        <p:txBody>
          <a:bodyPr anchor="ctr"/>
          <a:lstStyle/>
          <a:p>
            <a:pPr eaLnBrk="1" hangingPunct="1">
              <a:lnSpc>
                <a:spcPts val="4000"/>
              </a:lnSpc>
            </a:pPr>
            <a:r>
              <a:rPr lang="pt-BR" altLang="pt-BR" sz="2800" dirty="0" smtClean="0"/>
              <a:t>Simonsen: a necessidade do crescimento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37542" y="1196752"/>
            <a:ext cx="11521677" cy="5500687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000" dirty="0" smtClean="0"/>
              <a:t>Necessidade de 4xPIB em 15 anos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Para ampliar mercado interno e eliminar pobreza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Condição necessária para contornar inquietação social e 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pt-BR" altLang="pt-BR" dirty="0" smtClean="0"/>
              <a:t>instabilidade política dada difusão de valores de consumo dos países avançados </a:t>
            </a:r>
          </a:p>
          <a:p>
            <a:pPr marL="914400" lvl="2" indent="-22860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dirty="0" smtClean="0">
                <a:solidFill>
                  <a:srgbClr val="FF0000"/>
                </a:solidFill>
              </a:rPr>
              <a:t>Desenvolvimento econômico necessário para democracia 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000" dirty="0" smtClean="0"/>
              <a:t>Estado – assumir função de liderança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Por que ?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Empresários – recursos escassos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Futilidade dos métodos clássicos para projetos de desenvolvimento acelerado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Como ?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Ampliação de sua função empresarial</a:t>
            </a:r>
          </a:p>
          <a:p>
            <a:pPr marL="1371600" lvl="3" indent="-228600" eaLnBrk="1" hangingPunct="1">
              <a:lnSpc>
                <a:spcPct val="80000"/>
              </a:lnSpc>
            </a:pPr>
            <a:r>
              <a:rPr lang="pt-BR" altLang="pt-BR" dirty="0" smtClean="0"/>
              <a:t>integração vertical do setor manufatureiro – insumos e bens de capital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Continuidade das medidas protecionistas e dos incentivos para que setor privado participem da instalação dos novos setor industriais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Intermediação financeira e a</a:t>
            </a:r>
            <a:r>
              <a:rPr lang="pt-BR" altLang="pt-BR" sz="1600" dirty="0" smtClean="0"/>
              <a:t>ssegurar aporte de capital estrangeiro – empréstimos oficiais governo a governo (empréstimo norte-americano)</a:t>
            </a:r>
          </a:p>
          <a:p>
            <a:pPr marL="639763" lvl="1" indent="-273050" eaLnBrk="1" hangingPunct="1">
              <a:lnSpc>
                <a:spcPct val="80000"/>
              </a:lnSpc>
            </a:pPr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33772" y="332656"/>
            <a:ext cx="10849222" cy="6192688"/>
          </a:xfrm>
        </p:spPr>
        <p:txBody>
          <a:bodyPr/>
          <a:lstStyle/>
          <a:p>
            <a:pPr marL="319088" indent="-319088" eaLnBrk="1" hangingPunct="1"/>
            <a:r>
              <a:rPr lang="pt-BR" altLang="pt-BR" sz="2800" dirty="0" smtClean="0"/>
              <a:t>Simonsen usa bastante </a:t>
            </a:r>
            <a:r>
              <a:rPr lang="pt-BR" altLang="pt-BR" sz="2800" dirty="0" err="1" smtClean="0"/>
              <a:t>idéias</a:t>
            </a:r>
            <a:r>
              <a:rPr lang="pt-BR" altLang="pt-BR" sz="2800" dirty="0" smtClean="0"/>
              <a:t> da </a:t>
            </a:r>
          </a:p>
          <a:p>
            <a:pPr marL="0" indent="0" eaLnBrk="1" hangingPunct="1">
              <a:buNone/>
            </a:pPr>
            <a:r>
              <a:rPr lang="pt-BR" altLang="pt-BR" sz="2800" dirty="0" smtClean="0"/>
              <a:t>	Missão </a:t>
            </a:r>
            <a:r>
              <a:rPr lang="pt-BR" altLang="pt-BR" sz="2800" dirty="0" err="1" smtClean="0"/>
              <a:t>Cooke</a:t>
            </a:r>
            <a:r>
              <a:rPr lang="pt-BR" altLang="pt-BR" sz="2800" dirty="0" smtClean="0"/>
              <a:t> (43) </a:t>
            </a:r>
          </a:p>
          <a:p>
            <a:pPr marL="914400" lvl="2" indent="-228600" eaLnBrk="1" hangingPunct="1"/>
            <a:r>
              <a:rPr lang="pt-BR" altLang="pt-BR" sz="2400" dirty="0" smtClean="0"/>
              <a:t>Solicitação Vargas à Roosevelt</a:t>
            </a:r>
          </a:p>
          <a:p>
            <a:pPr marL="914400" lvl="2" indent="-228600" eaLnBrk="1" hangingPunct="1"/>
            <a:r>
              <a:rPr lang="pt-BR" altLang="pt-BR" sz="2400" dirty="0" smtClean="0"/>
              <a:t>relatório demora a sair oficialmente mas circula informalmente</a:t>
            </a:r>
          </a:p>
          <a:p>
            <a:pPr marL="639763" lvl="1" indent="-273050" eaLnBrk="1" hangingPunct="1"/>
            <a:r>
              <a:rPr lang="pt-BR" altLang="pt-BR" sz="2800" dirty="0" smtClean="0"/>
              <a:t>Necessidade de elevar o padrão de vida brasileira </a:t>
            </a:r>
          </a:p>
          <a:p>
            <a:pPr marL="914400" lvl="2" indent="-228600" eaLnBrk="1" hangingPunct="1"/>
            <a:r>
              <a:rPr lang="pt-BR" altLang="pt-BR" sz="2400" dirty="0" smtClean="0"/>
              <a:t>Comércio internacional não plenamente favorável às nações periféricas</a:t>
            </a:r>
          </a:p>
          <a:p>
            <a:pPr marL="639763" lvl="1" indent="-273050" eaLnBrk="1" hangingPunct="1"/>
            <a:r>
              <a:rPr lang="pt-BR" altLang="pt-BR" sz="2800" dirty="0" smtClean="0"/>
              <a:t>Pontos principais:</a:t>
            </a:r>
          </a:p>
          <a:p>
            <a:pPr marL="914400" lvl="2" indent="-228600" eaLnBrk="1" hangingPunct="1"/>
            <a:r>
              <a:rPr lang="pt-BR" altLang="pt-BR" sz="2400" dirty="0" smtClean="0"/>
              <a:t>Substituição de importações de produtos básicos (insumos e equipamentos)</a:t>
            </a:r>
          </a:p>
          <a:p>
            <a:pPr marL="914400" lvl="2" indent="-228600" eaLnBrk="1" hangingPunct="1"/>
            <a:r>
              <a:rPr lang="pt-BR" altLang="pt-BR" sz="2400" dirty="0" smtClean="0"/>
              <a:t>Modernização tecnológica da indústria brasileira</a:t>
            </a:r>
          </a:p>
          <a:p>
            <a:pPr marL="914400" lvl="2" indent="-228600" eaLnBrk="1" hangingPunct="1"/>
            <a:r>
              <a:rPr lang="pt-BR" altLang="pt-BR" sz="2400" dirty="0" smtClean="0"/>
              <a:t>Criação de mecanismos institucionais para garantir fluxo continuo da poupança interna para o setor industrial </a:t>
            </a:r>
          </a:p>
          <a:p>
            <a:pPr marL="1371600" lvl="3" indent="-228600" eaLnBrk="1" hangingPunct="1"/>
            <a:r>
              <a:rPr lang="pt-BR" altLang="pt-BR" sz="2000" dirty="0" smtClean="0"/>
              <a:t>Necessário criação de um órgão regulador do mercado de capital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 idx="4294967295"/>
          </p:nvPr>
        </p:nvSpPr>
        <p:spPr>
          <a:xfrm>
            <a:off x="476250" y="228600"/>
            <a:ext cx="11712575" cy="990600"/>
          </a:xfrm>
        </p:spPr>
        <p:txBody>
          <a:bodyPr anchor="ctr"/>
          <a:lstStyle/>
          <a:p>
            <a:pPr eaLnBrk="1" hangingPunct="1"/>
            <a:r>
              <a:rPr lang="pt-BR" altLang="pt-BR" dirty="0" smtClean="0"/>
              <a:t>Simonsen: </a:t>
            </a:r>
            <a:br>
              <a:rPr lang="pt-BR" altLang="pt-BR" dirty="0" smtClean="0"/>
            </a:br>
            <a:r>
              <a:rPr lang="pt-BR" altLang="pt-BR" dirty="0" smtClean="0"/>
              <a:t>base do desenvolvimentismo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85750" y="1124744"/>
            <a:ext cx="11903075" cy="5357812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endParaRPr lang="pt-BR" altLang="pt-BR" dirty="0" smtClean="0"/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42: DASP elabora Plano </a:t>
            </a:r>
            <a:r>
              <a:rPr lang="pt-BR" altLang="pt-BR" dirty="0" err="1" smtClean="0"/>
              <a:t>Qüinqüenal</a:t>
            </a:r>
            <a:r>
              <a:rPr lang="pt-BR" altLang="pt-BR" dirty="0" smtClean="0"/>
              <a:t> </a:t>
            </a:r>
            <a:endParaRPr lang="pt-BR" altLang="pt-BR" dirty="0"/>
          </a:p>
          <a:p>
            <a:pPr marL="366713" lvl="1" indent="0" eaLnBrk="1" hangingPunct="1">
              <a:lnSpc>
                <a:spcPct val="80000"/>
              </a:lnSpc>
              <a:buNone/>
            </a:pPr>
            <a:r>
              <a:rPr lang="pt-BR" altLang="pt-BR" dirty="0" smtClean="0"/>
              <a:t>(obras e reequipamento da defesa nacional)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Novidade do ponto de vista de planejamento, estabelece</a:t>
            </a:r>
          </a:p>
          <a:p>
            <a:pPr marL="1371600" lvl="3" indent="-228600" eaLnBrk="1" hangingPunct="1">
              <a:lnSpc>
                <a:spcPct val="80000"/>
              </a:lnSpc>
            </a:pPr>
            <a:r>
              <a:rPr lang="pt-BR" altLang="pt-BR" dirty="0" smtClean="0"/>
              <a:t>lista de prioridades para investimentos nos cinco anos seguintes e orçamento especial 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b="1" dirty="0" smtClean="0">
                <a:solidFill>
                  <a:srgbClr val="FF0000"/>
                </a:solidFill>
              </a:rPr>
              <a:t>plano não executado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43 – Congresso Brasileiro de Economia 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debate publico economistas e empresários sobre as mesmas questões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pt-BR" altLang="pt-BR" dirty="0" smtClean="0"/>
              <a:t>Simonsen catalisador de uma tendência (antes da CEPAL)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Necessidade de aceleração do crescimento baseada na industrialização e no mercado interno - reestruturação econômica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Busca de </a:t>
            </a:r>
            <a:r>
              <a:rPr lang="pt-BR" altLang="pt-BR" dirty="0" err="1" smtClean="0"/>
              <a:t>auto-suficiência</a:t>
            </a:r>
            <a:r>
              <a:rPr lang="pt-BR" altLang="pt-BR" dirty="0" smtClean="0"/>
              <a:t> relativa do país e solução para questões sociais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dirty="0" smtClean="0"/>
              <a:t> Estado centro privilegiado – papel de revolucionar estruturas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Crítica ao desenvolvimentismo espontâneo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dirty="0" smtClean="0"/>
              <a:t>Defesa da eficácia do planejamento e necessidade soluções </a:t>
            </a:r>
            <a:r>
              <a:rPr lang="pt-BR" altLang="pt-BR" dirty="0" err="1" smtClean="0"/>
              <a:t>paleativas</a:t>
            </a:r>
            <a:r>
              <a:rPr lang="pt-BR" altLang="pt-BR" dirty="0" smtClean="0"/>
              <a:t> na estratégia de industrialização </a:t>
            </a:r>
          </a:p>
          <a:p>
            <a:pPr marL="914400" lvl="2" indent="-228600" eaLnBrk="1" hangingPunct="1">
              <a:lnSpc>
                <a:spcPct val="80000"/>
              </a:lnSpc>
            </a:pPr>
            <a:endParaRPr lang="pt-BR" altLang="pt-BR" dirty="0" smtClean="0"/>
          </a:p>
          <a:p>
            <a:pPr marL="319088" indent="-319088" eaLnBrk="1" hangingPunct="1">
              <a:lnSpc>
                <a:spcPct val="80000"/>
              </a:lnSpc>
            </a:pPr>
            <a:endParaRPr lang="pt-BR" altLang="pt-B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405780" y="172368"/>
            <a:ext cx="9752013" cy="1168400"/>
          </a:xfrm>
        </p:spPr>
        <p:txBody>
          <a:bodyPr anchor="ctr"/>
          <a:lstStyle/>
          <a:p>
            <a:pPr eaLnBrk="1" hangingPunct="1"/>
            <a:r>
              <a:rPr lang="pt-BR" altLang="pt-BR" dirty="0" err="1" smtClean="0"/>
              <a:t>Gudin</a:t>
            </a:r>
            <a:r>
              <a:rPr lang="pt-BR" altLang="pt-BR" dirty="0" smtClean="0"/>
              <a:t> e a inflação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61764" y="1340768"/>
            <a:ext cx="11377264" cy="5257800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r>
              <a:rPr lang="pt-BR" altLang="pt-BR" sz="2100" dirty="0" smtClean="0"/>
              <a:t>Grande ênfase aos efeitos adversos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pt-BR" altLang="pt-BR" sz="2100" dirty="0"/>
              <a:t>	</a:t>
            </a:r>
            <a:r>
              <a:rPr lang="pt-BR" altLang="pt-BR" sz="2100" dirty="0" smtClean="0"/>
              <a:t>da aceleração inflacionária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1700" dirty="0" smtClean="0"/>
              <a:t>Inflação não tocada por Simonsen no primeiro texto 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pt-BR" altLang="pt-BR" sz="1700" dirty="0" smtClean="0"/>
              <a:t>(e não há diagnóstico alternativo nos posteriores)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1800" dirty="0" smtClean="0"/>
              <a:t>Inflação: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1700" dirty="0" smtClean="0"/>
              <a:t>Plena utilização da capacidade produtiva e restrições a importações e alto nível de proteção tarifária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1700" dirty="0" smtClean="0"/>
              <a:t>Políticas expansionistas levam a descontrole inflacionário</a:t>
            </a:r>
          </a:p>
          <a:p>
            <a:pPr marL="1371600" lvl="3" indent="-228600" eaLnBrk="1" hangingPunct="1">
              <a:lnSpc>
                <a:spcPct val="80000"/>
              </a:lnSpc>
            </a:pPr>
            <a:r>
              <a:rPr lang="pt-BR" altLang="pt-BR" sz="1500" dirty="0" smtClean="0"/>
              <a:t>Investimento públicos – financiados por expansão monetária</a:t>
            </a:r>
          </a:p>
          <a:p>
            <a:pPr marL="1371600" lvl="3" indent="-228600" eaLnBrk="1" hangingPunct="1">
              <a:lnSpc>
                <a:spcPct val="80000"/>
              </a:lnSpc>
            </a:pPr>
            <a:r>
              <a:rPr lang="pt-BR" altLang="pt-BR" sz="1500" dirty="0" smtClean="0"/>
              <a:t>Política de crédito ao setor privado – especulação urbana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lang="pt-BR" altLang="pt-BR" sz="1800" dirty="0" smtClean="0"/>
              <a:t>Soluções: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1700" dirty="0" smtClean="0"/>
              <a:t>Liberalização das importações, eliminação de restrições tarifárias</a:t>
            </a:r>
          </a:p>
          <a:p>
            <a:pPr marL="914400" lvl="2" indent="-228600" eaLnBrk="1" hangingPunct="1">
              <a:lnSpc>
                <a:spcPct val="80000"/>
              </a:lnSpc>
            </a:pPr>
            <a:r>
              <a:rPr lang="pt-BR" altLang="pt-BR" sz="1700" dirty="0" smtClean="0"/>
              <a:t>Política de crédito mais rígida e seletiva e corte nos gastos públicos </a:t>
            </a:r>
          </a:p>
          <a:p>
            <a:pPr marL="639763" lvl="1" indent="-27305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1800" i="1" dirty="0" smtClean="0">
                <a:solidFill>
                  <a:srgbClr val="FF0000"/>
                </a:solidFill>
              </a:rPr>
              <a:t>“Nenhum Plano é possível sem ordem monetária”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774</Words>
  <Application>Microsoft Office PowerPoint</Application>
  <PresentationFormat>Personalizar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Constantia</vt:lpstr>
      <vt:lpstr>Ppt0000000</vt:lpstr>
      <vt:lpstr>Aula 15:  A controvérsia do Planejamento</vt:lpstr>
      <vt:lpstr>No final da 2ª Guerra Mundial    (1944-45)</vt:lpstr>
      <vt:lpstr>Os contendores</vt:lpstr>
      <vt:lpstr>Debate em si</vt:lpstr>
      <vt:lpstr>Os temas de um debate</vt:lpstr>
      <vt:lpstr>Simonsen: a necessidade do crescimento</vt:lpstr>
      <vt:lpstr>Apresentação do PowerPoint</vt:lpstr>
      <vt:lpstr>Simonsen:  base do desenvolvimentismo</vt:lpstr>
      <vt:lpstr>Gudin e a inflação</vt:lpstr>
      <vt:lpstr>Gudin e o crescimento</vt:lpstr>
      <vt:lpstr>Gudin e a política</vt:lpstr>
      <vt:lpstr>Gudin: superioridade técnica?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keywords/>
  <cp:lastModifiedBy/>
  <cp:revision>25</cp:revision>
  <dcterms:created xsi:type="dcterms:W3CDTF">2013-02-28T14:35:11Z</dcterms:created>
  <dcterms:modified xsi:type="dcterms:W3CDTF">2020-04-27T22:37:15Z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