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47"/>
  </p:notesMasterIdLst>
  <p:sldIdLst>
    <p:sldId id="357" r:id="rId2"/>
    <p:sldId id="364" r:id="rId3"/>
    <p:sldId id="256" r:id="rId4"/>
    <p:sldId id="366" r:id="rId5"/>
    <p:sldId id="367" r:id="rId6"/>
    <p:sldId id="363" r:id="rId7"/>
    <p:sldId id="365" r:id="rId8"/>
    <p:sldId id="368" r:id="rId9"/>
    <p:sldId id="270" r:id="rId10"/>
    <p:sldId id="369" r:id="rId11"/>
    <p:sldId id="271" r:id="rId12"/>
    <p:sldId id="370" r:id="rId13"/>
    <p:sldId id="272" r:id="rId14"/>
    <p:sldId id="274" r:id="rId15"/>
    <p:sldId id="275" r:id="rId16"/>
    <p:sldId id="276" r:id="rId17"/>
    <p:sldId id="346" r:id="rId18"/>
    <p:sldId id="278" r:id="rId19"/>
    <p:sldId id="371" r:id="rId20"/>
    <p:sldId id="372" r:id="rId21"/>
    <p:sldId id="399" r:id="rId22"/>
    <p:sldId id="373" r:id="rId23"/>
    <p:sldId id="279" r:id="rId24"/>
    <p:sldId id="280" r:id="rId25"/>
    <p:sldId id="375" r:id="rId26"/>
    <p:sldId id="374" r:id="rId27"/>
    <p:sldId id="281" r:id="rId28"/>
    <p:sldId id="284" r:id="rId29"/>
    <p:sldId id="400" r:id="rId30"/>
    <p:sldId id="381" r:id="rId31"/>
    <p:sldId id="382" r:id="rId32"/>
    <p:sldId id="384" r:id="rId33"/>
    <p:sldId id="385" r:id="rId34"/>
    <p:sldId id="386" r:id="rId35"/>
    <p:sldId id="401" r:id="rId36"/>
    <p:sldId id="388" r:id="rId37"/>
    <p:sldId id="389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</p:sldIdLst>
  <p:sldSz cx="9144000" cy="6858000" type="screen4x3"/>
  <p:notesSz cx="685800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F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11FE0-A8D7-4A6E-82A0-F53EC3641FFC}" type="datetimeFigureOut">
              <a:rPr lang="pt-BR" smtClean="0"/>
              <a:pPr/>
              <a:t>22/05/2018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43438"/>
            <a:ext cx="5486400" cy="439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7180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83700"/>
            <a:ext cx="297180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829ED-2396-4D34-A5B0-64DD73A00EA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0315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959E1-CDBA-4FDE-B5F5-73C6F046E79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FE187-5D56-406D-9CDC-7DB5C2519D8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41BD-4BB3-4A48-9E02-AA14FA44480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7702-14EB-43F8-9CF7-9AA801AA825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108E-1145-4842-B736-25B72781A25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72CBC-55D7-48FB-8C5A-BBFAC84D780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7F61A-9DEE-4960-8A4A-7A8934F91D1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1BF44-7271-4537-8BCC-C4259622A29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AEEE4-E1C9-479F-AE38-AC7A599658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2FBE-F062-441E-BBFB-B4FB8F7CD4C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A1E21-25D8-4981-9A74-C3ED43B2246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AD1E7F-FE8A-4F2E-B230-8C436C05BFC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6500" y="2105025"/>
            <a:ext cx="304121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Programa de hoje:</a:t>
            </a:r>
          </a:p>
          <a:p>
            <a:endParaRPr lang="pt-BR" dirty="0"/>
          </a:p>
          <a:p>
            <a:r>
              <a:rPr lang="pt-BR" dirty="0"/>
              <a:t>Intro..Biologia básica</a:t>
            </a:r>
          </a:p>
          <a:p>
            <a:r>
              <a:rPr lang="pt-BR" dirty="0"/>
              <a:t>Conceitos básicas</a:t>
            </a:r>
          </a:p>
          <a:p>
            <a:r>
              <a:rPr lang="pt-BR" dirty="0"/>
              <a:t>hematopoeses</a:t>
            </a:r>
          </a:p>
          <a:p>
            <a:r>
              <a:rPr lang="pt-BR" dirty="0"/>
              <a:t>células</a:t>
            </a:r>
          </a:p>
          <a:p>
            <a:endParaRPr lang="pt-BR" dirty="0"/>
          </a:p>
          <a:p>
            <a:r>
              <a:rPr lang="pt-BR" dirty="0"/>
              <a:t>Video aula + Perguntas</a:t>
            </a:r>
          </a:p>
          <a:p>
            <a:endParaRPr lang="pt-BR" dirty="0"/>
          </a:p>
          <a:p>
            <a:r>
              <a:rPr lang="pt-BR" dirty="0"/>
              <a:t>Estudos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DNAhel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394" y="526798"/>
            <a:ext cx="1339850" cy="16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3" name="Group 7"/>
          <p:cNvGrpSpPr>
            <a:grpSpLocks/>
          </p:cNvGrpSpPr>
          <p:nvPr/>
        </p:nvGrpSpPr>
        <p:grpSpPr bwMode="auto">
          <a:xfrm>
            <a:off x="2946400" y="421292"/>
            <a:ext cx="4699000" cy="1318821"/>
            <a:chOff x="1296" y="768"/>
            <a:chExt cx="2220" cy="1200"/>
          </a:xfrm>
        </p:grpSpPr>
        <p:pic>
          <p:nvPicPr>
            <p:cNvPr id="7196" name="Picture 8" descr="Helicas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864"/>
              <a:ext cx="2220" cy="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7" name="Rectangle 9"/>
            <p:cNvSpPr>
              <a:spLocks noChangeArrowheads="1"/>
            </p:cNvSpPr>
            <p:nvPr/>
          </p:nvSpPr>
          <p:spPr bwMode="auto">
            <a:xfrm>
              <a:off x="2352" y="1776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800" dirty="0"/>
                <a:t>Lugar de replicação</a:t>
              </a:r>
            </a:p>
          </p:txBody>
        </p:sp>
        <p:sp>
          <p:nvSpPr>
            <p:cNvPr id="7198" name="Rectangle 10"/>
            <p:cNvSpPr>
              <a:spLocks noChangeArrowheads="1"/>
            </p:cNvSpPr>
            <p:nvPr/>
          </p:nvSpPr>
          <p:spPr bwMode="auto">
            <a:xfrm>
              <a:off x="2736" y="768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800" dirty="0"/>
                <a:t>Enzimas</a:t>
              </a:r>
            </a:p>
          </p:txBody>
        </p:sp>
      </p:grp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3454400" y="104775"/>
            <a:ext cx="2377017" cy="4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O DNA se replica</a:t>
            </a:r>
          </a:p>
        </p:txBody>
      </p:sp>
      <p:pic>
        <p:nvPicPr>
          <p:cNvPr id="7176" name="Picture 13" descr="mit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388" y="4605898"/>
            <a:ext cx="2559050" cy="13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609600" y="6001610"/>
            <a:ext cx="22156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Divisão Celular </a:t>
            </a:r>
          </a:p>
        </p:txBody>
      </p:sp>
      <p:sp>
        <p:nvSpPr>
          <p:cNvPr id="2" name="AutoShape 2" descr="Image result for replicacao de d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09813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5575" y="62900"/>
            <a:ext cx="2162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Bioquímica-</a:t>
            </a:r>
            <a:r>
              <a:rPr lang="sv-SE" sz="1200" dirty="0"/>
              <a:t>Biologia Molecular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56089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DNAhel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5786"/>
            <a:ext cx="1339850" cy="16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3" name="Group 7"/>
          <p:cNvGrpSpPr>
            <a:grpSpLocks/>
          </p:cNvGrpSpPr>
          <p:nvPr/>
        </p:nvGrpSpPr>
        <p:grpSpPr bwMode="auto">
          <a:xfrm>
            <a:off x="2946400" y="421292"/>
            <a:ext cx="4699000" cy="1318821"/>
            <a:chOff x="1296" y="768"/>
            <a:chExt cx="2220" cy="1200"/>
          </a:xfrm>
        </p:grpSpPr>
        <p:pic>
          <p:nvPicPr>
            <p:cNvPr id="7196" name="Picture 8" descr="Helicas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864"/>
              <a:ext cx="2220" cy="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7" name="Rectangle 9"/>
            <p:cNvSpPr>
              <a:spLocks noChangeArrowheads="1"/>
            </p:cNvSpPr>
            <p:nvPr/>
          </p:nvSpPr>
          <p:spPr bwMode="auto">
            <a:xfrm>
              <a:off x="2352" y="1776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800" dirty="0"/>
                <a:t>Lugar de replicação</a:t>
              </a:r>
            </a:p>
          </p:txBody>
        </p:sp>
        <p:sp>
          <p:nvSpPr>
            <p:cNvPr id="7198" name="Rectangle 10"/>
            <p:cNvSpPr>
              <a:spLocks noChangeArrowheads="1"/>
            </p:cNvSpPr>
            <p:nvPr/>
          </p:nvSpPr>
          <p:spPr bwMode="auto">
            <a:xfrm>
              <a:off x="2736" y="768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800" dirty="0"/>
                <a:t>Enzimas</a:t>
              </a:r>
            </a:p>
          </p:txBody>
        </p:sp>
      </p:grp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3454400" y="104775"/>
            <a:ext cx="2377017" cy="4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O DNA se replica</a:t>
            </a:r>
          </a:p>
        </p:txBody>
      </p:sp>
      <p:sp>
        <p:nvSpPr>
          <p:cNvPr id="7180" name="Text Box 17"/>
          <p:cNvSpPr txBox="1">
            <a:spLocks noChangeArrowheads="1"/>
          </p:cNvSpPr>
          <p:nvPr/>
        </p:nvSpPr>
        <p:spPr bwMode="auto">
          <a:xfrm>
            <a:off x="5100888" y="3477126"/>
            <a:ext cx="355744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/>
              <a:t>Recombinação fundamental </a:t>
            </a:r>
          </a:p>
          <a:p>
            <a:r>
              <a:rPr lang="pt-BR" sz="1800" u="sng" dirty="0"/>
              <a:t>Sistema Imune!!!!</a:t>
            </a:r>
          </a:p>
          <a:p>
            <a:r>
              <a:rPr lang="pt-BR" sz="1800" dirty="0"/>
              <a:t>-Formação Anticorpos, Receptores </a:t>
            </a:r>
          </a:p>
          <a:p>
            <a:endParaRPr lang="pt-BR" sz="1800" u="sng" dirty="0"/>
          </a:p>
          <a:p>
            <a:endParaRPr lang="pt-BR" sz="1800" u="sng" dirty="0"/>
          </a:p>
          <a:p>
            <a:r>
              <a:rPr lang="pt-BR" sz="1800" u="sng" dirty="0"/>
              <a:t>Fertilização </a:t>
            </a:r>
          </a:p>
          <a:p>
            <a:r>
              <a:rPr lang="pt-BR" sz="1800" dirty="0"/>
              <a:t>-Meiose</a:t>
            </a:r>
          </a:p>
        </p:txBody>
      </p:sp>
      <p:sp>
        <p:nvSpPr>
          <p:cNvPr id="2" name="AutoShape 2" descr="Image result for replicacao de d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72572"/>
            <a:ext cx="4356735" cy="32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ângulo 36"/>
          <p:cNvSpPr/>
          <p:nvPr/>
        </p:nvSpPr>
        <p:spPr>
          <a:xfrm>
            <a:off x="155575" y="62900"/>
            <a:ext cx="2162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Bioquímica-</a:t>
            </a:r>
            <a:r>
              <a:rPr lang="sv-SE" sz="1200" dirty="0"/>
              <a:t>Biologia Molecular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DNAhel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5786"/>
            <a:ext cx="1339850" cy="16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3" name="Group 7"/>
          <p:cNvGrpSpPr>
            <a:grpSpLocks/>
          </p:cNvGrpSpPr>
          <p:nvPr/>
        </p:nvGrpSpPr>
        <p:grpSpPr bwMode="auto">
          <a:xfrm>
            <a:off x="2946400" y="421292"/>
            <a:ext cx="4699000" cy="1318821"/>
            <a:chOff x="1296" y="768"/>
            <a:chExt cx="2220" cy="1200"/>
          </a:xfrm>
        </p:grpSpPr>
        <p:pic>
          <p:nvPicPr>
            <p:cNvPr id="7196" name="Picture 8" descr="Helicas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864"/>
              <a:ext cx="2220" cy="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7" name="Rectangle 9"/>
            <p:cNvSpPr>
              <a:spLocks noChangeArrowheads="1"/>
            </p:cNvSpPr>
            <p:nvPr/>
          </p:nvSpPr>
          <p:spPr bwMode="auto">
            <a:xfrm>
              <a:off x="2352" y="1776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800" dirty="0"/>
                <a:t>Lugar de replicação</a:t>
              </a:r>
            </a:p>
          </p:txBody>
        </p:sp>
        <p:sp>
          <p:nvSpPr>
            <p:cNvPr id="7198" name="Rectangle 10"/>
            <p:cNvSpPr>
              <a:spLocks noChangeArrowheads="1"/>
            </p:cNvSpPr>
            <p:nvPr/>
          </p:nvSpPr>
          <p:spPr bwMode="auto">
            <a:xfrm>
              <a:off x="2736" y="768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800" dirty="0"/>
                <a:t>Enzimas</a:t>
              </a:r>
            </a:p>
          </p:txBody>
        </p:sp>
      </p:grp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3454400" y="104775"/>
            <a:ext cx="2377017" cy="4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O DNA se replica</a:t>
            </a:r>
          </a:p>
        </p:txBody>
      </p:sp>
      <p:pic>
        <p:nvPicPr>
          <p:cNvPr id="7176" name="Picture 13" descr="mit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388" y="4605898"/>
            <a:ext cx="2559050" cy="13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609600" y="6001610"/>
            <a:ext cx="22156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Divisão Celular </a:t>
            </a:r>
          </a:p>
        </p:txBody>
      </p:sp>
      <p:sp>
        <p:nvSpPr>
          <p:cNvPr id="2" name="AutoShape 2" descr="Image result for replicacao de d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09813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188" y="2100262"/>
            <a:ext cx="3731472" cy="365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091940" y="519264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Recombinação fundamental </a:t>
            </a:r>
          </a:p>
          <a:p>
            <a:r>
              <a:rPr lang="pt-BR" u="sng" dirty="0"/>
              <a:t>Sistema Imune!!!!</a:t>
            </a:r>
          </a:p>
          <a:p>
            <a:r>
              <a:rPr lang="pt-BR" dirty="0"/>
              <a:t>-Formação Anticorpos, Receptores </a:t>
            </a:r>
          </a:p>
          <a:p>
            <a:endParaRPr lang="pt-BR" u="sng" dirty="0"/>
          </a:p>
        </p:txBody>
      </p:sp>
      <p:sp>
        <p:nvSpPr>
          <p:cNvPr id="15" name="Retângulo 14"/>
          <p:cNvSpPr/>
          <p:nvPr/>
        </p:nvSpPr>
        <p:spPr>
          <a:xfrm>
            <a:off x="155575" y="62900"/>
            <a:ext cx="2162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Bioquímica-</a:t>
            </a:r>
            <a:r>
              <a:rPr lang="sv-SE" sz="1200" dirty="0"/>
              <a:t>Biologia Molecular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25648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206500" y="263525"/>
            <a:ext cx="6775450" cy="6162675"/>
            <a:chOff x="336" y="240"/>
            <a:chExt cx="3300" cy="4946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336" y="240"/>
              <a:ext cx="3300" cy="2016"/>
              <a:chOff x="240" y="1584"/>
              <a:chExt cx="3300" cy="2016"/>
            </a:xfrm>
          </p:grpSpPr>
          <p:pic>
            <p:nvPicPr>
              <p:cNvPr id="8199" name="Picture 4" descr="cendogm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6" y="1584"/>
                <a:ext cx="3204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0" name="Rectangle 5"/>
              <p:cNvSpPr>
                <a:spLocks noChangeArrowheads="1"/>
              </p:cNvSpPr>
              <p:nvPr/>
            </p:nvSpPr>
            <p:spPr bwMode="auto">
              <a:xfrm>
                <a:off x="240" y="3024"/>
                <a:ext cx="3264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336" y="2256"/>
              <a:ext cx="1152" cy="10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8197" name="Oval 7" descr="Losango sólido"/>
            <p:cNvSpPr>
              <a:spLocks noChangeArrowheads="1"/>
            </p:cNvSpPr>
            <p:nvPr/>
          </p:nvSpPr>
          <p:spPr bwMode="auto">
            <a:xfrm>
              <a:off x="2256" y="2304"/>
              <a:ext cx="1152" cy="1008"/>
            </a:xfrm>
            <a:prstGeom prst="ellipse">
              <a:avLst/>
            </a:prstGeom>
            <a:pattFill prst="solidDmnd">
              <a:fgClr>
                <a:schemeClr val="hlink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8198" name="Text Box 8"/>
            <p:cNvSpPr txBox="1">
              <a:spLocks noChangeArrowheads="1"/>
            </p:cNvSpPr>
            <p:nvPr/>
          </p:nvSpPr>
          <p:spPr bwMode="auto">
            <a:xfrm>
              <a:off x="374" y="3675"/>
              <a:ext cx="2834" cy="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dirty="0"/>
                <a:t>A célula pode formar milhares de proteínas</a:t>
              </a:r>
            </a:p>
            <a:p>
              <a:r>
                <a:rPr lang="pt-BR" dirty="0"/>
                <a:t>diferentes usando uma pequena parte do DNA</a:t>
              </a:r>
            </a:p>
            <a:p>
              <a:pPr>
                <a:lnSpc>
                  <a:spcPct val="80000"/>
                </a:lnSpc>
              </a:pPr>
              <a:endParaRPr lang="pt-BR" dirty="0"/>
            </a:p>
            <a:p>
              <a:pPr>
                <a:lnSpc>
                  <a:spcPct val="80000"/>
                </a:lnSpc>
              </a:pPr>
              <a:r>
                <a:rPr lang="pt-BR" sz="2800" dirty="0"/>
                <a:t>-Anticorpos (imunoglobulinas)</a:t>
              </a:r>
            </a:p>
            <a:p>
              <a:r>
                <a:rPr lang="pt-BR" sz="2800" dirty="0"/>
                <a:t>-Receptor de célula T (TCR)</a:t>
              </a:r>
              <a:endParaRPr lang="pt-BR" dirty="0"/>
            </a:p>
          </p:txBody>
        </p:sp>
      </p:grpSp>
      <p:sp>
        <p:nvSpPr>
          <p:cNvPr id="13" name="Retângulo 12"/>
          <p:cNvSpPr/>
          <p:nvPr/>
        </p:nvSpPr>
        <p:spPr>
          <a:xfrm>
            <a:off x="155575" y="62900"/>
            <a:ext cx="2162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Bioquímica-</a:t>
            </a:r>
            <a:r>
              <a:rPr lang="sv-SE" sz="1200" dirty="0"/>
              <a:t>Biologia Molecular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ntral_dog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350" y="557213"/>
            <a:ext cx="553878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93763" y="3671888"/>
            <a:ext cx="7359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/>
              <a:t>A diversidade do sistema imune é gerada por:</a:t>
            </a:r>
          </a:p>
          <a:p>
            <a:endParaRPr lang="pt-BR" dirty="0"/>
          </a:p>
          <a:p>
            <a:r>
              <a:rPr lang="pt-BR" dirty="0"/>
              <a:t>- Recombinação do DNA</a:t>
            </a:r>
          </a:p>
          <a:p>
            <a:endParaRPr lang="pt-BR" dirty="0"/>
          </a:p>
          <a:p>
            <a:r>
              <a:rPr lang="pt-BR" dirty="0"/>
              <a:t>-Mutações</a:t>
            </a:r>
          </a:p>
          <a:p>
            <a:endParaRPr lang="pt-BR" dirty="0"/>
          </a:p>
        </p:txBody>
      </p:sp>
      <p:pic>
        <p:nvPicPr>
          <p:cNvPr id="6146" name="Picture 2" descr="Image result for Mutac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525" y="4292600"/>
            <a:ext cx="38004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21637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900" y="174625"/>
            <a:ext cx="49784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 flipH="1">
            <a:off x="2984500" y="1430338"/>
            <a:ext cx="609600" cy="147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20750" y="2865438"/>
            <a:ext cx="200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Núcleo (DNA)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813300" y="1535113"/>
            <a:ext cx="1320800" cy="1477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914900" y="3128963"/>
            <a:ext cx="2720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Citoplasma</a:t>
            </a:r>
          </a:p>
          <a:p>
            <a:r>
              <a:rPr lang="pt-BR" dirty="0"/>
              <a:t>-Síntese de proteínas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3898900" y="2125663"/>
            <a:ext cx="711200" cy="2743200"/>
          </a:xfrm>
          <a:prstGeom prst="downArrow">
            <a:avLst>
              <a:gd name="adj1" fmla="val 50000"/>
              <a:gd name="adj2" fmla="val 9642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578100" y="4725988"/>
            <a:ext cx="4578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u="sng" dirty="0"/>
              <a:t>Membrana</a:t>
            </a:r>
          </a:p>
          <a:p>
            <a:pPr>
              <a:buFontTx/>
              <a:buChar char="•"/>
            </a:pPr>
            <a:r>
              <a:rPr lang="pt-BR" dirty="0"/>
              <a:t>Tipo celular ( marcadores )</a:t>
            </a:r>
          </a:p>
          <a:p>
            <a:pPr>
              <a:buFontTx/>
              <a:buChar char="•"/>
            </a:pPr>
            <a:r>
              <a:rPr lang="pt-BR" dirty="0"/>
              <a:t>Função (ex. anticorpos, fagocitose)</a:t>
            </a:r>
          </a:p>
          <a:p>
            <a:pPr>
              <a:buFontTx/>
              <a:buChar char="•"/>
            </a:pPr>
            <a:r>
              <a:rPr lang="pt-BR" dirty="0"/>
              <a:t>Comunicação</a:t>
            </a:r>
          </a:p>
          <a:p>
            <a:pPr>
              <a:buFontTx/>
              <a:buChar char="•"/>
            </a:pPr>
            <a:r>
              <a:rPr lang="pt-BR" dirty="0"/>
              <a:t>Localização (aderência )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070100" y="1905000"/>
            <a:ext cx="2540000" cy="184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28663" y="3684588"/>
            <a:ext cx="1725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Vacúolos</a:t>
            </a:r>
          </a:p>
          <a:p>
            <a:r>
              <a:rPr lang="pt-BR" dirty="0"/>
              <a:t>-Lisossomos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55575" y="62900"/>
            <a:ext cx="7168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Biologia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050" y="1747838"/>
            <a:ext cx="6096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g3_bilay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50" y="377825"/>
            <a:ext cx="3949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53013" y="354013"/>
            <a:ext cx="2136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Estrutura básica</a:t>
            </a:r>
          </a:p>
          <a:p>
            <a:r>
              <a:rPr lang="pt-BR" dirty="0"/>
              <a:t>(fosfolipídio)</a:t>
            </a: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298450" y="4044950"/>
            <a:ext cx="8094663" cy="2513013"/>
            <a:chOff x="96" y="3888"/>
            <a:chExt cx="3824" cy="2287"/>
          </a:xfrm>
        </p:grpSpPr>
        <p:sp>
          <p:nvSpPr>
            <p:cNvPr id="12298" name="Oval 6"/>
            <p:cNvSpPr>
              <a:spLocks noChangeArrowheads="1"/>
            </p:cNvSpPr>
            <p:nvPr/>
          </p:nvSpPr>
          <p:spPr bwMode="auto">
            <a:xfrm>
              <a:off x="624" y="4080"/>
              <a:ext cx="2160" cy="20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2299" name="Oval 7"/>
            <p:cNvSpPr>
              <a:spLocks noChangeArrowheads="1"/>
            </p:cNvSpPr>
            <p:nvPr/>
          </p:nvSpPr>
          <p:spPr bwMode="auto">
            <a:xfrm>
              <a:off x="960" y="4272"/>
              <a:ext cx="1488" cy="14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2300" name="Oval 8"/>
            <p:cNvSpPr>
              <a:spLocks noChangeArrowheads="1"/>
            </p:cNvSpPr>
            <p:nvPr/>
          </p:nvSpPr>
          <p:spPr bwMode="auto">
            <a:xfrm>
              <a:off x="2448" y="4368"/>
              <a:ext cx="624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2301" name="Oval 9"/>
            <p:cNvSpPr>
              <a:spLocks noChangeArrowheads="1"/>
            </p:cNvSpPr>
            <p:nvPr/>
          </p:nvSpPr>
          <p:spPr bwMode="auto">
            <a:xfrm>
              <a:off x="240" y="4368"/>
              <a:ext cx="1056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3062" y="4346"/>
              <a:ext cx="858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dirty="0"/>
                <a:t>Na superfície</a:t>
              </a:r>
            </a:p>
          </p:txBody>
        </p:sp>
        <p:sp>
          <p:nvSpPr>
            <p:cNvPr id="12303" name="Oval 11"/>
            <p:cNvSpPr>
              <a:spLocks noChangeArrowheads="1"/>
            </p:cNvSpPr>
            <p:nvPr/>
          </p:nvSpPr>
          <p:spPr bwMode="auto">
            <a:xfrm>
              <a:off x="2448" y="5088"/>
              <a:ext cx="288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2304" name="Text Box 12"/>
            <p:cNvSpPr txBox="1">
              <a:spLocks noChangeArrowheads="1"/>
            </p:cNvSpPr>
            <p:nvPr/>
          </p:nvSpPr>
          <p:spPr bwMode="auto">
            <a:xfrm>
              <a:off x="2822" y="5115"/>
              <a:ext cx="71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dirty="0"/>
                <a:t>Dentro da </a:t>
              </a:r>
            </a:p>
            <a:p>
              <a:r>
                <a:rPr lang="pt-BR" dirty="0"/>
                <a:t>Membrana</a:t>
              </a:r>
            </a:p>
          </p:txBody>
        </p:sp>
        <p:sp>
          <p:nvSpPr>
            <p:cNvPr id="12305" name="Text Box 13"/>
            <p:cNvSpPr txBox="1">
              <a:spLocks noChangeArrowheads="1"/>
            </p:cNvSpPr>
            <p:nvPr/>
          </p:nvSpPr>
          <p:spPr bwMode="auto">
            <a:xfrm>
              <a:off x="96" y="3888"/>
              <a:ext cx="102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dirty="0"/>
                <a:t>Transmembrana</a:t>
              </a:r>
            </a:p>
          </p:txBody>
        </p:sp>
        <p:sp>
          <p:nvSpPr>
            <p:cNvPr id="12306" name="Oval 14"/>
            <p:cNvSpPr>
              <a:spLocks noChangeArrowheads="1"/>
            </p:cNvSpPr>
            <p:nvPr/>
          </p:nvSpPr>
          <p:spPr bwMode="auto">
            <a:xfrm>
              <a:off x="2400" y="5664"/>
              <a:ext cx="432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2307" name="Text Box 15"/>
            <p:cNvSpPr txBox="1">
              <a:spLocks noChangeArrowheads="1"/>
            </p:cNvSpPr>
            <p:nvPr/>
          </p:nvSpPr>
          <p:spPr bwMode="auto">
            <a:xfrm>
              <a:off x="2832" y="5759"/>
              <a:ext cx="679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dirty="0"/>
                <a:t>Associada</a:t>
              </a:r>
            </a:p>
          </p:txBody>
        </p:sp>
        <p:sp>
          <p:nvSpPr>
            <p:cNvPr id="12308" name="Oval 16"/>
            <p:cNvSpPr>
              <a:spLocks noChangeArrowheads="1"/>
            </p:cNvSpPr>
            <p:nvPr/>
          </p:nvSpPr>
          <p:spPr bwMode="auto">
            <a:xfrm>
              <a:off x="1872" y="5424"/>
              <a:ext cx="528" cy="62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</p:grpSp>
      <p:sp>
        <p:nvSpPr>
          <p:cNvPr id="12294" name="Line 17"/>
          <p:cNvSpPr>
            <a:spLocks noChangeShapeType="1"/>
          </p:cNvSpPr>
          <p:nvPr/>
        </p:nvSpPr>
        <p:spPr bwMode="auto">
          <a:xfrm flipV="1">
            <a:off x="5480050" y="1695450"/>
            <a:ext cx="1219200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6678613" y="1512888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Carboidrato</a:t>
            </a:r>
          </a:p>
        </p:txBody>
      </p:sp>
      <p:sp>
        <p:nvSpPr>
          <p:cNvPr id="12296" name="Rectangle 19"/>
          <p:cNvSpPr>
            <a:spLocks noChangeArrowheads="1"/>
          </p:cNvSpPr>
          <p:nvPr/>
        </p:nvSpPr>
        <p:spPr bwMode="auto">
          <a:xfrm>
            <a:off x="1111250" y="1671638"/>
            <a:ext cx="30480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/>
              <a:t>Extracelular</a:t>
            </a:r>
          </a:p>
        </p:txBody>
      </p:sp>
      <p:sp>
        <p:nvSpPr>
          <p:cNvPr id="12297" name="Rectangle 20"/>
          <p:cNvSpPr>
            <a:spLocks noChangeArrowheads="1"/>
          </p:cNvSpPr>
          <p:nvPr/>
        </p:nvSpPr>
        <p:spPr bwMode="auto">
          <a:xfrm>
            <a:off x="2838450" y="3489325"/>
            <a:ext cx="2438400" cy="263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/>
              <a:t>Intracelular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475" y="884238"/>
            <a:ext cx="4386263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2563813" y="1725613"/>
            <a:ext cx="3875087" cy="2216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095625" y="1936750"/>
            <a:ext cx="2670175" cy="1635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1393825" y="1884363"/>
            <a:ext cx="1895475" cy="4746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44613" y="225425"/>
            <a:ext cx="648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Células precisam comunicar-se de fora para dentro: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4013200" y="2622550"/>
            <a:ext cx="1206500" cy="633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/>
              <a:t>Núcleo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114675" y="1936750"/>
            <a:ext cx="1292225" cy="5810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/>
              <a:t>P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3124200" y="2200275"/>
            <a:ext cx="774700" cy="792163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895350" y="1357313"/>
            <a:ext cx="1377950" cy="579437"/>
          </a:xfrm>
          <a:prstGeom prst="sun">
            <a:avLst>
              <a:gd name="adj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50900" y="987425"/>
            <a:ext cx="111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Ligante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19150" y="2459038"/>
            <a:ext cx="128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Receptor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4371975" y="1357313"/>
            <a:ext cx="2066925" cy="842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621463" y="1068388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fosforilação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3902075" y="2200275"/>
            <a:ext cx="2841625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723063" y="2019300"/>
            <a:ext cx="2130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Segundo</a:t>
            </a:r>
          </a:p>
          <a:p>
            <a:r>
              <a:rPr lang="pt-BR" dirty="0"/>
              <a:t>mensageiro</a:t>
            </a:r>
          </a:p>
          <a:p>
            <a:r>
              <a:rPr lang="pt-BR" dirty="0"/>
              <a:t>(Cálcio, cAMP)</a:t>
            </a: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3695700" y="4100513"/>
            <a:ext cx="1219200" cy="8969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049463" y="5130800"/>
            <a:ext cx="19796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dirty="0"/>
              <a:t>Multiplicação</a:t>
            </a:r>
          </a:p>
          <a:p>
            <a:pPr>
              <a:buFontTx/>
              <a:buChar char="•"/>
            </a:pPr>
            <a:r>
              <a:rPr lang="pt-BR" dirty="0"/>
              <a:t>Maturação</a:t>
            </a:r>
          </a:p>
          <a:p>
            <a:pPr>
              <a:buFontTx/>
              <a:buChar char="•"/>
            </a:pPr>
            <a:r>
              <a:rPr lang="pt-BR" dirty="0"/>
              <a:t>Função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73" y="3836794"/>
            <a:ext cx="3563667" cy="216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67892" y="38100"/>
            <a:ext cx="2876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/>
              <a:t>Scenario</a:t>
            </a:r>
            <a:endParaRPr lang="en-US" sz="6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421" y="2576947"/>
            <a:ext cx="4330700" cy="352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0200" y="110218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Patógeno </a:t>
            </a:r>
            <a:endParaRPr lang="en-US" sz="32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029" y="913440"/>
            <a:ext cx="4787542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97029" y="3069318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Tumor </a:t>
            </a:r>
            <a:endParaRPr lang="en-US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642267" y="2761540"/>
            <a:ext cx="14157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Vida </a:t>
            </a:r>
          </a:p>
          <a:p>
            <a:r>
              <a:rPr lang="sv-SE" sz="3600" b="1" dirty="0"/>
              <a:t>ou </a:t>
            </a:r>
          </a:p>
          <a:p>
            <a:r>
              <a:rPr lang="sv-SE" sz="3600" b="1" dirty="0"/>
              <a:t>Morte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27165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260648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Depois de completar o curso os alunos serão capazes de:</a:t>
            </a:r>
            <a:endParaRPr lang="en-US" dirty="0"/>
          </a:p>
          <a:p>
            <a:r>
              <a:rPr lang="pt-BR" dirty="0"/>
              <a:t> </a:t>
            </a:r>
            <a:endParaRPr lang="en-US" dirty="0"/>
          </a:p>
          <a:p>
            <a:r>
              <a:rPr lang="pt-BR" dirty="0"/>
              <a:t>• aplicar o conhecimento sobre a estrutura do sistema imunológico, os componentes (órgãos, células, moléculas efetoras) e mecanismos para explicar como a resposta imune  são ativadas por diferentes tipos de estímulos</a:t>
            </a:r>
            <a:endParaRPr lang="en-US" dirty="0"/>
          </a:p>
          <a:p>
            <a:endParaRPr lang="pt-BR" dirty="0"/>
          </a:p>
          <a:p>
            <a:r>
              <a:rPr lang="pt-BR" dirty="0"/>
              <a:t>• resumir a diferentes vias de  maturação, ativação e função das células imunes</a:t>
            </a:r>
            <a:endParaRPr lang="en-US" dirty="0"/>
          </a:p>
          <a:p>
            <a:endParaRPr lang="pt-BR" dirty="0"/>
          </a:p>
          <a:p>
            <a:r>
              <a:rPr lang="pt-BR" dirty="0"/>
              <a:t>• descrever os princípios da sinalização dentro e entre as células imunes (e.g. citosinas etc.)</a:t>
            </a:r>
            <a:endParaRPr lang="en-US" dirty="0"/>
          </a:p>
          <a:p>
            <a:endParaRPr lang="pt-BR" dirty="0"/>
          </a:p>
          <a:p>
            <a:r>
              <a:rPr lang="pt-BR" dirty="0">
                <a:solidFill>
                  <a:srgbClr val="FF0000"/>
                </a:solidFill>
              </a:rPr>
              <a:t>• comparar a forma como o sistema imune  opera  nos cenários  saudável e doente (e.g. autoimunidade)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281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3700" y="2008882"/>
            <a:ext cx="85090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O sistema imunológico reagirá contra </a:t>
            </a:r>
          </a:p>
          <a:p>
            <a:r>
              <a:rPr lang="pt-BR" sz="4000" dirty="0"/>
              <a:t>qualquer provocação contra </a:t>
            </a:r>
          </a:p>
          <a:p>
            <a:r>
              <a:rPr lang="pt-BR" sz="4000" dirty="0"/>
              <a:t>a integridade do corpo (do indivíduo !!!)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500960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195388" y="304800"/>
            <a:ext cx="6753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52795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63800" y="1816100"/>
            <a:ext cx="34554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+mj-lt"/>
              </a:rPr>
              <a:t>Inflamação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Sistema imune Inata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Sistema Imune Adquerida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1594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16000" y="1423988"/>
            <a:ext cx="73152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/>
              <a:t>Lesão tecidual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/>
              <a:t>Aumento da permeabilidade vascular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/>
              <a:t>Entrada de macromoléculas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/>
              <a:t>Entrada de células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346325" y="315913"/>
            <a:ext cx="3103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sz="4000" b="1" dirty="0">
                <a:solidFill>
                  <a:schemeClr val="accent2"/>
                </a:solidFill>
                <a:latin typeface="Bookman Old Style" pitchFamily="18" charset="0"/>
              </a:rPr>
              <a:t>Inflamação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914400" y="3117850"/>
            <a:ext cx="7740650" cy="2977295"/>
            <a:chOff x="923" y="1344"/>
            <a:chExt cx="3657" cy="2709"/>
          </a:xfrm>
        </p:grpSpPr>
        <p:sp>
          <p:nvSpPr>
            <p:cNvPr id="15366" name="Line 5"/>
            <p:cNvSpPr>
              <a:spLocks noChangeShapeType="1"/>
            </p:cNvSpPr>
            <p:nvPr/>
          </p:nvSpPr>
          <p:spPr bwMode="auto">
            <a:xfrm>
              <a:off x="1176" y="1493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5367" name="Line 6"/>
            <p:cNvSpPr>
              <a:spLocks noChangeShapeType="1"/>
            </p:cNvSpPr>
            <p:nvPr/>
          </p:nvSpPr>
          <p:spPr bwMode="auto">
            <a:xfrm>
              <a:off x="1181" y="3168"/>
              <a:ext cx="33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5368" name="Arc 7"/>
            <p:cNvSpPr>
              <a:spLocks/>
            </p:cNvSpPr>
            <p:nvPr/>
          </p:nvSpPr>
          <p:spPr bwMode="auto">
            <a:xfrm>
              <a:off x="1182" y="1542"/>
              <a:ext cx="1724" cy="1628"/>
            </a:xfrm>
            <a:custGeom>
              <a:avLst/>
              <a:gdLst>
                <a:gd name="T0" fmla="*/ 0 w 21600"/>
                <a:gd name="T1" fmla="*/ 123 h 21600"/>
                <a:gd name="T2" fmla="*/ 138 w 21600"/>
                <a:gd name="T3" fmla="*/ 0 h 21600"/>
                <a:gd name="T4" fmla="*/ 138 w 21600"/>
                <a:gd name="T5" fmla="*/ 12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73"/>
                  </a:moveTo>
                  <a:cubicBezTo>
                    <a:pt x="14" y="9659"/>
                    <a:pt x="9673" y="7"/>
                    <a:pt x="21587" y="0"/>
                  </a:cubicBezTo>
                </a:path>
                <a:path w="21600" h="21600" stroke="0" extrusionOk="0">
                  <a:moveTo>
                    <a:pt x="0" y="21573"/>
                  </a:moveTo>
                  <a:cubicBezTo>
                    <a:pt x="14" y="9659"/>
                    <a:pt x="9673" y="7"/>
                    <a:pt x="2158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5369" name="Arc 8"/>
            <p:cNvSpPr>
              <a:spLocks/>
            </p:cNvSpPr>
            <p:nvPr/>
          </p:nvSpPr>
          <p:spPr bwMode="auto">
            <a:xfrm>
              <a:off x="1470" y="1878"/>
              <a:ext cx="1484" cy="1292"/>
            </a:xfrm>
            <a:custGeom>
              <a:avLst/>
              <a:gdLst>
                <a:gd name="T0" fmla="*/ 0 w 21600"/>
                <a:gd name="T1" fmla="*/ 77 h 21600"/>
                <a:gd name="T2" fmla="*/ 102 w 21600"/>
                <a:gd name="T3" fmla="*/ 0 h 21600"/>
                <a:gd name="T4" fmla="*/ 102 w 21600"/>
                <a:gd name="T5" fmla="*/ 7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67"/>
                  </a:moveTo>
                  <a:cubicBezTo>
                    <a:pt x="18" y="9656"/>
                    <a:pt x="9674" y="8"/>
                    <a:pt x="21585" y="0"/>
                  </a:cubicBezTo>
                </a:path>
                <a:path w="21600" h="21600" stroke="0" extrusionOk="0">
                  <a:moveTo>
                    <a:pt x="0" y="21567"/>
                  </a:moveTo>
                  <a:cubicBezTo>
                    <a:pt x="18" y="9656"/>
                    <a:pt x="9674" y="8"/>
                    <a:pt x="2158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5370" name="Rectangle 9"/>
            <p:cNvSpPr>
              <a:spLocks noChangeArrowheads="1"/>
            </p:cNvSpPr>
            <p:nvPr/>
          </p:nvSpPr>
          <p:spPr bwMode="auto">
            <a:xfrm>
              <a:off x="3120" y="1344"/>
              <a:ext cx="102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buFontTx/>
                <a:buChar char="•"/>
              </a:pPr>
              <a:r>
                <a:rPr lang="pt-BR" sz="3200" dirty="0"/>
                <a:t>Neutrófilos</a:t>
              </a:r>
            </a:p>
          </p:txBody>
        </p:sp>
        <p:sp>
          <p:nvSpPr>
            <p:cNvPr id="15371" name="Rectangle 10"/>
            <p:cNvSpPr>
              <a:spLocks noChangeArrowheads="1"/>
            </p:cNvSpPr>
            <p:nvPr/>
          </p:nvSpPr>
          <p:spPr bwMode="auto">
            <a:xfrm>
              <a:off x="3131" y="1715"/>
              <a:ext cx="975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buFontTx/>
                <a:buChar char="•"/>
              </a:pPr>
              <a:r>
                <a:rPr lang="pt-BR" sz="3200" dirty="0"/>
                <a:t>Monócitos</a:t>
              </a:r>
            </a:p>
          </p:txBody>
        </p:sp>
        <p:sp>
          <p:nvSpPr>
            <p:cNvPr id="15372" name="Rectangle 11"/>
            <p:cNvSpPr>
              <a:spLocks noChangeArrowheads="1"/>
            </p:cNvSpPr>
            <p:nvPr/>
          </p:nvSpPr>
          <p:spPr bwMode="auto">
            <a:xfrm>
              <a:off x="2219" y="3251"/>
              <a:ext cx="493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dirty="0"/>
                <a:t>Tempo</a:t>
              </a:r>
            </a:p>
          </p:txBody>
        </p:sp>
        <p:sp>
          <p:nvSpPr>
            <p:cNvPr id="15373" name="Line 12"/>
            <p:cNvSpPr>
              <a:spLocks noChangeShapeType="1"/>
            </p:cNvSpPr>
            <p:nvPr/>
          </p:nvSpPr>
          <p:spPr bwMode="auto">
            <a:xfrm>
              <a:off x="1176" y="3185"/>
              <a:ext cx="0" cy="44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5374" name="Rectangle 13"/>
            <p:cNvSpPr>
              <a:spLocks noChangeArrowheads="1"/>
            </p:cNvSpPr>
            <p:nvPr/>
          </p:nvSpPr>
          <p:spPr bwMode="auto">
            <a:xfrm>
              <a:off x="923" y="3635"/>
              <a:ext cx="470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dirty="0">
                  <a:solidFill>
                    <a:srgbClr val="FF6600"/>
                  </a:solidFill>
                </a:rPr>
                <a:t>Lesão </a:t>
              </a:r>
            </a:p>
          </p:txBody>
        </p:sp>
      </p:grpSp>
      <p:pic>
        <p:nvPicPr>
          <p:cNvPr id="15365" name="Picture 14" descr="macrof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00" y="4062413"/>
            <a:ext cx="2811463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423863" y="627063"/>
            <a:ext cx="0" cy="1471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431800" y="2101850"/>
            <a:ext cx="5694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6388" name="Arc 4"/>
          <p:cNvSpPr>
            <a:spLocks/>
          </p:cNvSpPr>
          <p:nvPr/>
        </p:nvSpPr>
        <p:spPr bwMode="auto">
          <a:xfrm>
            <a:off x="412750" y="687388"/>
            <a:ext cx="2127250" cy="1435100"/>
          </a:xfrm>
          <a:custGeom>
            <a:avLst/>
            <a:gdLst>
              <a:gd name="T0" fmla="*/ 0 w 43180"/>
              <a:gd name="T1" fmla="*/ 95228584 h 21600"/>
              <a:gd name="T2" fmla="*/ 104798357 w 43180"/>
              <a:gd name="T3" fmla="*/ 91198413 h 21600"/>
              <a:gd name="T4" fmla="*/ 52423466 w 43180"/>
              <a:gd name="T5" fmla="*/ 95347777 h 21600"/>
              <a:gd name="T6" fmla="*/ 0 60000 65536"/>
              <a:gd name="T7" fmla="*/ 0 60000 65536"/>
              <a:gd name="T8" fmla="*/ 0 60000 65536"/>
              <a:gd name="T9" fmla="*/ 0 w 43180"/>
              <a:gd name="T10" fmla="*/ 0 h 21600"/>
              <a:gd name="T11" fmla="*/ 43180 w 431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0" h="21600" fill="none" extrusionOk="0">
                <a:moveTo>
                  <a:pt x="0" y="21573"/>
                </a:moveTo>
                <a:cubicBezTo>
                  <a:pt x="14" y="9654"/>
                  <a:pt x="9681" y="-1"/>
                  <a:pt x="21600" y="0"/>
                </a:cubicBezTo>
                <a:cubicBezTo>
                  <a:pt x="33163" y="0"/>
                  <a:pt x="42676" y="9107"/>
                  <a:pt x="43179" y="20660"/>
                </a:cubicBezTo>
              </a:path>
              <a:path w="43180" h="21600" stroke="0" extrusionOk="0">
                <a:moveTo>
                  <a:pt x="0" y="21573"/>
                </a:moveTo>
                <a:cubicBezTo>
                  <a:pt x="14" y="9654"/>
                  <a:pt x="9681" y="-1"/>
                  <a:pt x="21600" y="0"/>
                </a:cubicBezTo>
                <a:cubicBezTo>
                  <a:pt x="33163" y="0"/>
                  <a:pt x="42676" y="9107"/>
                  <a:pt x="43179" y="2066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6389" name="Arc 5"/>
          <p:cNvSpPr>
            <a:spLocks/>
          </p:cNvSpPr>
          <p:nvPr/>
        </p:nvSpPr>
        <p:spPr bwMode="auto">
          <a:xfrm>
            <a:off x="1219200" y="949325"/>
            <a:ext cx="2486025" cy="1138238"/>
          </a:xfrm>
          <a:custGeom>
            <a:avLst/>
            <a:gdLst>
              <a:gd name="T0" fmla="*/ 0 w 21600"/>
              <a:gd name="T1" fmla="*/ 59889187 h 21600"/>
              <a:gd name="T2" fmla="*/ 285927185 w 21600"/>
              <a:gd name="T3" fmla="*/ 0 h 21600"/>
              <a:gd name="T4" fmla="*/ 286125836 w 21600"/>
              <a:gd name="T5" fmla="*/ 5998082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67"/>
                </a:moveTo>
                <a:cubicBezTo>
                  <a:pt x="18" y="9656"/>
                  <a:pt x="9674" y="8"/>
                  <a:pt x="21585" y="0"/>
                </a:cubicBezTo>
              </a:path>
              <a:path w="21600" h="21600" stroke="0" extrusionOk="0">
                <a:moveTo>
                  <a:pt x="0" y="21567"/>
                </a:moveTo>
                <a:cubicBezTo>
                  <a:pt x="18" y="9656"/>
                  <a:pt x="9674" y="8"/>
                  <a:pt x="2158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946400" y="1741488"/>
            <a:ext cx="17510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pt-BR" dirty="0"/>
              <a:t> Neutrófilos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556000" y="685800"/>
            <a:ext cx="22415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pt-BR" dirty="0"/>
              <a:t> Mononucleares</a:t>
            </a:r>
          </a:p>
        </p:txBody>
      </p:sp>
      <p:sp>
        <p:nvSpPr>
          <p:cNvPr id="16392" name="Arc 8"/>
          <p:cNvSpPr>
            <a:spLocks/>
          </p:cNvSpPr>
          <p:nvPr/>
        </p:nvSpPr>
        <p:spPr bwMode="auto">
          <a:xfrm>
            <a:off x="1727200" y="1266825"/>
            <a:ext cx="2084388" cy="841375"/>
          </a:xfrm>
          <a:custGeom>
            <a:avLst/>
            <a:gdLst>
              <a:gd name="T0" fmla="*/ 0 w 21600"/>
              <a:gd name="T1" fmla="*/ 32705413 h 21600"/>
              <a:gd name="T2" fmla="*/ 200984000 w 21600"/>
              <a:gd name="T3" fmla="*/ 0 h 21600"/>
              <a:gd name="T4" fmla="*/ 201142260 w 21600"/>
              <a:gd name="T5" fmla="*/ 3277369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55"/>
                </a:moveTo>
                <a:cubicBezTo>
                  <a:pt x="24" y="9649"/>
                  <a:pt x="9677" y="9"/>
                  <a:pt x="21583" y="0"/>
                </a:cubicBezTo>
              </a:path>
              <a:path w="21600" h="21600" stroke="0" extrusionOk="0">
                <a:moveTo>
                  <a:pt x="0" y="21555"/>
                </a:moveTo>
                <a:cubicBezTo>
                  <a:pt x="24" y="9649"/>
                  <a:pt x="9677" y="9"/>
                  <a:pt x="2158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552825" y="1160463"/>
            <a:ext cx="41925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pt-BR" dirty="0"/>
              <a:t> Sistema imune (células B e T)  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251200" y="2216150"/>
            <a:ext cx="10429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pt-BR" dirty="0"/>
              <a:t>Tempo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423863" y="2116138"/>
            <a:ext cx="0" cy="393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2532063"/>
            <a:ext cx="908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pt-BR" dirty="0">
                <a:solidFill>
                  <a:srgbClr val="FF6600"/>
                </a:solidFill>
              </a:rPr>
              <a:t>Lesão</a:t>
            </a:r>
          </a:p>
          <a:p>
            <a:endParaRPr lang="pt-BR" dirty="0"/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0" y="3217863"/>
            <a:ext cx="9144000" cy="3597275"/>
            <a:chOff x="0" y="2928"/>
            <a:chExt cx="4320" cy="3273"/>
          </a:xfrm>
        </p:grpSpPr>
        <p:sp>
          <p:nvSpPr>
            <p:cNvPr id="16399" name="Rectangle 14"/>
            <p:cNvSpPr>
              <a:spLocks noChangeArrowheads="1"/>
            </p:cNvSpPr>
            <p:nvPr/>
          </p:nvSpPr>
          <p:spPr bwMode="auto">
            <a:xfrm>
              <a:off x="0" y="5456"/>
              <a:ext cx="429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dirty="0">
                  <a:solidFill>
                    <a:srgbClr val="FF6600"/>
                  </a:solidFill>
                </a:rPr>
                <a:t>Lesão</a:t>
              </a:r>
            </a:p>
            <a:p>
              <a:endParaRPr lang="pt-BR" dirty="0"/>
            </a:p>
          </p:txBody>
        </p:sp>
        <p:sp>
          <p:nvSpPr>
            <p:cNvPr id="16400" name="Line 15"/>
            <p:cNvSpPr>
              <a:spLocks noChangeShapeType="1"/>
            </p:cNvSpPr>
            <p:nvPr/>
          </p:nvSpPr>
          <p:spPr bwMode="auto">
            <a:xfrm>
              <a:off x="240" y="3958"/>
              <a:ext cx="0" cy="1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6401" name="Line 16"/>
            <p:cNvSpPr>
              <a:spLocks noChangeShapeType="1"/>
            </p:cNvSpPr>
            <p:nvPr/>
          </p:nvSpPr>
          <p:spPr bwMode="auto">
            <a:xfrm>
              <a:off x="245" y="5331"/>
              <a:ext cx="39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6402" name="Line 17"/>
            <p:cNvSpPr>
              <a:spLocks noChangeShapeType="1"/>
            </p:cNvSpPr>
            <p:nvPr/>
          </p:nvSpPr>
          <p:spPr bwMode="auto">
            <a:xfrm>
              <a:off x="240" y="5302"/>
              <a:ext cx="0" cy="1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pt-BR" dirty="0"/>
            </a:p>
          </p:txBody>
        </p:sp>
        <p:grpSp>
          <p:nvGrpSpPr>
            <p:cNvPr id="16403" name="Group 18"/>
            <p:cNvGrpSpPr>
              <a:grpSpLocks/>
            </p:cNvGrpSpPr>
            <p:nvPr/>
          </p:nvGrpSpPr>
          <p:grpSpPr bwMode="auto">
            <a:xfrm>
              <a:off x="258" y="4845"/>
              <a:ext cx="573" cy="488"/>
              <a:chOff x="450" y="3121"/>
              <a:chExt cx="573" cy="488"/>
            </a:xfrm>
          </p:grpSpPr>
          <p:sp>
            <p:nvSpPr>
              <p:cNvPr id="16428" name="Arc 19"/>
              <p:cNvSpPr>
                <a:spLocks/>
              </p:cNvSpPr>
              <p:nvPr/>
            </p:nvSpPr>
            <p:spPr bwMode="auto">
              <a:xfrm>
                <a:off x="450" y="3121"/>
                <a:ext cx="455" cy="488"/>
              </a:xfrm>
              <a:custGeom>
                <a:avLst/>
                <a:gdLst>
                  <a:gd name="T0" fmla="*/ 0 w 21600"/>
                  <a:gd name="T1" fmla="*/ 11 h 21600"/>
                  <a:gd name="T2" fmla="*/ 10 w 21600"/>
                  <a:gd name="T3" fmla="*/ 0 h 21600"/>
                  <a:gd name="T4" fmla="*/ 10 w 21600"/>
                  <a:gd name="T5" fmla="*/ 1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556"/>
                    </a:moveTo>
                    <a:cubicBezTo>
                      <a:pt x="24" y="9662"/>
                      <a:pt x="9659" y="25"/>
                      <a:pt x="21553" y="0"/>
                    </a:cubicBezTo>
                  </a:path>
                  <a:path w="21600" h="21600" stroke="0" extrusionOk="0">
                    <a:moveTo>
                      <a:pt x="0" y="21556"/>
                    </a:moveTo>
                    <a:cubicBezTo>
                      <a:pt x="24" y="9662"/>
                      <a:pt x="9659" y="25"/>
                      <a:pt x="21553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6429" name="Arc 20"/>
              <p:cNvSpPr>
                <a:spLocks/>
              </p:cNvSpPr>
              <p:nvPr/>
            </p:nvSpPr>
            <p:spPr bwMode="auto">
              <a:xfrm>
                <a:off x="904" y="3121"/>
                <a:ext cx="119" cy="488"/>
              </a:xfrm>
              <a:custGeom>
                <a:avLst/>
                <a:gdLst>
                  <a:gd name="T0" fmla="*/ 0 w 21783"/>
                  <a:gd name="T1" fmla="*/ 0 h 21600"/>
                  <a:gd name="T2" fmla="*/ 1 w 21783"/>
                  <a:gd name="T3" fmla="*/ 11 h 21600"/>
                  <a:gd name="T4" fmla="*/ 0 w 21783"/>
                  <a:gd name="T5" fmla="*/ 11 h 21600"/>
                  <a:gd name="T6" fmla="*/ 0 60000 65536"/>
                  <a:gd name="T7" fmla="*/ 0 60000 65536"/>
                  <a:gd name="T8" fmla="*/ 0 60000 65536"/>
                  <a:gd name="T9" fmla="*/ 0 w 21783"/>
                  <a:gd name="T10" fmla="*/ 0 h 21600"/>
                  <a:gd name="T11" fmla="*/ 21783 w 2178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83" h="21600" fill="none" extrusionOk="0">
                    <a:moveTo>
                      <a:pt x="-1" y="0"/>
                    </a:moveTo>
                    <a:cubicBezTo>
                      <a:pt x="60" y="0"/>
                      <a:pt x="121" y="-1"/>
                      <a:pt x="183" y="0"/>
                    </a:cubicBezTo>
                    <a:cubicBezTo>
                      <a:pt x="12112" y="0"/>
                      <a:pt x="21783" y="9670"/>
                      <a:pt x="21783" y="21600"/>
                    </a:cubicBezTo>
                  </a:path>
                  <a:path w="21783" h="21600" stroke="0" extrusionOk="0">
                    <a:moveTo>
                      <a:pt x="-1" y="0"/>
                    </a:moveTo>
                    <a:cubicBezTo>
                      <a:pt x="60" y="0"/>
                      <a:pt x="121" y="-1"/>
                      <a:pt x="183" y="0"/>
                    </a:cubicBezTo>
                    <a:cubicBezTo>
                      <a:pt x="12112" y="0"/>
                      <a:pt x="21783" y="9670"/>
                      <a:pt x="21783" y="21600"/>
                    </a:cubicBezTo>
                    <a:lnTo>
                      <a:pt x="183" y="2160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grpSp>
          <p:nvGrpSpPr>
            <p:cNvPr id="16404" name="Group 21"/>
            <p:cNvGrpSpPr>
              <a:grpSpLocks/>
            </p:cNvGrpSpPr>
            <p:nvPr/>
          </p:nvGrpSpPr>
          <p:grpSpPr bwMode="auto">
            <a:xfrm>
              <a:off x="594" y="4710"/>
              <a:ext cx="1010" cy="623"/>
              <a:chOff x="786" y="2986"/>
              <a:chExt cx="1010" cy="623"/>
            </a:xfrm>
          </p:grpSpPr>
          <p:sp>
            <p:nvSpPr>
              <p:cNvPr id="16426" name="Arc 22"/>
              <p:cNvSpPr>
                <a:spLocks/>
              </p:cNvSpPr>
              <p:nvPr/>
            </p:nvSpPr>
            <p:spPr bwMode="auto">
              <a:xfrm>
                <a:off x="786" y="2986"/>
                <a:ext cx="555" cy="623"/>
              </a:xfrm>
              <a:custGeom>
                <a:avLst/>
                <a:gdLst>
                  <a:gd name="T0" fmla="*/ 0 w 21600"/>
                  <a:gd name="T1" fmla="*/ 18 h 21600"/>
                  <a:gd name="T2" fmla="*/ 14 w 21600"/>
                  <a:gd name="T3" fmla="*/ 0 h 21600"/>
                  <a:gd name="T4" fmla="*/ 14 w 21600"/>
                  <a:gd name="T5" fmla="*/ 1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496"/>
                    </a:moveTo>
                    <a:cubicBezTo>
                      <a:pt x="57" y="9622"/>
                      <a:pt x="9687" y="21"/>
                      <a:pt x="21561" y="0"/>
                    </a:cubicBezTo>
                  </a:path>
                  <a:path w="21600" h="21600" stroke="0" extrusionOk="0">
                    <a:moveTo>
                      <a:pt x="0" y="21496"/>
                    </a:moveTo>
                    <a:cubicBezTo>
                      <a:pt x="57" y="9622"/>
                      <a:pt x="9687" y="21"/>
                      <a:pt x="2156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6427" name="Arc 23"/>
              <p:cNvSpPr>
                <a:spLocks/>
              </p:cNvSpPr>
              <p:nvPr/>
            </p:nvSpPr>
            <p:spPr bwMode="auto">
              <a:xfrm>
                <a:off x="1340" y="2986"/>
                <a:ext cx="456" cy="589"/>
              </a:xfrm>
              <a:custGeom>
                <a:avLst/>
                <a:gdLst>
                  <a:gd name="T0" fmla="*/ 0 w 21647"/>
                  <a:gd name="T1" fmla="*/ 0 h 21600"/>
                  <a:gd name="T2" fmla="*/ 10 w 21647"/>
                  <a:gd name="T3" fmla="*/ 16 h 21600"/>
                  <a:gd name="T4" fmla="*/ 0 w 21647"/>
                  <a:gd name="T5" fmla="*/ 16 h 21600"/>
                  <a:gd name="T6" fmla="*/ 0 60000 65536"/>
                  <a:gd name="T7" fmla="*/ 0 60000 65536"/>
                  <a:gd name="T8" fmla="*/ 0 60000 65536"/>
                  <a:gd name="T9" fmla="*/ 0 w 21647"/>
                  <a:gd name="T10" fmla="*/ 0 h 21600"/>
                  <a:gd name="T11" fmla="*/ 21647 w 2164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47" h="21600" fill="none" extrusionOk="0">
                    <a:moveTo>
                      <a:pt x="0" y="0"/>
                    </a:moveTo>
                    <a:cubicBezTo>
                      <a:pt x="15" y="0"/>
                      <a:pt x="31" y="-1"/>
                      <a:pt x="47" y="0"/>
                    </a:cubicBezTo>
                    <a:cubicBezTo>
                      <a:pt x="11976" y="0"/>
                      <a:pt x="21647" y="9670"/>
                      <a:pt x="21647" y="21600"/>
                    </a:cubicBezTo>
                  </a:path>
                  <a:path w="21647" h="21600" stroke="0" extrusionOk="0">
                    <a:moveTo>
                      <a:pt x="0" y="0"/>
                    </a:moveTo>
                    <a:cubicBezTo>
                      <a:pt x="15" y="0"/>
                      <a:pt x="31" y="-1"/>
                      <a:pt x="47" y="0"/>
                    </a:cubicBezTo>
                    <a:cubicBezTo>
                      <a:pt x="11976" y="0"/>
                      <a:pt x="21647" y="9670"/>
                      <a:pt x="21647" y="21600"/>
                    </a:cubicBezTo>
                    <a:lnTo>
                      <a:pt x="47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grpSp>
          <p:nvGrpSpPr>
            <p:cNvPr id="16405" name="Group 24"/>
            <p:cNvGrpSpPr>
              <a:grpSpLocks/>
            </p:cNvGrpSpPr>
            <p:nvPr/>
          </p:nvGrpSpPr>
          <p:grpSpPr bwMode="auto">
            <a:xfrm>
              <a:off x="762" y="4374"/>
              <a:ext cx="1310" cy="959"/>
              <a:chOff x="954" y="2650"/>
              <a:chExt cx="1310" cy="959"/>
            </a:xfrm>
          </p:grpSpPr>
          <p:sp>
            <p:nvSpPr>
              <p:cNvPr id="16424" name="Arc 25"/>
              <p:cNvSpPr>
                <a:spLocks/>
              </p:cNvSpPr>
              <p:nvPr/>
            </p:nvSpPr>
            <p:spPr bwMode="auto">
              <a:xfrm>
                <a:off x="954" y="2650"/>
                <a:ext cx="757" cy="959"/>
              </a:xfrm>
              <a:custGeom>
                <a:avLst/>
                <a:gdLst>
                  <a:gd name="T0" fmla="*/ 0 w 21600"/>
                  <a:gd name="T1" fmla="*/ 42 h 21600"/>
                  <a:gd name="T2" fmla="*/ 26 w 21600"/>
                  <a:gd name="T3" fmla="*/ 0 h 21600"/>
                  <a:gd name="T4" fmla="*/ 27 w 21600"/>
                  <a:gd name="T5" fmla="*/ 4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532"/>
                    </a:moveTo>
                    <a:cubicBezTo>
                      <a:pt x="37" y="9640"/>
                      <a:pt x="9679" y="15"/>
                      <a:pt x="21571" y="0"/>
                    </a:cubicBezTo>
                  </a:path>
                  <a:path w="21600" h="21600" stroke="0" extrusionOk="0">
                    <a:moveTo>
                      <a:pt x="0" y="21532"/>
                    </a:moveTo>
                    <a:cubicBezTo>
                      <a:pt x="37" y="9640"/>
                      <a:pt x="9679" y="15"/>
                      <a:pt x="2157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6425" name="Arc 26"/>
              <p:cNvSpPr>
                <a:spLocks/>
              </p:cNvSpPr>
              <p:nvPr/>
            </p:nvSpPr>
            <p:spPr bwMode="auto">
              <a:xfrm>
                <a:off x="1709" y="2650"/>
                <a:ext cx="555" cy="959"/>
              </a:xfrm>
              <a:custGeom>
                <a:avLst/>
                <a:gdLst>
                  <a:gd name="T0" fmla="*/ 0 w 21600"/>
                  <a:gd name="T1" fmla="*/ 0 h 21600"/>
                  <a:gd name="T2" fmla="*/ 14 w 21600"/>
                  <a:gd name="T3" fmla="*/ 43 h 21600"/>
                  <a:gd name="T4" fmla="*/ 0 w 21600"/>
                  <a:gd name="T5" fmla="*/ 4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16406" name="Rectangle 27"/>
            <p:cNvSpPr>
              <a:spLocks noChangeArrowheads="1"/>
            </p:cNvSpPr>
            <p:nvPr/>
          </p:nvSpPr>
          <p:spPr bwMode="auto">
            <a:xfrm>
              <a:off x="311" y="4024"/>
              <a:ext cx="530" cy="29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6407" name="Rectangle 28"/>
            <p:cNvSpPr>
              <a:spLocks noChangeArrowheads="1"/>
            </p:cNvSpPr>
            <p:nvPr/>
          </p:nvSpPr>
          <p:spPr bwMode="auto">
            <a:xfrm>
              <a:off x="363" y="4042"/>
              <a:ext cx="351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088" tIns="31750" rIns="65088" bIns="31750">
              <a:spAutoFit/>
            </a:bodyPr>
            <a:lstStyle/>
            <a:p>
              <a:pPr defTabSz="447675"/>
              <a:r>
                <a:rPr lang="pt-BR" sz="1700" b="1" dirty="0">
                  <a:solidFill>
                    <a:srgbClr val="FFFFFF"/>
                  </a:solidFill>
                </a:rPr>
                <a:t>Aguda</a:t>
              </a:r>
            </a:p>
          </p:txBody>
        </p:sp>
        <p:sp>
          <p:nvSpPr>
            <p:cNvPr id="16408" name="Rectangle 29"/>
            <p:cNvSpPr>
              <a:spLocks noChangeArrowheads="1"/>
            </p:cNvSpPr>
            <p:nvPr/>
          </p:nvSpPr>
          <p:spPr bwMode="auto">
            <a:xfrm>
              <a:off x="849" y="4024"/>
              <a:ext cx="630" cy="295"/>
            </a:xfrm>
            <a:prstGeom prst="rect">
              <a:avLst/>
            </a:prstGeom>
            <a:solidFill>
              <a:srgbClr val="F99B4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6409" name="Rectangle 30"/>
            <p:cNvSpPr>
              <a:spLocks noChangeArrowheads="1"/>
            </p:cNvSpPr>
            <p:nvPr/>
          </p:nvSpPr>
          <p:spPr bwMode="auto">
            <a:xfrm>
              <a:off x="886" y="4076"/>
              <a:ext cx="41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088" tIns="31750" rIns="65088" bIns="31750">
              <a:spAutoFit/>
            </a:bodyPr>
            <a:lstStyle/>
            <a:p>
              <a:pPr defTabSz="447675"/>
              <a:r>
                <a:rPr lang="pt-BR" sz="1700" b="1" dirty="0"/>
                <a:t>Crônica</a:t>
              </a:r>
            </a:p>
          </p:txBody>
        </p:sp>
        <p:sp>
          <p:nvSpPr>
            <p:cNvPr id="16410" name="Rectangle 31"/>
            <p:cNvSpPr>
              <a:spLocks noChangeArrowheads="1"/>
            </p:cNvSpPr>
            <p:nvPr/>
          </p:nvSpPr>
          <p:spPr bwMode="auto">
            <a:xfrm>
              <a:off x="192" y="3405"/>
              <a:ext cx="708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088" tIns="31750" rIns="65088" bIns="31750">
              <a:spAutoFit/>
            </a:bodyPr>
            <a:lstStyle/>
            <a:p>
              <a:pPr defTabSz="447675"/>
              <a:r>
                <a:rPr lang="pt-BR" dirty="0"/>
                <a:t>Inflamação</a:t>
              </a:r>
            </a:p>
            <a:p>
              <a:pPr defTabSz="447675"/>
              <a:endParaRPr lang="pt-BR" dirty="0"/>
            </a:p>
          </p:txBody>
        </p:sp>
        <p:sp>
          <p:nvSpPr>
            <p:cNvPr id="16411" name="Rectangle 32"/>
            <p:cNvSpPr>
              <a:spLocks noChangeArrowheads="1"/>
            </p:cNvSpPr>
            <p:nvPr/>
          </p:nvSpPr>
          <p:spPr bwMode="auto">
            <a:xfrm>
              <a:off x="1756" y="4024"/>
              <a:ext cx="1034" cy="32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6412" name="Rectangle 33"/>
            <p:cNvSpPr>
              <a:spLocks noChangeArrowheads="1"/>
            </p:cNvSpPr>
            <p:nvPr/>
          </p:nvSpPr>
          <p:spPr bwMode="auto">
            <a:xfrm>
              <a:off x="1774" y="4110"/>
              <a:ext cx="748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088" tIns="31750" rIns="65088" bIns="31750">
              <a:spAutoFit/>
            </a:bodyPr>
            <a:lstStyle/>
            <a:p>
              <a:pPr defTabSz="447675"/>
              <a:r>
                <a:rPr lang="pt-BR" sz="1800" dirty="0"/>
                <a:t>Resposta imune</a:t>
              </a:r>
            </a:p>
          </p:txBody>
        </p:sp>
        <p:sp>
          <p:nvSpPr>
            <p:cNvPr id="16413" name="Line 34"/>
            <p:cNvSpPr>
              <a:spLocks noChangeShapeType="1"/>
            </p:cNvSpPr>
            <p:nvPr/>
          </p:nvSpPr>
          <p:spPr bwMode="auto">
            <a:xfrm flipV="1">
              <a:off x="625" y="3069"/>
              <a:ext cx="1287" cy="1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6414" name="Rectangle 35"/>
            <p:cNvSpPr>
              <a:spLocks noChangeArrowheads="1"/>
            </p:cNvSpPr>
            <p:nvPr/>
          </p:nvSpPr>
          <p:spPr bwMode="auto">
            <a:xfrm>
              <a:off x="1948" y="2928"/>
              <a:ext cx="836" cy="32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6415" name="Rectangle 36"/>
            <p:cNvSpPr>
              <a:spLocks noChangeArrowheads="1"/>
            </p:cNvSpPr>
            <p:nvPr/>
          </p:nvSpPr>
          <p:spPr bwMode="auto">
            <a:xfrm>
              <a:off x="1979" y="2958"/>
              <a:ext cx="588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dirty="0">
                  <a:solidFill>
                    <a:srgbClr val="FFFFFF"/>
                  </a:solidFill>
                </a:rPr>
                <a:t>Limpeza</a:t>
              </a:r>
            </a:p>
          </p:txBody>
        </p:sp>
        <p:sp>
          <p:nvSpPr>
            <p:cNvPr id="16416" name="Line 37"/>
            <p:cNvSpPr>
              <a:spLocks noChangeShapeType="1"/>
            </p:cNvSpPr>
            <p:nvPr/>
          </p:nvSpPr>
          <p:spPr bwMode="auto">
            <a:xfrm flipV="1">
              <a:off x="1277" y="3641"/>
              <a:ext cx="663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 dirty="0"/>
            </a:p>
          </p:txBody>
        </p:sp>
        <p:grpSp>
          <p:nvGrpSpPr>
            <p:cNvPr id="16417" name="Group 38"/>
            <p:cNvGrpSpPr>
              <a:grpSpLocks/>
            </p:cNvGrpSpPr>
            <p:nvPr/>
          </p:nvGrpSpPr>
          <p:grpSpPr bwMode="auto">
            <a:xfrm>
              <a:off x="1996" y="3360"/>
              <a:ext cx="1288" cy="443"/>
              <a:chOff x="1996" y="3360"/>
              <a:chExt cx="1288" cy="443"/>
            </a:xfrm>
          </p:grpSpPr>
          <p:sp>
            <p:nvSpPr>
              <p:cNvPr id="16422" name="Rectangle 39"/>
              <p:cNvSpPr>
                <a:spLocks noChangeArrowheads="1"/>
              </p:cNvSpPr>
              <p:nvPr/>
            </p:nvSpPr>
            <p:spPr bwMode="auto">
              <a:xfrm>
                <a:off x="1996" y="3360"/>
                <a:ext cx="1288" cy="32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6423" name="Rectangle 40"/>
              <p:cNvSpPr>
                <a:spLocks noChangeArrowheads="1"/>
              </p:cNvSpPr>
              <p:nvPr/>
            </p:nvSpPr>
            <p:spPr bwMode="auto">
              <a:xfrm>
                <a:off x="2027" y="3390"/>
                <a:ext cx="1073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pt-BR" dirty="0"/>
                  <a:t>Cicatrização</a:t>
                </a:r>
              </a:p>
            </p:txBody>
          </p:sp>
        </p:grpSp>
        <p:sp>
          <p:nvSpPr>
            <p:cNvPr id="16418" name="Rectangle 41"/>
            <p:cNvSpPr>
              <a:spLocks noChangeArrowheads="1"/>
            </p:cNvSpPr>
            <p:nvPr/>
          </p:nvSpPr>
          <p:spPr bwMode="auto">
            <a:xfrm>
              <a:off x="2600" y="4512"/>
              <a:ext cx="1720" cy="37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6419" name="Rectangle 42"/>
            <p:cNvSpPr>
              <a:spLocks noChangeArrowheads="1"/>
            </p:cNvSpPr>
            <p:nvPr/>
          </p:nvSpPr>
          <p:spPr bwMode="auto">
            <a:xfrm>
              <a:off x="2625" y="4560"/>
              <a:ext cx="1271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dirty="0"/>
                <a:t>Esterilizar, Proteger </a:t>
              </a:r>
            </a:p>
          </p:txBody>
        </p:sp>
        <p:sp>
          <p:nvSpPr>
            <p:cNvPr id="16420" name="Line 43"/>
            <p:cNvSpPr>
              <a:spLocks noChangeShapeType="1"/>
            </p:cNvSpPr>
            <p:nvPr/>
          </p:nvSpPr>
          <p:spPr bwMode="auto">
            <a:xfrm>
              <a:off x="2861" y="4268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6421" name="Text Box 44"/>
            <p:cNvSpPr txBox="1">
              <a:spLocks noChangeArrowheads="1"/>
            </p:cNvSpPr>
            <p:nvPr/>
          </p:nvSpPr>
          <p:spPr bwMode="auto">
            <a:xfrm>
              <a:off x="1094" y="5355"/>
              <a:ext cx="495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dirty="0"/>
                <a:t>Tempo</a:t>
              </a:r>
            </a:p>
          </p:txBody>
        </p:sp>
      </p:grpSp>
      <p:sp>
        <p:nvSpPr>
          <p:cNvPr id="16398" name="Text Box 45"/>
          <p:cNvSpPr txBox="1">
            <a:spLocks noChangeArrowheads="1"/>
          </p:cNvSpPr>
          <p:nvPr/>
        </p:nvSpPr>
        <p:spPr bwMode="auto">
          <a:xfrm>
            <a:off x="2011363" y="2085975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24-48h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8888" y="854672"/>
            <a:ext cx="75344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latin typeface="+mn-lt"/>
              </a:rPr>
              <a:t>Inflamação e importantíssimo</a:t>
            </a:r>
          </a:p>
          <a:p>
            <a:pPr algn="ctr"/>
            <a:r>
              <a:rPr lang="pt-BR" sz="4800" dirty="0">
                <a:latin typeface="+mn-lt"/>
              </a:rPr>
              <a:t>vai influir ao resposta imune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588" y="2722563"/>
            <a:ext cx="4748212" cy="379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7235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63800" y="1816100"/>
            <a:ext cx="34554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+mj-lt"/>
              </a:rPr>
              <a:t>Inflamação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Sistema imune Inata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Sistema Imune Adquerida </a:t>
            </a:r>
            <a:endParaRPr lang="en-US" dirty="0"/>
          </a:p>
        </p:txBody>
      </p:sp>
      <p:sp>
        <p:nvSpPr>
          <p:cNvPr id="2" name="Seta para a direita 1"/>
          <p:cNvSpPr/>
          <p:nvPr/>
        </p:nvSpPr>
        <p:spPr bwMode="auto">
          <a:xfrm>
            <a:off x="812800" y="4254500"/>
            <a:ext cx="1651000" cy="8128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050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lood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236538"/>
            <a:ext cx="846772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65150" y="4265613"/>
            <a:ext cx="235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Linfócitos T ou B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292350" y="1271588"/>
            <a:ext cx="0" cy="24272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292350" y="3502025"/>
            <a:ext cx="0" cy="844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730750" y="2533650"/>
            <a:ext cx="0" cy="14763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4730750" y="3717925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348163" y="4356100"/>
            <a:ext cx="3179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Macrófagos, Neutrófilos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263900" y="4797425"/>
            <a:ext cx="28892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dirty="0"/>
              <a:t>Fatores</a:t>
            </a:r>
          </a:p>
          <a:p>
            <a:r>
              <a:rPr lang="pt-BR" sz="3000" dirty="0"/>
              <a:t>-de crescimento</a:t>
            </a:r>
          </a:p>
          <a:p>
            <a:r>
              <a:rPr lang="pt-BR" sz="3000" dirty="0"/>
              <a:t>-reguladores</a:t>
            </a:r>
          </a:p>
          <a:p>
            <a:r>
              <a:rPr lang="pt-BR" sz="3000" dirty="0"/>
              <a:t>-citotóxicos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800350" y="3114675"/>
            <a:ext cx="914400" cy="14763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3206750" y="3770313"/>
            <a:ext cx="711200" cy="1055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8350" y="-404813"/>
            <a:ext cx="10680700" cy="766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8350" y="-404813"/>
            <a:ext cx="10680700" cy="766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ta: para Cima 1">
            <a:extLst>
              <a:ext uri="{FF2B5EF4-FFF2-40B4-BE49-F238E27FC236}">
                <a16:creationId xmlns:a16="http://schemas.microsoft.com/office/drawing/2014/main" xmlns="" id="{8C36D74D-6F02-4E93-87A0-8D4F9920E0E0}"/>
              </a:ext>
            </a:extLst>
          </p:cNvPr>
          <p:cNvSpPr/>
          <p:nvPr/>
        </p:nvSpPr>
        <p:spPr bwMode="auto">
          <a:xfrm>
            <a:off x="646176" y="755904"/>
            <a:ext cx="1402080" cy="17312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eta: para Cima 3">
            <a:extLst>
              <a:ext uri="{FF2B5EF4-FFF2-40B4-BE49-F238E27FC236}">
                <a16:creationId xmlns:a16="http://schemas.microsoft.com/office/drawing/2014/main" xmlns="" id="{5E946B41-EF63-4A67-8397-D6F6412B43C7}"/>
              </a:ext>
            </a:extLst>
          </p:cNvPr>
          <p:cNvSpPr/>
          <p:nvPr/>
        </p:nvSpPr>
        <p:spPr bwMode="auto">
          <a:xfrm>
            <a:off x="5748528" y="481584"/>
            <a:ext cx="1402080" cy="17312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eta: para Cima 4">
            <a:extLst>
              <a:ext uri="{FF2B5EF4-FFF2-40B4-BE49-F238E27FC236}">
                <a16:creationId xmlns:a16="http://schemas.microsoft.com/office/drawing/2014/main" xmlns="" id="{1D2D48E8-4B07-48AC-BD03-2ECDB6CF89AE}"/>
              </a:ext>
            </a:extLst>
          </p:cNvPr>
          <p:cNvSpPr/>
          <p:nvPr/>
        </p:nvSpPr>
        <p:spPr bwMode="auto">
          <a:xfrm>
            <a:off x="6016752" y="3517392"/>
            <a:ext cx="1402080" cy="17312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xmlns="" id="{E139AF7B-27D5-451A-A703-D55F9BFC6CE8}"/>
              </a:ext>
            </a:extLst>
          </p:cNvPr>
          <p:cNvSpPr/>
          <p:nvPr/>
        </p:nvSpPr>
        <p:spPr bwMode="auto">
          <a:xfrm>
            <a:off x="1024128" y="4687824"/>
            <a:ext cx="1402080" cy="1731264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88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8000" y="1371600"/>
            <a:ext cx="7772400" cy="4114800"/>
          </a:xfrm>
        </p:spPr>
        <p:txBody>
          <a:bodyPr/>
          <a:lstStyle/>
          <a:p>
            <a:r>
              <a:rPr lang="pt-BR" dirty="0"/>
              <a:t>Palavra</a:t>
            </a:r>
          </a:p>
          <a:p>
            <a:r>
              <a:rPr lang="pt-BR" dirty="0"/>
              <a:t>Número</a:t>
            </a:r>
          </a:p>
          <a:p>
            <a:r>
              <a:rPr lang="pt-BR" dirty="0"/>
              <a:t>Peso</a:t>
            </a: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609600" y="369888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Imunologia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584200" y="3198813"/>
            <a:ext cx="76136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u="sng" dirty="0">
                <a:latin typeface="Bookman Old Style" pitchFamily="18" charset="0"/>
              </a:rPr>
              <a:t>Palavra </a:t>
            </a:r>
            <a:r>
              <a:rPr lang="pt-BR" sz="2000" u="sng" dirty="0"/>
              <a:t>latina</a:t>
            </a:r>
            <a:r>
              <a:rPr lang="pt-BR" sz="2000" dirty="0"/>
              <a:t>: </a:t>
            </a:r>
          </a:p>
          <a:p>
            <a:r>
              <a:rPr lang="pt-BR" sz="2000" i="1" dirty="0"/>
              <a:t>imunis</a:t>
            </a:r>
            <a:r>
              <a:rPr lang="pt-BR" sz="2000" dirty="0"/>
              <a:t> = liberado das cobranças ( impostos, taxas etc.)</a:t>
            </a:r>
          </a:p>
          <a:p>
            <a:endParaRPr lang="pt-BR" sz="2000" dirty="0"/>
          </a:p>
          <a:p>
            <a:r>
              <a:rPr lang="pt-BR" sz="2000" u="sng" dirty="0">
                <a:latin typeface="Bookman Old Style" pitchFamily="18" charset="0"/>
              </a:rPr>
              <a:t>Números</a:t>
            </a:r>
            <a:r>
              <a:rPr lang="pt-BR" sz="2000" dirty="0">
                <a:latin typeface="Bookman Old Style" pitchFamily="18" charset="0"/>
              </a:rPr>
              <a:t>:</a:t>
            </a:r>
          </a:p>
          <a:p>
            <a:r>
              <a:rPr lang="pt-BR" sz="2000" u="sng" dirty="0">
                <a:latin typeface="Bookman Old Style" pitchFamily="18" charset="0"/>
              </a:rPr>
              <a:t>Células</a:t>
            </a:r>
            <a:r>
              <a:rPr lang="pt-BR" sz="2000" dirty="0"/>
              <a:t>: 2.000 000 000 000 (2x10</a:t>
            </a:r>
            <a:r>
              <a:rPr lang="pt-BR" sz="2000" baseline="30000" dirty="0"/>
              <a:t>12</a:t>
            </a:r>
            <a:r>
              <a:rPr lang="pt-BR" sz="2000" dirty="0"/>
              <a:t> )</a:t>
            </a:r>
          </a:p>
          <a:p>
            <a:r>
              <a:rPr lang="pt-BR" sz="2000" dirty="0"/>
              <a:t>     	 Homem: 7.000.000.000 (10</a:t>
            </a:r>
            <a:r>
              <a:rPr lang="pt-BR" sz="2000" baseline="30000" dirty="0"/>
              <a:t>9</a:t>
            </a:r>
            <a:r>
              <a:rPr lang="pt-BR" sz="2000" dirty="0"/>
              <a:t>)</a:t>
            </a:r>
            <a:endParaRPr lang="pt-BR" sz="2000" u="sng" dirty="0"/>
          </a:p>
          <a:p>
            <a:pPr>
              <a:lnSpc>
                <a:spcPct val="150000"/>
              </a:lnSpc>
            </a:pPr>
            <a:r>
              <a:rPr lang="pt-BR" sz="2000" u="sng" dirty="0">
                <a:latin typeface="Bookman Old Style" pitchFamily="18" charset="0"/>
              </a:rPr>
              <a:t>Produção</a:t>
            </a:r>
            <a:r>
              <a:rPr lang="pt-BR" sz="2000" dirty="0"/>
              <a:t>: 10.000.000 por segundo</a:t>
            </a:r>
          </a:p>
          <a:p>
            <a:r>
              <a:rPr lang="pt-BR" sz="2000" dirty="0"/>
              <a:t>	5 dias= população no mundo....</a:t>
            </a:r>
          </a:p>
          <a:p>
            <a:pPr>
              <a:lnSpc>
                <a:spcPct val="150000"/>
              </a:lnSpc>
            </a:pPr>
            <a:r>
              <a:rPr lang="pt-BR" sz="2000" u="sng" dirty="0">
                <a:latin typeface="Bookman Old Style" pitchFamily="18" charset="0"/>
              </a:rPr>
              <a:t>Peso</a:t>
            </a:r>
            <a:r>
              <a:rPr lang="pt-BR" sz="2000" dirty="0">
                <a:latin typeface="Bookman Old Style" pitchFamily="18" charset="0"/>
              </a:rPr>
              <a:t>: </a:t>
            </a:r>
            <a:r>
              <a:rPr lang="pt-BR" sz="2000" dirty="0"/>
              <a:t>10 kg ( Sangue, Baço, Medula Óssea 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720840"/>
            <a:ext cx="84969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Hematopoiese (também conhecida por hematopoese, hemopoese e hemopoiese)</a:t>
            </a:r>
          </a:p>
          <a:p>
            <a:r>
              <a:rPr lang="pt-BR" dirty="0"/>
              <a:t>é o processo de formação, desenvolvimento e maturação dos elementos figurados do sangue (eritrócitos, </a:t>
            </a:r>
            <a:r>
              <a:rPr lang="pt-BR" sz="2800" dirty="0">
                <a:solidFill>
                  <a:srgbClr val="FF0000"/>
                </a:solidFill>
              </a:rPr>
              <a:t>leucócitos </a:t>
            </a:r>
            <a:r>
              <a:rPr lang="pt-BR" dirty="0"/>
              <a:t>e plaquetas) a partir de um precursor celular comum e indiferenciado conhecido como célula hematopoiética pluripotente, célula-tronco ou stem-cell.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3848"/>
            <a:ext cx="4536681" cy="330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73576"/>
            <a:ext cx="3189926" cy="312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07704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-Hematopoese </a:t>
            </a:r>
            <a:endParaRPr lang="sv-SE" dirty="0"/>
          </a:p>
          <a:p>
            <a:r>
              <a:rPr lang="sv-SE" dirty="0"/>
              <a:t>-</a:t>
            </a:r>
            <a:r>
              <a:rPr lang="pt-BR" dirty="0"/>
              <a:t>Órgãos linfoides </a:t>
            </a:r>
          </a:p>
        </p:txBody>
      </p:sp>
    </p:spTree>
    <p:extLst>
      <p:ext uri="{BB962C8B-B14F-4D97-AF65-F5344CB8AC3E}">
        <p14:creationId xmlns:p14="http://schemas.microsoft.com/office/powerpoint/2010/main" xmlns="" val="4082433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480" y="1327225"/>
            <a:ext cx="76676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1916832"/>
            <a:ext cx="1080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célula-tronco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18215" y="3223771"/>
            <a:ext cx="13541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Pluripotente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60302" y="4005064"/>
            <a:ext cx="10679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Mieloide 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35043" y="2378497"/>
            <a:ext cx="9863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Linfoide </a:t>
            </a:r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2331825" y="3039105"/>
            <a:ext cx="263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10.000.000 sec. E</a:t>
            </a:r>
            <a:r>
              <a:rPr lang="sv-SE" dirty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3373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111" y="692696"/>
            <a:ext cx="66484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5561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81" y="2238375"/>
            <a:ext cx="2125494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eta para a direita 1"/>
          <p:cNvSpPr/>
          <p:nvPr/>
        </p:nvSpPr>
        <p:spPr>
          <a:xfrm>
            <a:off x="1850182" y="2604914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177281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Medulla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31093" y="2380238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Sangue</a:t>
            </a:r>
            <a:endParaRPr lang="en-US" dirty="0"/>
          </a:p>
        </p:txBody>
      </p:sp>
      <p:sp>
        <p:nvSpPr>
          <p:cNvPr id="5" name="Seta para baixo 4"/>
          <p:cNvSpPr/>
          <p:nvPr/>
        </p:nvSpPr>
        <p:spPr>
          <a:xfrm>
            <a:off x="3131093" y="3429000"/>
            <a:ext cx="43457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059832" y="4627820"/>
            <a:ext cx="12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Linfonodes 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79716" y="6063362"/>
            <a:ext cx="154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Ducto torácico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544" y="4675540"/>
            <a:ext cx="2720833" cy="164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717" y="1265795"/>
            <a:ext cx="2631544" cy="1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998796" y="947629"/>
            <a:ext cx="8902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PT" sz="2800" dirty="0"/>
              <a:t>Baço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1965"/>
            <a:ext cx="22574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184" y="260648"/>
            <a:ext cx="19288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eta para baixo 14"/>
          <p:cNvSpPr/>
          <p:nvPr/>
        </p:nvSpPr>
        <p:spPr>
          <a:xfrm>
            <a:off x="2842545" y="1457271"/>
            <a:ext cx="43457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eta para baixo 15"/>
          <p:cNvSpPr/>
          <p:nvPr/>
        </p:nvSpPr>
        <p:spPr>
          <a:xfrm rot="10800000">
            <a:off x="3475987" y="1409353"/>
            <a:ext cx="43457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tângulo 8"/>
          <p:cNvSpPr/>
          <p:nvPr/>
        </p:nvSpPr>
        <p:spPr>
          <a:xfrm>
            <a:off x="4567789" y="116632"/>
            <a:ext cx="3046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 transito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85997" y="57829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timo</a:t>
            </a:r>
            <a:endParaRPr lang="en-US" dirty="0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BB16F079-7258-43CC-87D7-C287FC5B6979}"/>
              </a:ext>
            </a:extLst>
          </p:cNvPr>
          <p:cNvSpPr/>
          <p:nvPr/>
        </p:nvSpPr>
        <p:spPr bwMode="auto">
          <a:xfrm>
            <a:off x="3988714" y="4293096"/>
            <a:ext cx="2102345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Seta para baixo 15">
            <a:extLst>
              <a:ext uri="{FF2B5EF4-FFF2-40B4-BE49-F238E27FC236}">
                <a16:creationId xmlns:a16="http://schemas.microsoft.com/office/drawing/2014/main" xmlns="" id="{B714B105-490E-4491-BF23-43F2BA70F3FB}"/>
              </a:ext>
            </a:extLst>
          </p:cNvPr>
          <p:cNvSpPr/>
          <p:nvPr/>
        </p:nvSpPr>
        <p:spPr>
          <a:xfrm rot="10800000">
            <a:off x="7008056" y="1516142"/>
            <a:ext cx="43457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eta: para a Esquerda 12">
            <a:extLst>
              <a:ext uri="{FF2B5EF4-FFF2-40B4-BE49-F238E27FC236}">
                <a16:creationId xmlns:a16="http://schemas.microsoft.com/office/drawing/2014/main" xmlns="" id="{42E9A93B-9DC2-4E62-843A-D3512AF4B474}"/>
              </a:ext>
            </a:extLst>
          </p:cNvPr>
          <p:cNvSpPr/>
          <p:nvPr/>
        </p:nvSpPr>
        <p:spPr bwMode="auto">
          <a:xfrm>
            <a:off x="4011608" y="2746987"/>
            <a:ext cx="1338259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Seta para baixo 15">
            <a:extLst>
              <a:ext uri="{FF2B5EF4-FFF2-40B4-BE49-F238E27FC236}">
                <a16:creationId xmlns:a16="http://schemas.microsoft.com/office/drawing/2014/main" xmlns="" id="{6CA08499-6380-4939-AB6E-3C1F52C76ADF}"/>
              </a:ext>
            </a:extLst>
          </p:cNvPr>
          <p:cNvSpPr/>
          <p:nvPr/>
        </p:nvSpPr>
        <p:spPr>
          <a:xfrm>
            <a:off x="7492425" y="1525434"/>
            <a:ext cx="43457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8882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744B9E61-9CE5-4BF4-90F4-5A09875BD2D3}"/>
              </a:ext>
            </a:extLst>
          </p:cNvPr>
          <p:cNvGrpSpPr/>
          <p:nvPr/>
        </p:nvGrpSpPr>
        <p:grpSpPr>
          <a:xfrm>
            <a:off x="508000" y="736600"/>
            <a:ext cx="7607670" cy="4093924"/>
            <a:chOff x="592681" y="250101"/>
            <a:chExt cx="7547589" cy="4580423"/>
          </a:xfrm>
        </p:grpSpPr>
        <p:grpSp>
          <p:nvGrpSpPr>
            <p:cNvPr id="11" name="Grupo 10"/>
            <p:cNvGrpSpPr/>
            <p:nvPr/>
          </p:nvGrpSpPr>
          <p:grpSpPr>
            <a:xfrm>
              <a:off x="592681" y="250101"/>
              <a:ext cx="7547589" cy="4580423"/>
              <a:chOff x="107504" y="416729"/>
              <a:chExt cx="5907525" cy="4580423"/>
            </a:xfrm>
          </p:grpSpPr>
          <p:sp>
            <p:nvSpPr>
              <p:cNvPr id="2" name="Seta para a direita 1"/>
              <p:cNvSpPr/>
              <p:nvPr/>
            </p:nvSpPr>
            <p:spPr>
              <a:xfrm>
                <a:off x="1259632" y="2204864"/>
                <a:ext cx="1224136" cy="72008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CaixaDeTexto 2"/>
              <p:cNvSpPr txBox="1"/>
              <p:nvPr/>
            </p:nvSpPr>
            <p:spPr>
              <a:xfrm>
                <a:off x="107504" y="2273448"/>
                <a:ext cx="1034889" cy="891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800" dirty="0"/>
                  <a:t>Medula</a:t>
                </a:r>
              </a:p>
              <a:p>
                <a:r>
                  <a:rPr lang="sv-SE" sz="1800" dirty="0"/>
                  <a:t>Ossea</a:t>
                </a:r>
                <a:endParaRPr lang="en-US" sz="1800" dirty="0"/>
              </a:p>
            </p:txBody>
          </p:sp>
          <p:sp>
            <p:nvSpPr>
              <p:cNvPr id="4" name="CaixaDeTexto 3"/>
              <p:cNvSpPr txBox="1"/>
              <p:nvPr/>
            </p:nvSpPr>
            <p:spPr>
              <a:xfrm>
                <a:off x="3092454" y="2564904"/>
                <a:ext cx="857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400" dirty="0"/>
                  <a:t>Sangue</a:t>
                </a:r>
                <a:endParaRPr lang="en-US" sz="2400" dirty="0"/>
              </a:p>
            </p:txBody>
          </p:sp>
          <p:sp>
            <p:nvSpPr>
              <p:cNvPr id="5" name="Seta para baixo 4"/>
              <p:cNvSpPr/>
              <p:nvPr/>
            </p:nvSpPr>
            <p:spPr>
              <a:xfrm>
                <a:off x="3131093" y="3429000"/>
                <a:ext cx="434574" cy="86409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3059832" y="4627820"/>
                <a:ext cx="1266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Linfonodes </a:t>
                </a:r>
                <a:endParaRPr lang="en-US" dirty="0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4139952" y="3604374"/>
                <a:ext cx="154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/>
                  <a:t>Ducto torácico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5065883" y="2279650"/>
                <a:ext cx="949146" cy="6370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PT" dirty="0"/>
                  <a:t>Baço</a:t>
                </a:r>
              </a:p>
            </p:txBody>
          </p:sp>
          <p:sp>
            <p:nvSpPr>
              <p:cNvPr id="15" name="Seta para baixo 14"/>
              <p:cNvSpPr/>
              <p:nvPr/>
            </p:nvSpPr>
            <p:spPr>
              <a:xfrm>
                <a:off x="2842545" y="1457271"/>
                <a:ext cx="434574" cy="86409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Seta para baixo 15"/>
              <p:cNvSpPr/>
              <p:nvPr/>
            </p:nvSpPr>
            <p:spPr>
              <a:xfrm rot="10800000">
                <a:off x="3475987" y="1409353"/>
                <a:ext cx="434574" cy="86409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3180954" y="416729"/>
                <a:ext cx="849162" cy="55213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Timo</a:t>
                </a:r>
                <a:endParaRPr lang="en-US" sz="3200" dirty="0"/>
              </a:p>
            </p:txBody>
          </p:sp>
        </p:grpSp>
        <p:sp>
          <p:nvSpPr>
            <p:cNvPr id="12" name="Seta para a direita 11"/>
            <p:cNvSpPr/>
            <p:nvPr/>
          </p:nvSpPr>
          <p:spPr>
            <a:xfrm>
              <a:off x="5983244" y="2154739"/>
              <a:ext cx="676988" cy="3381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Seta para a direita 16"/>
            <p:cNvSpPr/>
            <p:nvPr/>
          </p:nvSpPr>
          <p:spPr>
            <a:xfrm rot="10800000">
              <a:off x="5983244" y="2492896"/>
              <a:ext cx="676988" cy="3381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22880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2664296" cy="507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16016" y="620688"/>
            <a:ext cx="316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Da onde vem a sistema imune ?</a:t>
            </a:r>
            <a:endParaRPr lang="en-US" dirty="0"/>
          </a:p>
        </p:txBody>
      </p:sp>
      <p:sp>
        <p:nvSpPr>
          <p:cNvPr id="3" name="Seta para a direita 2"/>
          <p:cNvSpPr/>
          <p:nvPr/>
        </p:nvSpPr>
        <p:spPr>
          <a:xfrm rot="10800000">
            <a:off x="1979712" y="3429000"/>
            <a:ext cx="151216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upo 5"/>
          <p:cNvGrpSpPr/>
          <p:nvPr/>
        </p:nvGrpSpPr>
        <p:grpSpPr>
          <a:xfrm>
            <a:off x="4299650" y="1956099"/>
            <a:ext cx="3952000" cy="2830254"/>
            <a:chOff x="761480" y="1210791"/>
            <a:chExt cx="7667625" cy="521256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480" y="1210791"/>
              <a:ext cx="7667625" cy="416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2407565" y="1916831"/>
              <a:ext cx="1516366" cy="7935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Célula</a:t>
              </a:r>
            </a:p>
            <a:p>
              <a:r>
                <a:rPr lang="pt-BR" sz="1100" dirty="0"/>
                <a:t>Tronco</a:t>
              </a:r>
              <a:endParaRPr lang="en-US" sz="1100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918215" y="3223771"/>
              <a:ext cx="1745403" cy="4818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100" dirty="0"/>
                <a:t>Pluripotente</a:t>
              </a:r>
              <a:endParaRPr lang="en-US" sz="1100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860302" y="4005063"/>
              <a:ext cx="1400180" cy="4818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100" dirty="0"/>
                <a:t>Mieloide </a:t>
              </a:r>
              <a:endParaRPr lang="en-US" sz="11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435042" y="2378496"/>
              <a:ext cx="1309986" cy="4818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100" dirty="0"/>
                <a:t>Linfoide </a:t>
              </a:r>
              <a:endParaRPr lang="en-US" sz="1100" dirty="0"/>
            </a:p>
          </p:txBody>
        </p:sp>
        <p:sp>
          <p:nvSpPr>
            <p:cNvPr id="12" name="Seta para a direita 11"/>
            <p:cNvSpPr/>
            <p:nvPr/>
          </p:nvSpPr>
          <p:spPr>
            <a:xfrm rot="15805545">
              <a:off x="1835054" y="5523257"/>
              <a:ext cx="1008112" cy="79208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3" name="Seta para a direita 12"/>
            <p:cNvSpPr/>
            <p:nvPr/>
          </p:nvSpPr>
          <p:spPr>
            <a:xfrm rot="5400000">
              <a:off x="4513405" y="1838437"/>
              <a:ext cx="684076" cy="39604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834072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2664296" cy="507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16016" y="620688"/>
            <a:ext cx="259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Como linfocitos circulam?</a:t>
            </a:r>
            <a:endParaRPr lang="en-US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4EA0C506-D536-4B4E-A889-F72D98484928}"/>
              </a:ext>
            </a:extLst>
          </p:cNvPr>
          <p:cNvGrpSpPr/>
          <p:nvPr/>
        </p:nvGrpSpPr>
        <p:grpSpPr>
          <a:xfrm>
            <a:off x="3035300" y="1511300"/>
            <a:ext cx="5337563" cy="3319224"/>
            <a:chOff x="592681" y="250101"/>
            <a:chExt cx="7929684" cy="4580423"/>
          </a:xfrm>
        </p:grpSpPr>
        <p:grpSp>
          <p:nvGrpSpPr>
            <p:cNvPr id="5" name="Grupo 10">
              <a:extLst>
                <a:ext uri="{FF2B5EF4-FFF2-40B4-BE49-F238E27FC236}">
                  <a16:creationId xmlns:a16="http://schemas.microsoft.com/office/drawing/2014/main" xmlns="" id="{01711859-7684-4E1C-8B7A-B0375C7B8D3E}"/>
                </a:ext>
              </a:extLst>
            </p:cNvPr>
            <p:cNvGrpSpPr/>
            <p:nvPr/>
          </p:nvGrpSpPr>
          <p:grpSpPr>
            <a:xfrm>
              <a:off x="592681" y="250101"/>
              <a:ext cx="7929684" cy="4580423"/>
              <a:chOff x="107504" y="416729"/>
              <a:chExt cx="6206592" cy="4580423"/>
            </a:xfrm>
          </p:grpSpPr>
          <p:sp>
            <p:nvSpPr>
              <p:cNvPr id="8" name="Seta para a direita 1">
                <a:extLst>
                  <a:ext uri="{FF2B5EF4-FFF2-40B4-BE49-F238E27FC236}">
                    <a16:creationId xmlns:a16="http://schemas.microsoft.com/office/drawing/2014/main" xmlns="" id="{BA395D69-9F69-47F9-ABAD-52A41870C8CE}"/>
                  </a:ext>
                </a:extLst>
              </p:cNvPr>
              <p:cNvSpPr/>
              <p:nvPr/>
            </p:nvSpPr>
            <p:spPr>
              <a:xfrm>
                <a:off x="1259632" y="2204864"/>
                <a:ext cx="1224136" cy="72008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xmlns="" id="{2D057D6C-FF54-464E-B18F-7CB0338DE204}"/>
                  </a:ext>
                </a:extLst>
              </p:cNvPr>
              <p:cNvSpPr txBox="1"/>
              <p:nvPr/>
            </p:nvSpPr>
            <p:spPr>
              <a:xfrm>
                <a:off x="107504" y="2273448"/>
                <a:ext cx="1034889" cy="891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800" dirty="0"/>
                  <a:t>Medula</a:t>
                </a:r>
              </a:p>
              <a:p>
                <a:r>
                  <a:rPr lang="sv-SE" sz="1800" dirty="0"/>
                  <a:t>Ossea</a:t>
                </a:r>
                <a:endParaRPr lang="en-US" sz="1800" dirty="0"/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xmlns="" id="{7598512F-4363-4BDD-86F8-002B73AD9D17}"/>
                  </a:ext>
                </a:extLst>
              </p:cNvPr>
              <p:cNvSpPr txBox="1"/>
              <p:nvPr/>
            </p:nvSpPr>
            <p:spPr>
              <a:xfrm>
                <a:off x="3092454" y="2564904"/>
                <a:ext cx="857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400" dirty="0"/>
                  <a:t>Sangue</a:t>
                </a:r>
                <a:endParaRPr lang="en-US" sz="2400" dirty="0"/>
              </a:p>
            </p:txBody>
          </p:sp>
          <p:sp>
            <p:nvSpPr>
              <p:cNvPr id="11" name="Seta para baixo 4">
                <a:extLst>
                  <a:ext uri="{FF2B5EF4-FFF2-40B4-BE49-F238E27FC236}">
                    <a16:creationId xmlns:a16="http://schemas.microsoft.com/office/drawing/2014/main" xmlns="" id="{A8FC3F24-DAAF-4737-A4AB-666072CB52F8}"/>
                  </a:ext>
                </a:extLst>
              </p:cNvPr>
              <p:cNvSpPr/>
              <p:nvPr/>
            </p:nvSpPr>
            <p:spPr>
              <a:xfrm>
                <a:off x="3131093" y="3429000"/>
                <a:ext cx="434574" cy="86409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xmlns="" id="{9BA21B5E-B47A-47E8-9672-07DCE6667236}"/>
                  </a:ext>
                </a:extLst>
              </p:cNvPr>
              <p:cNvSpPr txBox="1"/>
              <p:nvPr/>
            </p:nvSpPr>
            <p:spPr>
              <a:xfrm>
                <a:off x="3059832" y="4627820"/>
                <a:ext cx="1266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Linfonodes </a:t>
                </a:r>
                <a:endParaRPr lang="en-US" dirty="0"/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xmlns="" id="{E6033067-5531-4E7C-8BFB-FA7C5DE71867}"/>
                  </a:ext>
                </a:extLst>
              </p:cNvPr>
              <p:cNvSpPr txBox="1"/>
              <p:nvPr/>
            </p:nvSpPr>
            <p:spPr>
              <a:xfrm>
                <a:off x="4766813" y="4108431"/>
                <a:ext cx="154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/>
                  <a:t>Ducto torácico</a:t>
                </a: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xmlns="" id="{081CB069-C412-4BB5-AB26-23FCA6597B19}"/>
                  </a:ext>
                </a:extLst>
              </p:cNvPr>
              <p:cNvSpPr txBox="1"/>
              <p:nvPr/>
            </p:nvSpPr>
            <p:spPr>
              <a:xfrm>
                <a:off x="5065883" y="2279650"/>
                <a:ext cx="949146" cy="6370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PT" dirty="0"/>
                  <a:t>Baço</a:t>
                </a:r>
              </a:p>
            </p:txBody>
          </p:sp>
          <p:sp>
            <p:nvSpPr>
              <p:cNvPr id="15" name="Seta para baixo 14">
                <a:extLst>
                  <a:ext uri="{FF2B5EF4-FFF2-40B4-BE49-F238E27FC236}">
                    <a16:creationId xmlns:a16="http://schemas.microsoft.com/office/drawing/2014/main" xmlns="" id="{31D1EAE2-22F3-4CD9-A985-5AFBE69B7E02}"/>
                  </a:ext>
                </a:extLst>
              </p:cNvPr>
              <p:cNvSpPr/>
              <p:nvPr/>
            </p:nvSpPr>
            <p:spPr>
              <a:xfrm>
                <a:off x="2842545" y="1457271"/>
                <a:ext cx="434574" cy="86409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Seta para baixo 15">
                <a:extLst>
                  <a:ext uri="{FF2B5EF4-FFF2-40B4-BE49-F238E27FC236}">
                    <a16:creationId xmlns:a16="http://schemas.microsoft.com/office/drawing/2014/main" xmlns="" id="{5A683857-AA09-4211-92CD-CDDCBC4F48A8}"/>
                  </a:ext>
                </a:extLst>
              </p:cNvPr>
              <p:cNvSpPr/>
              <p:nvPr/>
            </p:nvSpPr>
            <p:spPr>
              <a:xfrm rot="10800000">
                <a:off x="3475987" y="1409353"/>
                <a:ext cx="434574" cy="86409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xmlns="" id="{9416CD9F-C7B6-47AB-B561-FDC435DBF91F}"/>
                  </a:ext>
                </a:extLst>
              </p:cNvPr>
              <p:cNvSpPr txBox="1"/>
              <p:nvPr/>
            </p:nvSpPr>
            <p:spPr>
              <a:xfrm>
                <a:off x="3180954" y="416729"/>
                <a:ext cx="849162" cy="55213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Timo</a:t>
                </a:r>
                <a:endParaRPr lang="en-US" sz="3200" dirty="0"/>
              </a:p>
            </p:txBody>
          </p:sp>
        </p:grpSp>
        <p:sp>
          <p:nvSpPr>
            <p:cNvPr id="6" name="Seta para a direita 11">
              <a:extLst>
                <a:ext uri="{FF2B5EF4-FFF2-40B4-BE49-F238E27FC236}">
                  <a16:creationId xmlns:a16="http://schemas.microsoft.com/office/drawing/2014/main" xmlns="" id="{9F8F600F-4196-431E-B092-F5293FFB8FA8}"/>
                </a:ext>
              </a:extLst>
            </p:cNvPr>
            <p:cNvSpPr/>
            <p:nvPr/>
          </p:nvSpPr>
          <p:spPr>
            <a:xfrm>
              <a:off x="5983244" y="2154739"/>
              <a:ext cx="676988" cy="3381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Seta para a direita 16">
              <a:extLst>
                <a:ext uri="{FF2B5EF4-FFF2-40B4-BE49-F238E27FC236}">
                  <a16:creationId xmlns:a16="http://schemas.microsoft.com/office/drawing/2014/main" xmlns="" id="{A3C9558D-FAEE-4BC4-B95C-5DA6BF502C49}"/>
                </a:ext>
              </a:extLst>
            </p:cNvPr>
            <p:cNvSpPr/>
            <p:nvPr/>
          </p:nvSpPr>
          <p:spPr>
            <a:xfrm rot="10800000">
              <a:off x="5983244" y="2492896"/>
              <a:ext cx="676988" cy="3381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xmlns="" id="{0AFA580E-F14F-4258-9C15-BAF6F4B71DBC}"/>
              </a:ext>
            </a:extLst>
          </p:cNvPr>
          <p:cNvSpPr/>
          <p:nvPr/>
        </p:nvSpPr>
        <p:spPr bwMode="auto">
          <a:xfrm rot="18889459">
            <a:off x="6497476" y="3769771"/>
            <a:ext cx="1089499" cy="3693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417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2664296" cy="507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16016" y="620688"/>
            <a:ext cx="3550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/>
              <a:t>Por/Pra Que</a:t>
            </a:r>
            <a:r>
              <a:rPr lang="sv-SE" sz="4800" dirty="0"/>
              <a:t>?</a:t>
            </a:r>
            <a:endParaRPr 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4658" y="1762124"/>
            <a:ext cx="4809069" cy="270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6176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1844824"/>
            <a:ext cx="60486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-Hematopoese  ............................Pronto </a:t>
            </a:r>
            <a:endParaRPr lang="sv-SE" sz="2800" dirty="0"/>
          </a:p>
          <a:p>
            <a:r>
              <a:rPr lang="sv-SE" sz="2800" dirty="0"/>
              <a:t>-</a:t>
            </a:r>
            <a:r>
              <a:rPr lang="pt-BR" sz="2800" dirty="0"/>
              <a:t>Órgãos linfoides...........................Pronto </a:t>
            </a:r>
          </a:p>
          <a:p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-Linfócitos ( T, B, Macrófagos)</a:t>
            </a:r>
          </a:p>
          <a:p>
            <a:r>
              <a:rPr lang="pt-BR" sz="2800" dirty="0"/>
              <a:t>-Receptores Células T &amp; B</a:t>
            </a:r>
          </a:p>
          <a:p>
            <a:r>
              <a:rPr lang="pt-BR" sz="2800" dirty="0"/>
              <a:t>-MHC Classe I e II </a:t>
            </a:r>
          </a:p>
        </p:txBody>
      </p:sp>
    </p:spTree>
    <p:extLst>
      <p:ext uri="{BB962C8B-B14F-4D97-AF65-F5344CB8AC3E}">
        <p14:creationId xmlns:p14="http://schemas.microsoft.com/office/powerpoint/2010/main" xmlns="" val="421850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1510432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Sistema digestivo </a:t>
            </a:r>
            <a:r>
              <a:rPr lang="pt-BR" dirty="0"/>
              <a:t>(ou digestório) responsável pela transformação do alimento em nutrientes para o organismo, alguns de seus órgãos são o estômago, a boca e o intestino</a:t>
            </a:r>
          </a:p>
          <a:p>
            <a:r>
              <a:rPr lang="pt-BR" sz="2000" dirty="0">
                <a:solidFill>
                  <a:srgbClr val="FF0000"/>
                </a:solidFill>
              </a:rPr>
              <a:t>Sistema respiratório (Ar..)</a:t>
            </a:r>
          </a:p>
          <a:p>
            <a:r>
              <a:rPr lang="pt-BR" sz="2000" dirty="0">
                <a:solidFill>
                  <a:srgbClr val="FF0000"/>
                </a:solidFill>
              </a:rPr>
              <a:t>Sistema circulatório </a:t>
            </a:r>
            <a:r>
              <a:rPr lang="pt-BR" dirty="0"/>
              <a:t>responsável pelo transporte do sangue pelo corpo, alguns de seus órgãos são o coração e as artérias.</a:t>
            </a:r>
          </a:p>
          <a:p>
            <a:r>
              <a:rPr lang="pt-BR" sz="2000" dirty="0">
                <a:solidFill>
                  <a:srgbClr val="FF0000"/>
                </a:solidFill>
              </a:rPr>
              <a:t>Sistema nervoso </a:t>
            </a:r>
            <a:r>
              <a:rPr lang="pt-BR" dirty="0"/>
              <a:t>(sensorial)</a:t>
            </a:r>
          </a:p>
          <a:p>
            <a:r>
              <a:rPr lang="pt-BR" sz="3200" dirty="0"/>
              <a:t>Sistema linfático (imunológico)</a:t>
            </a:r>
          </a:p>
          <a:p>
            <a:r>
              <a:rPr lang="pt-BR" sz="2000" dirty="0">
                <a:solidFill>
                  <a:srgbClr val="FF0000"/>
                </a:solidFill>
              </a:rPr>
              <a:t>Sistema urinário </a:t>
            </a:r>
            <a:r>
              <a:rPr lang="pt-BR" dirty="0"/>
              <a:t>(excretor)</a:t>
            </a:r>
          </a:p>
          <a:p>
            <a:r>
              <a:rPr lang="pt-BR" sz="2000" dirty="0">
                <a:solidFill>
                  <a:srgbClr val="FF0000"/>
                </a:solidFill>
              </a:rPr>
              <a:t>Sistema muscular</a:t>
            </a:r>
            <a:r>
              <a:rPr lang="pt-BR" sz="2000" dirty="0"/>
              <a:t> </a:t>
            </a:r>
            <a:r>
              <a:rPr lang="pt-BR" dirty="0"/>
              <a:t>(locomotor)</a:t>
            </a:r>
          </a:p>
          <a:p>
            <a:r>
              <a:rPr lang="pt-BR" sz="2000" dirty="0">
                <a:solidFill>
                  <a:srgbClr val="FF0000"/>
                </a:solidFill>
              </a:rPr>
              <a:t>Sistema reprodutor </a:t>
            </a:r>
            <a:r>
              <a:rPr lang="pt-BR" sz="2000" dirty="0"/>
              <a:t>(reprodução ) </a:t>
            </a:r>
            <a:endParaRPr lang="pt-BR" sz="2000" dirty="0">
              <a:solidFill>
                <a:srgbClr val="FF0000"/>
              </a:solidFill>
            </a:endParaRPr>
          </a:p>
          <a:p>
            <a:r>
              <a:rPr lang="pt-BR" sz="2000" dirty="0">
                <a:solidFill>
                  <a:srgbClr val="FF0000"/>
                </a:solidFill>
              </a:rPr>
              <a:t>Sistema endócrino </a:t>
            </a:r>
            <a:r>
              <a:rPr lang="pt-BR" dirty="0"/>
              <a:t>(hormonal)</a:t>
            </a:r>
          </a:p>
          <a:p>
            <a:r>
              <a:rPr lang="pt-BR" sz="2000" dirty="0">
                <a:solidFill>
                  <a:srgbClr val="FF0000"/>
                </a:solidFill>
              </a:rPr>
              <a:t>Sistema ósseo </a:t>
            </a:r>
            <a:r>
              <a:rPr lang="pt-BR" dirty="0"/>
              <a:t>(sustentação)</a:t>
            </a:r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35696" y="805240"/>
            <a:ext cx="3716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Sistemas Biológicos : </a:t>
            </a:r>
            <a:endParaRPr lang="en-US" sz="3200" dirty="0"/>
          </a:p>
        </p:txBody>
      </p:sp>
      <p:sp>
        <p:nvSpPr>
          <p:cNvPr id="3" name="Retângulo 2"/>
          <p:cNvSpPr/>
          <p:nvPr/>
        </p:nvSpPr>
        <p:spPr>
          <a:xfrm>
            <a:off x="486191" y="6106840"/>
            <a:ext cx="5716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>
                <a:solidFill>
                  <a:srgbClr val="FF0000"/>
                </a:solidFill>
              </a:rPr>
              <a:t>Sistema tegumentar (Pele, unhas, glandulas)</a:t>
            </a:r>
          </a:p>
        </p:txBody>
      </p:sp>
    </p:spTree>
    <p:extLst>
      <p:ext uri="{BB962C8B-B14F-4D97-AF65-F5344CB8AC3E}">
        <p14:creationId xmlns:p14="http://schemas.microsoft.com/office/powerpoint/2010/main" xmlns="" val="2613890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63688" y="1628800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dirty="0"/>
              <a:t>Linfócitos</a:t>
            </a:r>
          </a:p>
          <a:p>
            <a:pPr algn="ctr"/>
            <a:r>
              <a:rPr lang="sv-SE" sz="3600" dirty="0"/>
              <a:t>(2x1000000000000)</a:t>
            </a:r>
            <a:endParaRPr lang="pt-PT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8195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2178509" y="3717032"/>
            <a:ext cx="118658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7058490" y="3068960"/>
            <a:ext cx="12314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-T</a:t>
            </a:r>
          </a:p>
          <a:p>
            <a:pPr algn="ctr"/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-B</a:t>
            </a:r>
          </a:p>
          <a:p>
            <a:pPr algn="ctr"/>
            <a:r>
              <a:rPr lang="pt-B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-NK</a:t>
            </a:r>
          </a:p>
        </p:txBody>
      </p:sp>
    </p:spTree>
    <p:extLst>
      <p:ext uri="{BB962C8B-B14F-4D97-AF65-F5344CB8AC3E}">
        <p14:creationId xmlns:p14="http://schemas.microsoft.com/office/powerpoint/2010/main" xmlns="" val="2127631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43808" y="764704"/>
            <a:ext cx="2587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>
                <a:latin typeface="+mj-lt"/>
              </a:rPr>
              <a:t>Linfócito B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03648" y="2348880"/>
            <a:ext cx="70535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400" dirty="0"/>
              <a:t>Pertence imunidade Humoral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/>
              <a:t>Produz anticorpos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/>
              <a:t>Estimular resposta Imune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/>
              <a:t>memória imunológica e regulação do sistema imune </a:t>
            </a:r>
            <a:endParaRPr lang="sv-SE" sz="2400" dirty="0"/>
          </a:p>
          <a:p>
            <a:endParaRPr lang="sv-SE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6162"/>
            <a:ext cx="19621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6393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43808" y="764704"/>
            <a:ext cx="2557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>
                <a:latin typeface="+mj-lt"/>
              </a:rPr>
              <a:t>Linfócito T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03648" y="2348880"/>
            <a:ext cx="70535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400" dirty="0"/>
              <a:t>Pertence imunidade celular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/>
              <a:t>Vem do timo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/>
              <a:t>CD4 Auxilliar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/>
              <a:t>CD8  Citotóxicos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/>
              <a:t>memória imunológica e regulação do sistema imune </a:t>
            </a:r>
            <a:endParaRPr lang="sv-SE" sz="2400" dirty="0"/>
          </a:p>
          <a:p>
            <a:endParaRPr lang="sv-SE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6162"/>
            <a:ext cx="19621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0427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5021" y="654199"/>
            <a:ext cx="80586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r>
              <a:rPr lang="sv-SE" dirty="0"/>
              <a:t>Imunidade </a:t>
            </a:r>
            <a:r>
              <a:rPr lang="en-US" dirty="0"/>
              <a:t> cellular =</a:t>
            </a:r>
            <a:r>
              <a:rPr lang="sv-SE" dirty="0"/>
              <a:t>  </a:t>
            </a:r>
            <a:r>
              <a:rPr lang="en-US" dirty="0"/>
              <a:t>células T, NK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Imunidade  Humoral= </a:t>
            </a:r>
            <a:r>
              <a:rPr lang="en-US" dirty="0"/>
              <a:t>células B via anticorpos, Imunoglobulina</a:t>
            </a:r>
          </a:p>
        </p:txBody>
      </p:sp>
    </p:spTree>
    <p:extLst>
      <p:ext uri="{BB962C8B-B14F-4D97-AF65-F5344CB8AC3E}">
        <p14:creationId xmlns:p14="http://schemas.microsoft.com/office/powerpoint/2010/main" xmlns="" val="1694879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7824" y="1948190"/>
            <a:ext cx="271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 que define </a:t>
            </a:r>
            <a:r>
              <a:rPr lang="en-US" dirty="0"/>
              <a:t>células B e T?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19621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42853"/>
            <a:ext cx="19621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881143" y="4869160"/>
            <a:ext cx="4923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B......................T</a:t>
            </a:r>
          </a:p>
        </p:txBody>
      </p:sp>
    </p:spTree>
    <p:extLst>
      <p:ext uri="{BB962C8B-B14F-4D97-AF65-F5344CB8AC3E}">
        <p14:creationId xmlns:p14="http://schemas.microsoft.com/office/powerpoint/2010/main" xmlns="" val="2394582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8104" y="4343526"/>
            <a:ext cx="3100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  <a:p>
            <a:r>
              <a:rPr lang="pt-BR" sz="3200" dirty="0"/>
              <a:t>Receptor Célula T</a:t>
            </a:r>
            <a:endParaRPr lang="en-US" sz="3200" dirty="0"/>
          </a:p>
        </p:txBody>
      </p:sp>
      <p:pic>
        <p:nvPicPr>
          <p:cNvPr id="2054" name="Picture 6" descr="http://upload.wikimedia.org/wikipedia/commons/thumb/2/2d/Antibody.svg/220px-Antibod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86261"/>
            <a:ext cx="1900889" cy="268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QEBUUEg4TEhMVGRwWFRMYFxscFBofGx0YGhkVFBwbHDQkHholHRUdIT0iJSk3Li4uHB8zODYsODQtLiwBCgoKDg0OGhAQGy8kICEtNiwwLDU3LCwsLjg4NCwsLSwsLCwsLCwsNCwsNCssLywsLCwsLCwwLCwsLCwsLCwsLP/AABEIAHsAsAMBEQACEQEDEQH/xAAbAAEAAgMBAQAAAAAAAAAAAAAABAUDBgcCAf/EAEgQAAECAwQDDAYGBwkAAAAAAAEAAgMEEQUGEiETFjEiMjRBUVVhcYGSsdMHFHJzkZMVM6GywdEkJUJDUlPCIzVEYmNkdIOE/8QAGwEBAAIDAQEAAAAAAAAAAAAAAAIDAQQFBgf/xAA5EQEAAQMABQoEBAUFAAAAAAAAAQIDEQQSITFxBRMyM0FRcoGxwQY0YZEUIqHhIzVC0fAVUmKCwv/aAAwDAQACEQMRAD8A7igICAgICAgICAgIPlUH1AQEBAQEBAQEBAQEBAQEBAQEFbeWK5kpHc1xa4Q3EEbQabQo1bpW2YiblMT3tLZ6R4gh0Mq0xKUx4yG9eHD9lVRz843OpPJdOtmKtiV6Prfixor4UQh4IdFDuMEkVHVuuxSs1zM4lVyhYooiKqeCBb1640K0CWhuGCXQwzOjgcJcXHlNB1UUa7kxXwXaPolFej7f6tr5a1/okaHghwdDioHPx4nUqMm0aKdaTemdkFHJ1NGaqpy6YtlxRAQEBAQEBAQEBAQEBAQEBBVXq4FMe7d4KNfRlbY62njDixWi9Q230Z8Md7p3ixXWN8ubyn1dPFTXq4bMe8P4KFzpS2dD6ilWM2jrHiFGN6+vozwd9W+8oICAgICAgICAgICAgICAgIK+8BZ6rG0gcWaN2IN31KcVeNYq3TlZazr06u/Lh+fKPgfzWg9Rtbl6L8PrMTFXHo9yRvaVGKvTvadqvsYzLmcp62pT3ZU18qevR8FQMWeLPdUFaU4lC7jWls6FrcxTlWSWERWaSpZiGINydSo2VUacZjK67ralWrvw70t55cQEBAQEBAQEBAQEBB5iOoCeQVQcfN75x2frJFc6ANoK8Qy2Lf5ijuW6sLS7d5pqJMNY+OXNfUGoGWRNRQbcly+W7k6JoVd630oxjznDMURMt20jv5jvivnn+v6f/v8A0hZzdKJbMZxk5oE1AhEiu3PFXwXpuQuUL2l2rnOzmae3jkopim7RjvcdmY5YWgMLsRoSNgzGZy6fsK6cRl6CqvVxs3t09GfDHe6d4sVtjfLQ5T6uniob5xcE1NO/hc4/AKNe2tdo1Wro0T3QrZR5IaTtryU49qh2tiZmaJz3S6veG1IrI5YyIWtAGynHnmqdN0q5buatM42OXoWi27lvWqjO1WC2I/8APd9n5LS/HX+9ufgbHc1yLfKbeS4RywH9loGEdAqKr19u1RNETMb4cSaIicLC7V6Jp81CY+MXte7CWkDj4xQbVi7apimZhGqmMOoLTViAgICAgICAgxzG8d1HwQcAdGDGNJ6B8V1JnC9fXT4ZD7fArg/E38tueXrCVO9v0a0A2OyFh3wJLq7P4RTjrhd3epfL6bMzbmvu/wAn7bPusy92lDLpaaa1pcTByAzJ3+xer+FurveXpKOYi5RM97kmIco+K770Tb/RiwmaeQKgQyCeIVLaAnlND8Cr7G+XM5TmNSmPqpr3MLZ6OHClX1FeMEChHQoXOlLZ0KYmxSrZdpe9rWjE4uAAGZOY2BQiNq+5VEUTM9zol5+FO6m+C0OUuu8v7tLk7qfNSSU02KA5taVpmKGo2jsOXWCtKumadkt2mqKozDTzEDWVOwfmvd2pxbp4Q87Vvlc3W4bL+8H4pe6Eo1bnaVz1IgICAgICAgIMcxvHdR8EHA2CrRUVyHgurK9dXT4ZD7fArgfE38tueXrCVO90owwSDQVGw0zFdtCvlWZxhalWZv3+y3xevY/CnRvcY9JUXuxAvVDFZXcjhLOLocvV1dnEsbquC+aAMhQHbT8VNQwTzWmG/IEhrh9hyQjerLkMH0fLGgroxnRQt9GGxpfX18ZUt5+Eu6m+C4nKPXeX93V5O6nzVUJgFABQV8TU/aVoTLexhpjBVoqKr31rq6eEejztW+Vtdbhsv7wfisXuhKFW52lc9SICAgINe15s7nKX+YEDXmzucpf5gQNebO5yl/mBA15s7nKX+YEHx997OII+kpfPL6wIOY2hLy0NhMG1JaYIIDYbTuyOXbxDPsW7RpGtOMLIrytrFElAjCI62pQ4a0AdtJyzJOzNc7lK3Gm6NVY3Z7f1IuYbOLzypBcJ6WLG0xvETctxVDQ7LjINOpeJr+G6qbtFrnI/NE9ndj6/VZzuzOGeSvfZ7C4utOWqaCgiCmVfzXo+SeS/wFFUTVrTVPDcqrr1kO8N7JKKZfRz0B+COx76PBwtAdVx6BULqVdnFZY3V+GXk3rkvpDTevQNFoBD0mMYcWJzsFeWmdFCeujh7w0J+Yjwz6w82deqShibxTsBuliOfDq8DE0saA5vKKgjsS1vr4+0MaN07ni9oZrrXtkoEnAhxZ6BDiMYGuY54DgRtBHKp2+jDo6X19fGUW2bakI0XG21pUVABBeOLkotPStC56vWicL9G03maNWYyr4U/LfvLRlYRrkHOzI/ZeOgjNadvk6a4zrdsxu/dt3OUIonGr2Z3/spJ+Uk2BxgWtLRabyHi/tHcjcsqr0tq9sijH0crXzKfYHqMGNDivtmVIYQ7CHZ1pkCSelYrv61OMIzXlvevNnc5S/zAtZA15s7nKX+YEDXmzucpf5gQNebO5yl/mBA15s7nKX+YEFPVAqgVQKoFUFTergrutviFZa6cM071uVWw88Z7PFy0L/zlnhX/wCUo6MvtVvoq62dsD3zP6lGrs4r7H9fhn2fP8b/ANQ8XKueujh7w58/MR4Z9YfJPZM+277gS1vr4+0GjdK54valksDg0L2VO30YdHSuvr4ysAVNrolnb0+0VRo/RnjPrK/SOlHCPRjtzg0X2Ctq3044qY3pcudw32R4BQYe6oFUCqBVAqgm6jjnKe78LyUDUcc5T3fheSgajjnKe78LyUDUcc5T3fheSgajjnKe78LyUFLfG6wl5R0QTs3Fo5owPfDLDUgZ0hg5VrtVtmM1wxNUU7ZXWpA5ynu/C8lVMosa7bYcZkD16cJjguDy6HiboszhOjoK6TOoOziWvc0equ9buxuoiqJ/7Yx6Sa0R+XvStRxzlPd+F5K2BEtC4riYeCemn0iAuxvh7ludXspC346eUqNUZwtt1xTrZ7YwiaqD1/RevTf1IfpMcPSb5zcNdHTDx7K141XPXRw94aM/MR4Z9YfbMulpfWQJ6baWRHQxR8MYtw04n1h7TiplTIJa31cfaDRulc8XtCXZdxiILBEnpqG+m6ZDfD0bTyMrCJp2qyiMUxDev1xXcqqjdMpWpA5ynu/C8lSVIFi3XbHY53r04zC98OjXQwDgJbiNYZzNK/koW7VVuMVdszP32wsuXIuTEx3RH22PN4rpCDKRognpyJgYXYHvhljqcTqQwadqvtRmuOKqaop2z2JsrcoFjT9Izwq0ZY4VNg/0lWyyajjnKe78LyUDUcc5T3fheSgajjnKe78LyUDUcc5T3fheSgajjnKe78LyUG2ICAgICDWfSKf1e/2mfeCtsTiuEK6ZqpxDZlUmprQgEz0s8UwsbFB5d1gpTulRnSKaJi1O+vbHlv8AWEZomZiruXKkkINfd/ev/m/rcqZ62OHvDXn5iPDPrDJdr6yb/wCQfuQ0tb6uPtCOj9K54valeK5tCCkukwtgxK/z4x+LyQszdpubaezZ9thzc29k9u377Xq+R/V8z7t3gp2Zxcp4o10zVTNMdqykvqmey3wCrlJnQEBAQEBAQEBAQRbRkIcxDMOK3Ew0JFSNhqNizEzE5gSlgY3QQXBxGba07VCbdM1xXMbYzjzxn0hnLIpsKO+jf0KK8OLXwhpGOBIIcNhyOe3YkWYuzFGcZnfCjSKda3O3GNqLLxC602E8coCevGU5qOs7tnuzq/xYq+nur5mZfDlbRcx2FwjkAjaKthD45rMaPEzqxMxrbeHD7KpoxTcxOMz7RDcJSXEJjWNrhaKCpqe0naVGmIiMQ2aaYpiIhmWUmGWlmwwQwUBJcesmpUaaYp2QlVVNW98nZVsaG6HEbiY8FrhsqD1KcTicwiysaGgAbAKBYHpAQEBAQEBAQEBAQEBAQU18hWQmB/kKjXdmzTNynfG1RpVWrZrq7oQJMfrGGf8AaN+8U52c6nZO32Nb+LEf8c/rCttJv6JaOf78/dhKM6TVTE1Yj8uyP882vXdmLd2e6faG9KxviAgICAgICAgICAgICAgICAgIKu9EB0STjtY0ucWGjRtPQFC5b5ymaM4zsyp0i3Ny1VRHbCmsGY9YnREYx+jZLthuc5pbuqk4RUZlWV2JoqiqZjdj90aY1rkVR2Rj9Vda0RzROS2hiGLHjB0IBpwua4MGLFSgAwmqh+Fmqir80bdvBRctTNNyjtqnMfaI9m/KTfEBAQEBAQEBAQEBAQEBAQEBAQEEOzILmNcHjPG41qTUE1BFdmRpToQIsBxmGP2sDHNpUihJBqRsdk2nRnyoJiAgICAgICAgICAgICAgICAgICAgICAgICAgICAgICA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10" descr="data:image/jpeg;base64,/9j/4AAQSkZJRgABAQAAAQABAAD/2wCEAAkGBxQQEBUUEg4TEhMVGRwWFRMYFxscFBofGx0YGhkVFBwbHDQkHholHRUdIT0iJSk3Li4uHB8zODYsODQtLiwBCgoKDg0OGhAQGy8kICEtNiwwLDU3LCwsLjg4NCwsLSwsLCwsLCwsNCwsNCssLywsLCwsLCwwLCwsLCwsLCwsLP/AABEIAHsAsAMBEQACEQEDEQH/xAAbAAEAAgMBAQAAAAAAAAAAAAAABAUDBgcCAf/EAEgQAAECAwQDDAYGBwkAAAAAAAEAAgMEEQUGEiETFjEiMjRBUVVhcYGSsdMHFHJzkZMVM6GywdEkJUJDUlPCIzVEYmNkdIOE/8QAGwEBAAIDAQEAAAAAAAAAAAAAAAIDAQQFBgf/xAA5EQEAAQMABQoEBAUFAAAAAAAAAQIDEQQSITFxBRMyM0FRcoGxwQY0YZEUIqHhIzVC0fAVUmKCwv/aAAwDAQACEQMRAD8A7igICAgICAgICAgIPlUH1AQEBAQEBAQEBAQEBAQEBAQEFbeWK5kpHc1xa4Q3EEbQabQo1bpW2YiblMT3tLZ6R4gh0Mq0xKUx4yG9eHD9lVRz843OpPJdOtmKtiV6Prfixor4UQh4IdFDuMEkVHVuuxSs1zM4lVyhYooiKqeCBb1640K0CWhuGCXQwzOjgcJcXHlNB1UUa7kxXwXaPolFej7f6tr5a1/okaHghwdDioHPx4nUqMm0aKdaTemdkFHJ1NGaqpy6YtlxRAQEBAQEBAQEBAQEBAQEBBVXq4FMe7d4KNfRlbY62njDixWi9Q230Z8Md7p3ixXWN8ubyn1dPFTXq4bMe8P4KFzpS2dD6ilWM2jrHiFGN6+vozwd9W+8oICAgICAgICAgICAgICAgIK+8BZ6rG0gcWaN2IN31KcVeNYq3TlZazr06u/Lh+fKPgfzWg9Rtbl6L8PrMTFXHo9yRvaVGKvTvadqvsYzLmcp62pT3ZU18qevR8FQMWeLPdUFaU4lC7jWls6FrcxTlWSWERWaSpZiGINydSo2VUacZjK67ralWrvw70t55cQEBAQEBAQEBAQEBB5iOoCeQVQcfN75x2frJFc6ANoK8Qy2Lf5ijuW6sLS7d5pqJMNY+OXNfUGoGWRNRQbcly+W7k6JoVd630oxjznDMURMt20jv5jvivnn+v6f/v8A0hZzdKJbMZxk5oE1AhEiu3PFXwXpuQuUL2l2rnOzmae3jkopim7RjvcdmY5YWgMLsRoSNgzGZy6fsK6cRl6CqvVxs3t09GfDHe6d4sVtjfLQ5T6uniob5xcE1NO/hc4/AKNe2tdo1Wro0T3QrZR5IaTtryU49qh2tiZmaJz3S6veG1IrI5YyIWtAGynHnmqdN0q5buatM42OXoWi27lvWqjO1WC2I/8APd9n5LS/HX+9ufgbHc1yLfKbeS4RywH9loGEdAqKr19u1RNETMb4cSaIicLC7V6Jp81CY+MXte7CWkDj4xQbVi7apimZhGqmMOoLTViAgICAgICAgxzG8d1HwQcAdGDGNJ6B8V1JnC9fXT4ZD7fArg/E38tueXrCVO9v0a0A2OyFh3wJLq7P4RTjrhd3epfL6bMzbmvu/wAn7bPusy92lDLpaaa1pcTByAzJ3+xer+FurveXpKOYi5RM97kmIco+K770Tb/RiwmaeQKgQyCeIVLaAnlND8Cr7G+XM5TmNSmPqpr3MLZ6OHClX1FeMEChHQoXOlLZ0KYmxSrZdpe9rWjE4uAAGZOY2BQiNq+5VEUTM9zol5+FO6m+C0OUuu8v7tLk7qfNSSU02KA5taVpmKGo2jsOXWCtKumadkt2mqKozDTzEDWVOwfmvd2pxbp4Q87Vvlc3W4bL+8H4pe6Eo1bnaVz1IgICAgICAgIMcxvHdR8EHA2CrRUVyHgurK9dXT4ZD7fArgfE38tueXrCVO90owwSDQVGw0zFdtCvlWZxhalWZv3+y3xevY/CnRvcY9JUXuxAvVDFZXcjhLOLocvV1dnEsbquC+aAMhQHbT8VNQwTzWmG/IEhrh9hyQjerLkMH0fLGgroxnRQt9GGxpfX18ZUt5+Eu6m+C4nKPXeX93V5O6nzVUJgFABQV8TU/aVoTLexhpjBVoqKr31rq6eEejztW+Vtdbhsv7wfisXuhKFW52lc9SICAgINe15s7nKX+YEDXmzucpf5gQNebO5yl/mBA15s7nKX+YEHx997OII+kpfPL6wIOY2hLy0NhMG1JaYIIDYbTuyOXbxDPsW7RpGtOMLIrytrFElAjCI62pQ4a0AdtJyzJOzNc7lK3Gm6NVY3Z7f1IuYbOLzypBcJ6WLG0xvETctxVDQ7LjINOpeJr+G6qbtFrnI/NE9ndj6/VZzuzOGeSvfZ7C4utOWqaCgiCmVfzXo+SeS/wFFUTVrTVPDcqrr1kO8N7JKKZfRz0B+COx76PBwtAdVx6BULqVdnFZY3V+GXk3rkvpDTevQNFoBD0mMYcWJzsFeWmdFCeujh7w0J+Yjwz6w82deqShibxTsBuliOfDq8DE0saA5vKKgjsS1vr4+0MaN07ni9oZrrXtkoEnAhxZ6BDiMYGuY54DgRtBHKp2+jDo6X19fGUW2bakI0XG21pUVABBeOLkotPStC56vWicL9G03maNWYyr4U/LfvLRlYRrkHOzI/ZeOgjNadvk6a4zrdsxu/dt3OUIonGr2Z3/spJ+Uk2BxgWtLRabyHi/tHcjcsqr0tq9sijH0crXzKfYHqMGNDivtmVIYQ7CHZ1pkCSelYrv61OMIzXlvevNnc5S/zAtZA15s7nKX+YEDXmzucpf5gQNebO5yl/mBA15s7nKX+YEFPVAqgVQKoFUFTergrutviFZa6cM071uVWw88Z7PFy0L/zlnhX/wCUo6MvtVvoq62dsD3zP6lGrs4r7H9fhn2fP8b/ANQ8XKueujh7w58/MR4Z9YfJPZM+277gS1vr4+0GjdK54valksDg0L2VO30YdHSuvr4ysAVNrolnb0+0VRo/RnjPrK/SOlHCPRjtzg0X2Ctq3044qY3pcudw32R4BQYe6oFUCqBVAqgm6jjnKe78LyUDUcc5T3fheSgajjnKe78LyUDUcc5T3fheSgajjnKe78LyUFLfG6wl5R0QTs3Fo5owPfDLDUgZ0hg5VrtVtmM1wxNUU7ZXWpA5ynu/C8lVMosa7bYcZkD16cJjguDy6HiboszhOjoK6TOoOziWvc0equ9buxuoiqJ/7Yx6Sa0R+XvStRxzlPd+F5K2BEtC4riYeCemn0iAuxvh7ludXspC346eUqNUZwtt1xTrZ7YwiaqD1/RevTf1IfpMcPSb5zcNdHTDx7K141XPXRw94aM/MR4Z9YfbMulpfWQJ6baWRHQxR8MYtw04n1h7TiplTIJa31cfaDRulc8XtCXZdxiILBEnpqG+m6ZDfD0bTyMrCJp2qyiMUxDev1xXcqqjdMpWpA5ynu/C8lSVIFi3XbHY53r04zC98OjXQwDgJbiNYZzNK/koW7VVuMVdszP32wsuXIuTEx3RH22PN4rpCDKRognpyJgYXYHvhljqcTqQwadqvtRmuOKqaop2z2JsrcoFjT9Izwq0ZY4VNg/0lWyyajjnKe78LyUDUcc5T3fheSgajjnKe78LyUDUcc5T3fheSgajjnKe78LyUG2ICAgICDWfSKf1e/2mfeCtsTiuEK6ZqpxDZlUmprQgEz0s8UwsbFB5d1gpTulRnSKaJi1O+vbHlv8AWEZomZiruXKkkINfd/ev/m/rcqZ62OHvDXn5iPDPrDJdr6yb/wCQfuQ0tb6uPtCOj9K54valeK5tCCkukwtgxK/z4x+LyQszdpubaezZ9thzc29k9u377Xq+R/V8z7t3gp2Zxcp4o10zVTNMdqykvqmey3wCrlJnQEBAQEBAQEBAQRbRkIcxDMOK3Ew0JFSNhqNizEzE5gSlgY3QQXBxGba07VCbdM1xXMbYzjzxn0hnLIpsKO+jf0KK8OLXwhpGOBIIcNhyOe3YkWYuzFGcZnfCjSKda3O3GNqLLxC602E8coCevGU5qOs7tnuzq/xYq+nur5mZfDlbRcx2FwjkAjaKthD45rMaPEzqxMxrbeHD7KpoxTcxOMz7RDcJSXEJjWNrhaKCpqe0naVGmIiMQ2aaYpiIhmWUmGWlmwwQwUBJcesmpUaaYp2QlVVNW98nZVsaG6HEbiY8FrhsqD1KcTicwiysaGgAbAKBYHpAQEBAQEBAQEBAQEBAQU18hWQmB/kKjXdmzTNynfG1RpVWrZrq7oQJMfrGGf8AaN+8U52c6nZO32Nb+LEf8c/rCttJv6JaOf78/dhKM6TVTE1Yj8uyP882vXdmLd2e6faG9KxviAgICAgICAgICAgICAgICAgIKu9EB0STjtY0ucWGjRtPQFC5b5ymaM4zsyp0i3Ny1VRHbCmsGY9YnREYx+jZLthuc5pbuqk4RUZlWV2JoqiqZjdj90aY1rkVR2Rj9Vda0RzROS2hiGLHjB0IBpwua4MGLFSgAwmqh+Fmqir80bdvBRctTNNyjtqnMfaI9m/KTfEBAQEBAQEBAQEBAQEBAQEBAQEEOzILmNcHjPG41qTUE1BFdmRpToQIsBxmGP2sDHNpUihJBqRsdk2nRnyoJiAgICAgICAgICAgICAgICAgICAgICAgICAgICAgICAg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12" descr="data:image/jpeg;base64,/9j/4AAQSkZJRgABAQAAAQABAAD/2wCEAAkGBxQQEBUUEg4TEhMVGRwWFRMYFxscFBofGx0YGhkVFBwbHDQkHholHRUdIT0iJSk3Li4uHB8zODYsODQtLiwBCgoKDg0OGhAQGy8kICEtNiwwLDU3LCwsLjg4NCwsLSwsLCwsLCwsNCwsNCssLywsLCwsLCwwLCwsLCwsLCwsLP/AABEIAHsAsAMBEQACEQEDEQH/xAAbAAEAAgMBAQAAAAAAAAAAAAAABAUDBgcCAf/EAEgQAAECAwQDDAYGBwkAAAAAAAEAAgMEEQUGEiETFjEiMjRBUVVhcYGSsdMHFHJzkZMVM6GywdEkJUJDUlPCIzVEYmNkdIOE/8QAGwEBAAIDAQEAAAAAAAAAAAAAAAIDAQQFBgf/xAA5EQEAAQMABQoEBAUFAAAAAAAAAQIDEQQSITFxBRMyM0FRcoGxwQY0YZEUIqHhIzVC0fAVUmKCwv/aAAwDAQACEQMRAD8A7igICAgICAgICAgIPlUH1AQEBAQEBAQEBAQEBAQEBAQEFbeWK5kpHc1xa4Q3EEbQabQo1bpW2YiblMT3tLZ6R4gh0Mq0xKUx4yG9eHD9lVRz843OpPJdOtmKtiV6Prfixor4UQh4IdFDuMEkVHVuuxSs1zM4lVyhYooiKqeCBb1640K0CWhuGCXQwzOjgcJcXHlNB1UUa7kxXwXaPolFej7f6tr5a1/okaHghwdDioHPx4nUqMm0aKdaTemdkFHJ1NGaqpy6YtlxRAQEBAQEBAQEBAQEBAQEBBVXq4FMe7d4KNfRlbY62njDixWi9Q230Z8Md7p3ixXWN8ubyn1dPFTXq4bMe8P4KFzpS2dD6ilWM2jrHiFGN6+vozwd9W+8oICAgICAgICAgICAgICAgIK+8BZ6rG0gcWaN2IN31KcVeNYq3TlZazr06u/Lh+fKPgfzWg9Rtbl6L8PrMTFXHo9yRvaVGKvTvadqvsYzLmcp62pT3ZU18qevR8FQMWeLPdUFaU4lC7jWls6FrcxTlWSWERWaSpZiGINydSo2VUacZjK67ralWrvw70t55cQEBAQEBAQEBAQEBB5iOoCeQVQcfN75x2frJFc6ANoK8Qy2Lf5ijuW6sLS7d5pqJMNY+OXNfUGoGWRNRQbcly+W7k6JoVd630oxjznDMURMt20jv5jvivnn+v6f/v8A0hZzdKJbMZxk5oE1AhEiu3PFXwXpuQuUL2l2rnOzmae3jkopim7RjvcdmY5YWgMLsRoSNgzGZy6fsK6cRl6CqvVxs3t09GfDHe6d4sVtjfLQ5T6uniob5xcE1NO/hc4/AKNe2tdo1Wro0T3QrZR5IaTtryU49qh2tiZmaJz3S6veG1IrI5YyIWtAGynHnmqdN0q5buatM42OXoWi27lvWqjO1WC2I/8APd9n5LS/HX+9ufgbHc1yLfKbeS4RywH9loGEdAqKr19u1RNETMb4cSaIicLC7V6Jp81CY+MXte7CWkDj4xQbVi7apimZhGqmMOoLTViAgICAgICAgxzG8d1HwQcAdGDGNJ6B8V1JnC9fXT4ZD7fArg/E38tueXrCVO9v0a0A2OyFh3wJLq7P4RTjrhd3epfL6bMzbmvu/wAn7bPusy92lDLpaaa1pcTByAzJ3+xer+FurveXpKOYi5RM97kmIco+K770Tb/RiwmaeQKgQyCeIVLaAnlND8Cr7G+XM5TmNSmPqpr3MLZ6OHClX1FeMEChHQoXOlLZ0KYmxSrZdpe9rWjE4uAAGZOY2BQiNq+5VEUTM9zol5+FO6m+C0OUuu8v7tLk7qfNSSU02KA5taVpmKGo2jsOXWCtKumadkt2mqKozDTzEDWVOwfmvd2pxbp4Q87Vvlc3W4bL+8H4pe6Eo1bnaVz1IgICAgICAgIMcxvHdR8EHA2CrRUVyHgurK9dXT4ZD7fArgfE38tueXrCVO90owwSDQVGw0zFdtCvlWZxhalWZv3+y3xevY/CnRvcY9JUXuxAvVDFZXcjhLOLocvV1dnEsbquC+aAMhQHbT8VNQwTzWmG/IEhrh9hyQjerLkMH0fLGgroxnRQt9GGxpfX18ZUt5+Eu6m+C4nKPXeX93V5O6nzVUJgFABQV8TU/aVoTLexhpjBVoqKr31rq6eEejztW+Vtdbhsv7wfisXuhKFW52lc9SICAgINe15s7nKX+YEDXmzucpf5gQNebO5yl/mBA15s7nKX+YEHx997OII+kpfPL6wIOY2hLy0NhMG1JaYIIDYbTuyOXbxDPsW7RpGtOMLIrytrFElAjCI62pQ4a0AdtJyzJOzNc7lK3Gm6NVY3Z7f1IuYbOLzypBcJ6WLG0xvETctxVDQ7LjINOpeJr+G6qbtFrnI/NE9ndj6/VZzuzOGeSvfZ7C4utOWqaCgiCmVfzXo+SeS/wFFUTVrTVPDcqrr1kO8N7JKKZfRz0B+COx76PBwtAdVx6BULqVdnFZY3V+GXk3rkvpDTevQNFoBD0mMYcWJzsFeWmdFCeujh7w0J+Yjwz6w82deqShibxTsBuliOfDq8DE0saA5vKKgjsS1vr4+0MaN07ni9oZrrXtkoEnAhxZ6BDiMYGuY54DgRtBHKp2+jDo6X19fGUW2bakI0XG21pUVABBeOLkotPStC56vWicL9G03maNWYyr4U/LfvLRlYRrkHOzI/ZeOgjNadvk6a4zrdsxu/dt3OUIonGr2Z3/spJ+Uk2BxgWtLRabyHi/tHcjcsqr0tq9sijH0crXzKfYHqMGNDivtmVIYQ7CHZ1pkCSelYrv61OMIzXlvevNnc5S/zAtZA15s7nKX+YEDXmzucpf5gQNebO5yl/mBA15s7nKX+YEFPVAqgVQKoFUFTergrutviFZa6cM071uVWw88Z7PFy0L/zlnhX/wCUo6MvtVvoq62dsD3zP6lGrs4r7H9fhn2fP8b/ANQ8XKueujh7w58/MR4Z9YfJPZM+277gS1vr4+0GjdK54valksDg0L2VO30YdHSuvr4ysAVNrolnb0+0VRo/RnjPrK/SOlHCPRjtzg0X2Ctq3044qY3pcudw32R4BQYe6oFUCqBVAqgm6jjnKe78LyUDUcc5T3fheSgajjnKe78LyUDUcc5T3fheSgajjnKe78LyUFLfG6wl5R0QTs3Fo5owPfDLDUgZ0hg5VrtVtmM1wxNUU7ZXWpA5ynu/C8lVMosa7bYcZkD16cJjguDy6HiboszhOjoK6TOoOziWvc0equ9buxuoiqJ/7Yx6Sa0R+XvStRxzlPd+F5K2BEtC4riYeCemn0iAuxvh7ludXspC346eUqNUZwtt1xTrZ7YwiaqD1/RevTf1IfpMcPSb5zcNdHTDx7K141XPXRw94aM/MR4Z9YfbMulpfWQJ6baWRHQxR8MYtw04n1h7TiplTIJa31cfaDRulc8XtCXZdxiILBEnpqG+m6ZDfD0bTyMrCJp2qyiMUxDev1xXcqqjdMpWpA5ynu/C8lSVIFi3XbHY53r04zC98OjXQwDgJbiNYZzNK/koW7VVuMVdszP32wsuXIuTEx3RH22PN4rpCDKRognpyJgYXYHvhljqcTqQwadqvtRmuOKqaop2z2JsrcoFjT9Izwq0ZY4VNg/0lWyyajjnKe78LyUDUcc5T3fheSgajjnKe78LyUDUcc5T3fheSgajjnKe78LyUG2ICAgICDWfSKf1e/2mfeCtsTiuEK6ZqpxDZlUmprQgEz0s8UwsbFB5d1gpTulRnSKaJi1O+vbHlv8AWEZomZiruXKkkINfd/ev/m/rcqZ62OHvDXn5iPDPrDJdr6yb/wCQfuQ0tb6uPtCOj9K54valeK5tCCkukwtgxK/z4x+LyQszdpubaezZ9thzc29k9u377Xq+R/V8z7t3gp2Zxcp4o10zVTNMdqykvqmey3wCrlJnQEBAQEBAQEBAQRbRkIcxDMOK3Ew0JFSNhqNizEzE5gSlgY3QQXBxGba07VCbdM1xXMbYzjzxn0hnLIpsKO+jf0KK8OLXwhpGOBIIcNhyOe3YkWYuzFGcZnfCjSKda3O3GNqLLxC602E8coCevGU5qOs7tnuzq/xYq+nur5mZfDlbRcx2FwjkAjaKthD45rMaPEzqxMxrbeHD7KpoxTcxOMz7RDcJSXEJjWNrhaKCpqe0naVGmIiMQ2aaYpiIhmWUmGWlmwwQwUBJcesmpUaaYp2QlVVNW98nZVsaG6HEbiY8FrhsqD1KcTicwiysaGgAbAKBYHpAQEBAQEBAQEBAQEBAQU18hWQmB/kKjXdmzTNynfG1RpVWrZrq7oQJMfrGGf8AaN+8U52c6nZO32Nb+LEf8c/rCttJv6JaOf78/dhKM6TVTE1Yj8uyP882vXdmLd2e6faG9KxviAgICAgICAgICAgICAgICAgIKu9EB0STjtY0ucWGjRtPQFC5b5ymaM4zsyp0i3Ny1VRHbCmsGY9YnREYx+jZLthuc5pbuqk4RUZlWV2JoqiqZjdj90aY1rkVR2Rj9Vda0RzROS2hiGLHjB0IBpwua4MGLFSgAwmqh+Fmqir80bdvBRctTNNyjtqnMfaI9m/KTfEBAQEBAQEBAQEBAQEBAQEBAQEEOzILmNcHjPG41qTUE1BFdmRpToQIsBxmGP2sDHNpUihJBqRsdk2nRnyoJiAgICAgICAgICAgICAgICAgICAgICAgICAgICAgICAg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62" name="Picture 14" descr="http://upload.wikimedia.org/wikipedia/commons/thumb/c/c3/TCRComplex.png/220px-TCRCompl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955" y="2876675"/>
            <a:ext cx="20955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0375" y="4343526"/>
            <a:ext cx="2470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Imunoglobulina</a:t>
            </a:r>
          </a:p>
          <a:p>
            <a:r>
              <a:rPr lang="pt-BR" sz="2800" dirty="0"/>
              <a:t> Anticorpos</a:t>
            </a:r>
            <a:endParaRPr lang="en-US" sz="2800" dirty="0"/>
          </a:p>
        </p:txBody>
      </p:sp>
      <p:sp>
        <p:nvSpPr>
          <p:cNvPr id="10" name="Retângulo 9"/>
          <p:cNvSpPr/>
          <p:nvPr/>
        </p:nvSpPr>
        <p:spPr>
          <a:xfrm>
            <a:off x="1957702" y="354278"/>
            <a:ext cx="4715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 RECEPTORES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475" y="1124744"/>
            <a:ext cx="3630171" cy="19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17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404664"/>
            <a:ext cx="78813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O que faz o  Sistema linfático (imunológico) Único ?   </a:t>
            </a:r>
          </a:p>
          <a:p>
            <a:endParaRPr lang="en-US" sz="2800" dirty="0"/>
          </a:p>
        </p:txBody>
      </p:sp>
      <p:grpSp>
        <p:nvGrpSpPr>
          <p:cNvPr id="3" name="Grupo 2"/>
          <p:cNvGrpSpPr/>
          <p:nvPr/>
        </p:nvGrpSpPr>
        <p:grpSpPr>
          <a:xfrm>
            <a:off x="1225696" y="1524395"/>
            <a:ext cx="6653113" cy="4623481"/>
            <a:chOff x="1254252" y="1941933"/>
            <a:chExt cx="6653113" cy="4623481"/>
          </a:xfrm>
        </p:grpSpPr>
        <p:pic>
          <p:nvPicPr>
            <p:cNvPr id="1026" name="Picture 2" descr="https://encrypted-tbn0.gstatic.com/images?q=tbn:ANd9GcRaTCHkxoeek0RjjdW22gPYrYmStH7Nm6cCSdAznHEF7JsqZ3a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029" y="1941933"/>
              <a:ext cx="5258449" cy="388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eta para baixo 5"/>
            <p:cNvSpPr/>
            <p:nvPr/>
          </p:nvSpPr>
          <p:spPr>
            <a:xfrm>
              <a:off x="3347864" y="5224323"/>
              <a:ext cx="648072" cy="936104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2078099" y="5140818"/>
              <a:ext cx="1450012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Sistema digestivo</a:t>
              </a:r>
              <a:endParaRPr lang="en-US" sz="1400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254252" y="4293096"/>
              <a:ext cx="1647695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Sistema respiratório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737428" y="6165304"/>
              <a:ext cx="3391185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Sistema linfático (imunológico)</a:t>
              </a:r>
              <a:endParaRPr lang="en-US" sz="2000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950933" y="5538487"/>
              <a:ext cx="1536896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Sistema endócrino</a:t>
              </a:r>
              <a:endParaRPr lang="en-US" sz="1400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377236" y="3154904"/>
              <a:ext cx="1373389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Sistema urinário</a:t>
              </a:r>
              <a:endParaRPr lang="en-US" sz="14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347864" y="2708920"/>
              <a:ext cx="1598836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Sistema reprodutor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011525" y="4679154"/>
              <a:ext cx="1383007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Sistema nervoso</a:t>
              </a:r>
              <a:endParaRPr lang="en-US" sz="14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444208" y="4295774"/>
              <a:ext cx="1463157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Sistema muscular</a:t>
              </a:r>
              <a:endParaRPr lang="en-US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591627" y="5045565"/>
              <a:ext cx="1620636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Sistema circulatório</a:t>
              </a:r>
              <a:endParaRPr lang="en-US" sz="14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639966" y="3320527"/>
              <a:ext cx="1214692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Sistema ósseo</a:t>
              </a:r>
              <a:endParaRPr lang="en-US" sz="14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678601" y="2888701"/>
              <a:ext cx="1656159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pt-PT" sz="1400" dirty="0">
                  <a:solidFill>
                    <a:srgbClr val="FF0000"/>
                  </a:solidFill>
                </a:rPr>
                <a:t>Sistema tegumentar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4078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81299" y="365760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 mundo Imunologia</a:t>
            </a:r>
            <a:endParaRPr lang="en-US" dirty="0"/>
          </a:p>
        </p:txBody>
      </p:sp>
      <p:grpSp>
        <p:nvGrpSpPr>
          <p:cNvPr id="10" name="Grupo 9"/>
          <p:cNvGrpSpPr/>
          <p:nvPr/>
        </p:nvGrpSpPr>
        <p:grpSpPr>
          <a:xfrm>
            <a:off x="795543" y="1478280"/>
            <a:ext cx="2072640" cy="1714500"/>
            <a:chOff x="2293620" y="1402080"/>
            <a:chExt cx="2072640" cy="1714500"/>
          </a:xfrm>
        </p:grpSpPr>
        <p:sp>
          <p:nvSpPr>
            <p:cNvPr id="3" name="Elipse 2"/>
            <p:cNvSpPr/>
            <p:nvPr/>
          </p:nvSpPr>
          <p:spPr bwMode="auto">
            <a:xfrm>
              <a:off x="2293620" y="1402080"/>
              <a:ext cx="2072640" cy="17145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670063" y="2018109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Celulas</a:t>
              </a:r>
              <a:endParaRPr lang="en-US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200399" y="1491942"/>
            <a:ext cx="1788887" cy="1687175"/>
            <a:chOff x="4495800" y="1200804"/>
            <a:chExt cx="1788887" cy="1687175"/>
          </a:xfrm>
        </p:grpSpPr>
        <p:sp>
          <p:nvSpPr>
            <p:cNvPr id="5" name="Elipse 4"/>
            <p:cNvSpPr/>
            <p:nvPr/>
          </p:nvSpPr>
          <p:spPr bwMode="auto">
            <a:xfrm>
              <a:off x="4495800" y="1200804"/>
              <a:ext cx="1788887" cy="168717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674342" y="1517689"/>
              <a:ext cx="153439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Estruturas-</a:t>
              </a:r>
            </a:p>
            <a:p>
              <a:r>
                <a:rPr lang="pt-BR" dirty="0"/>
                <a:t>Órgãos-</a:t>
              </a:r>
            </a:p>
            <a:p>
              <a:r>
                <a:rPr lang="pt-BR" dirty="0"/>
                <a:t>Moléculas</a:t>
              </a:r>
              <a:r>
                <a:rPr lang="sv-SE" dirty="0"/>
                <a:t> </a:t>
              </a:r>
              <a:endParaRPr lang="en-US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335090" y="1370885"/>
            <a:ext cx="2063207" cy="1706880"/>
            <a:chOff x="5838010" y="2887979"/>
            <a:chExt cx="2063207" cy="1706880"/>
          </a:xfrm>
        </p:grpSpPr>
        <p:sp>
          <p:nvSpPr>
            <p:cNvPr id="4" name="Elipse 3"/>
            <p:cNvSpPr/>
            <p:nvPr/>
          </p:nvSpPr>
          <p:spPr bwMode="auto">
            <a:xfrm>
              <a:off x="5838010" y="2887979"/>
              <a:ext cx="2063207" cy="170688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922878" y="3378814"/>
              <a:ext cx="1893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Mechanismos</a:t>
              </a:r>
              <a:endParaRPr lang="en-US" dirty="0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BA44541-861A-4921-AFE7-D77BD3748C97}"/>
              </a:ext>
            </a:extLst>
          </p:cNvPr>
          <p:cNvSpPr txBox="1"/>
          <p:nvPr/>
        </p:nvSpPr>
        <p:spPr>
          <a:xfrm>
            <a:off x="950976" y="3779520"/>
            <a:ext cx="6815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T, B, APC               MHC, TCT,BCR    Citotoxicidade</a:t>
            </a:r>
            <a:endParaRPr lang="en-US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38CA6F72-C691-4204-8C44-F00F003BC181}"/>
              </a:ext>
            </a:extLst>
          </p:cNvPr>
          <p:cNvSpPr/>
          <p:nvPr/>
        </p:nvSpPr>
        <p:spPr>
          <a:xfrm>
            <a:off x="582183" y="50477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Hematopoese </a:t>
            </a:r>
            <a:endParaRPr lang="sv-SE" dirty="0"/>
          </a:p>
          <a:p>
            <a:r>
              <a:rPr lang="sv-SE" dirty="0"/>
              <a:t>-</a:t>
            </a:r>
            <a:r>
              <a:rPr lang="pt-BR" dirty="0"/>
              <a:t>Órgãos linfoides </a:t>
            </a:r>
          </a:p>
          <a:p>
            <a:r>
              <a:rPr lang="pt-BR" dirty="0"/>
              <a:t>-Linfócitos ( T, B, Macrófagos)</a:t>
            </a:r>
          </a:p>
        </p:txBody>
      </p:sp>
    </p:spTree>
    <p:extLst>
      <p:ext uri="{BB962C8B-B14F-4D97-AF65-F5344CB8AC3E}">
        <p14:creationId xmlns:p14="http://schemas.microsoft.com/office/powerpoint/2010/main" xmlns="" val="376828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81299" y="365760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 mundo Imunologia</a:t>
            </a:r>
            <a:endParaRPr lang="en-US" dirty="0"/>
          </a:p>
        </p:txBody>
      </p:sp>
      <p:grpSp>
        <p:nvGrpSpPr>
          <p:cNvPr id="10" name="Grupo 9"/>
          <p:cNvGrpSpPr/>
          <p:nvPr/>
        </p:nvGrpSpPr>
        <p:grpSpPr>
          <a:xfrm>
            <a:off x="1496583" y="1464617"/>
            <a:ext cx="2072640" cy="1714500"/>
            <a:chOff x="2293620" y="1402080"/>
            <a:chExt cx="2072640" cy="1714500"/>
          </a:xfrm>
        </p:grpSpPr>
        <p:sp>
          <p:nvSpPr>
            <p:cNvPr id="3" name="Elipse 2"/>
            <p:cNvSpPr/>
            <p:nvPr/>
          </p:nvSpPr>
          <p:spPr bwMode="auto">
            <a:xfrm>
              <a:off x="2293620" y="1402080"/>
              <a:ext cx="2072640" cy="17145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471943" y="204215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800" dirty="0"/>
                <a:t>Celulas</a:t>
              </a:r>
              <a:endParaRPr lang="en-US" sz="18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200399" y="1491942"/>
            <a:ext cx="1788887" cy="1687175"/>
            <a:chOff x="4495800" y="1200804"/>
            <a:chExt cx="1788887" cy="1687175"/>
          </a:xfrm>
        </p:grpSpPr>
        <p:sp>
          <p:nvSpPr>
            <p:cNvPr id="5" name="Elipse 4"/>
            <p:cNvSpPr/>
            <p:nvPr/>
          </p:nvSpPr>
          <p:spPr bwMode="auto">
            <a:xfrm>
              <a:off x="4495800" y="1200804"/>
              <a:ext cx="1788887" cy="168717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939647" y="1289384"/>
              <a:ext cx="12041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800" dirty="0"/>
                <a:t>Estruturas-</a:t>
              </a:r>
            </a:p>
            <a:p>
              <a:r>
                <a:rPr lang="pt-BR" sz="1800" dirty="0"/>
                <a:t>Órgãos-</a:t>
              </a:r>
            </a:p>
            <a:p>
              <a:r>
                <a:rPr lang="pt-BR" sz="1800" dirty="0"/>
                <a:t>Moléculas</a:t>
              </a:r>
              <a:r>
                <a:rPr lang="sv-SE" sz="1800" dirty="0"/>
                <a:t> </a:t>
              </a:r>
              <a:endParaRPr lang="en-US" sz="18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313575" y="2302012"/>
            <a:ext cx="2063207" cy="1706880"/>
            <a:chOff x="5838010" y="2887979"/>
            <a:chExt cx="2063207" cy="1706880"/>
          </a:xfrm>
        </p:grpSpPr>
        <p:sp>
          <p:nvSpPr>
            <p:cNvPr id="4" name="Elipse 3"/>
            <p:cNvSpPr/>
            <p:nvPr/>
          </p:nvSpPr>
          <p:spPr bwMode="auto">
            <a:xfrm>
              <a:off x="5838010" y="2887979"/>
              <a:ext cx="2063207" cy="170688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007750" y="3840479"/>
              <a:ext cx="16065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Mechanismos</a:t>
              </a:r>
              <a:endParaRPr lang="en-US" sz="2000" dirty="0"/>
            </a:p>
          </p:txBody>
        </p:sp>
      </p:grpSp>
      <p:sp>
        <p:nvSpPr>
          <p:cNvPr id="6" name="Seta para a direita 5"/>
          <p:cNvSpPr/>
          <p:nvPr/>
        </p:nvSpPr>
        <p:spPr bwMode="auto">
          <a:xfrm rot="2102155">
            <a:off x="3152824" y="3147191"/>
            <a:ext cx="3040382" cy="28956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42460" y="428324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• Comparar a forma como o sistema imune  opera  nos cenários  saudável e </a:t>
            </a:r>
            <a:r>
              <a:rPr lang="pt-BR" sz="3600" dirty="0">
                <a:solidFill>
                  <a:srgbClr val="FF0000"/>
                </a:solidFill>
              </a:rPr>
              <a:t>doente</a:t>
            </a:r>
            <a:r>
              <a:rPr lang="pt-BR" dirty="0">
                <a:solidFill>
                  <a:srgbClr val="FF0000"/>
                </a:solidFill>
              </a:rPr>
              <a:t> (e.g. auto-imunidade)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06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81299" y="365760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 mundo Imunologia</a:t>
            </a:r>
            <a:endParaRPr lang="en-US" dirty="0"/>
          </a:p>
        </p:txBody>
      </p:sp>
      <p:grpSp>
        <p:nvGrpSpPr>
          <p:cNvPr id="10" name="Grupo 9"/>
          <p:cNvGrpSpPr/>
          <p:nvPr/>
        </p:nvGrpSpPr>
        <p:grpSpPr>
          <a:xfrm>
            <a:off x="1496583" y="1464617"/>
            <a:ext cx="2072640" cy="1714500"/>
            <a:chOff x="2293620" y="1402080"/>
            <a:chExt cx="2072640" cy="1714500"/>
          </a:xfrm>
        </p:grpSpPr>
        <p:sp>
          <p:nvSpPr>
            <p:cNvPr id="3" name="Elipse 2"/>
            <p:cNvSpPr/>
            <p:nvPr/>
          </p:nvSpPr>
          <p:spPr bwMode="auto">
            <a:xfrm>
              <a:off x="2293620" y="1402080"/>
              <a:ext cx="2072640" cy="17145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471943" y="204215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800" dirty="0"/>
                <a:t>Celulas</a:t>
              </a:r>
              <a:endParaRPr lang="en-US" sz="18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200399" y="1491942"/>
            <a:ext cx="1788887" cy="1687175"/>
            <a:chOff x="4495800" y="1200804"/>
            <a:chExt cx="1788887" cy="1687175"/>
          </a:xfrm>
        </p:grpSpPr>
        <p:sp>
          <p:nvSpPr>
            <p:cNvPr id="5" name="Elipse 4"/>
            <p:cNvSpPr/>
            <p:nvPr/>
          </p:nvSpPr>
          <p:spPr bwMode="auto">
            <a:xfrm>
              <a:off x="4495800" y="1200804"/>
              <a:ext cx="1788887" cy="168717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939647" y="1289384"/>
              <a:ext cx="12041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800" dirty="0"/>
                <a:t>Estruturas-</a:t>
              </a:r>
            </a:p>
            <a:p>
              <a:r>
                <a:rPr lang="pt-BR" sz="1800" dirty="0"/>
                <a:t>Órgãos-</a:t>
              </a:r>
            </a:p>
            <a:p>
              <a:r>
                <a:rPr lang="pt-BR" sz="1800" dirty="0"/>
                <a:t>Moléculas</a:t>
              </a:r>
              <a:r>
                <a:rPr lang="sv-SE" sz="1800" dirty="0"/>
                <a:t> </a:t>
              </a:r>
              <a:endParaRPr lang="en-US" sz="18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313575" y="2302012"/>
            <a:ext cx="2063207" cy="1706880"/>
            <a:chOff x="5838010" y="2887979"/>
            <a:chExt cx="2063207" cy="1706880"/>
          </a:xfrm>
        </p:grpSpPr>
        <p:sp>
          <p:nvSpPr>
            <p:cNvPr id="4" name="Elipse 3"/>
            <p:cNvSpPr/>
            <p:nvPr/>
          </p:nvSpPr>
          <p:spPr bwMode="auto">
            <a:xfrm>
              <a:off x="5838010" y="2887979"/>
              <a:ext cx="2063207" cy="170688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007750" y="3840479"/>
              <a:ext cx="16065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Mechanismos</a:t>
              </a:r>
              <a:endParaRPr lang="en-US" sz="2000" dirty="0"/>
            </a:p>
          </p:txBody>
        </p:sp>
      </p:grpSp>
      <p:sp>
        <p:nvSpPr>
          <p:cNvPr id="14" name="Retângulo 13"/>
          <p:cNvSpPr/>
          <p:nvPr/>
        </p:nvSpPr>
        <p:spPr>
          <a:xfrm>
            <a:off x="4442460" y="428324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• Comparar a forma como o sistema imune  opera  nos cenários  saudável e </a:t>
            </a:r>
            <a:r>
              <a:rPr lang="pt-BR" sz="3600" dirty="0">
                <a:solidFill>
                  <a:srgbClr val="FF0000"/>
                </a:solidFill>
              </a:rPr>
              <a:t>doente</a:t>
            </a:r>
            <a:r>
              <a:rPr lang="pt-BR" dirty="0">
                <a:solidFill>
                  <a:srgbClr val="FF0000"/>
                </a:solidFill>
              </a:rPr>
              <a:t> (e.g. auto-imunidade)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76653" y="1165023"/>
            <a:ext cx="33890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Bioquímica</a:t>
            </a:r>
          </a:p>
          <a:p>
            <a:r>
              <a:rPr lang="sv-SE" sz="3200" dirty="0">
                <a:solidFill>
                  <a:srgbClr val="FF0000"/>
                </a:solidFill>
              </a:rPr>
              <a:t>Biologia Molecular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38642" y="845611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>
                <a:solidFill>
                  <a:srgbClr val="FF0000"/>
                </a:solidFill>
              </a:rPr>
              <a:t>Biologia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08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NAhel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80" y="1017587"/>
            <a:ext cx="15557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70887" y="894774"/>
            <a:ext cx="27077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t-BR" sz="1600" dirty="0"/>
              <a:t>O DNA é material genético</a:t>
            </a:r>
          </a:p>
          <a:p>
            <a:pPr>
              <a:lnSpc>
                <a:spcPct val="80000"/>
              </a:lnSpc>
            </a:pPr>
            <a:endParaRPr lang="pt-BR" sz="1600" dirty="0"/>
          </a:p>
          <a:p>
            <a:pPr>
              <a:lnSpc>
                <a:spcPct val="80000"/>
              </a:lnSpc>
            </a:pPr>
            <a:r>
              <a:rPr lang="pt-BR" sz="1600" dirty="0"/>
              <a:t>e participa na:</a:t>
            </a:r>
          </a:p>
          <a:p>
            <a:pPr>
              <a:lnSpc>
                <a:spcPct val="80000"/>
              </a:lnSpc>
            </a:pPr>
            <a:endParaRPr lang="pt-BR" sz="1600" dirty="0"/>
          </a:p>
          <a:p>
            <a:pPr>
              <a:lnSpc>
                <a:spcPct val="80000"/>
              </a:lnSpc>
            </a:pPr>
            <a:r>
              <a:rPr lang="pt-BR" sz="1600" dirty="0"/>
              <a:t>multiplicação e divisão celular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22400" y="3092450"/>
            <a:ext cx="7112000" cy="163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50" name="Picture 6" descr="mit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410577"/>
            <a:ext cx="3530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392680" y="2907665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e produção de proteínas: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336800" y="5908675"/>
            <a:ext cx="273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“The central dogma”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6680" y="7202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Bioquímica-</a:t>
            </a:r>
            <a:r>
              <a:rPr lang="sv-SE" sz="1600" dirty="0"/>
              <a:t>Biologia Molecular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0887" y="3671888"/>
            <a:ext cx="44005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745</Words>
  <Application>Microsoft Office PowerPoint</Application>
  <PresentationFormat>Apresentação na tela (4:3)</PresentationFormat>
  <Paragraphs>290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Estrutura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Magnus Gidlund</dc:creator>
  <cp:lastModifiedBy>PC</cp:lastModifiedBy>
  <cp:revision>104</cp:revision>
  <cp:lastPrinted>2000-08-24T15:40:27Z</cp:lastPrinted>
  <dcterms:created xsi:type="dcterms:W3CDTF">2000-08-23T14:57:49Z</dcterms:created>
  <dcterms:modified xsi:type="dcterms:W3CDTF">2018-05-22T16:42:05Z</dcterms:modified>
</cp:coreProperties>
</file>