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6" r:id="rId1"/>
  </p:sldMasterIdLst>
  <p:notesMasterIdLst>
    <p:notesMasterId r:id="rId28"/>
  </p:notesMasterIdLst>
  <p:sldIdLst>
    <p:sldId id="265" r:id="rId2"/>
    <p:sldId id="304" r:id="rId3"/>
    <p:sldId id="283" r:id="rId4"/>
    <p:sldId id="285" r:id="rId5"/>
    <p:sldId id="287" r:id="rId6"/>
    <p:sldId id="288" r:id="rId7"/>
    <p:sldId id="290" r:id="rId8"/>
    <p:sldId id="291" r:id="rId9"/>
    <p:sldId id="292" r:id="rId10"/>
    <p:sldId id="303" r:id="rId11"/>
    <p:sldId id="271" r:id="rId12"/>
    <p:sldId id="302" r:id="rId13"/>
    <p:sldId id="305" r:id="rId14"/>
    <p:sldId id="306" r:id="rId15"/>
    <p:sldId id="307" r:id="rId16"/>
    <p:sldId id="308" r:id="rId17"/>
    <p:sldId id="309" r:id="rId18"/>
    <p:sldId id="293" r:id="rId19"/>
    <p:sldId id="310" r:id="rId20"/>
    <p:sldId id="311" r:id="rId21"/>
    <p:sldId id="294" r:id="rId22"/>
    <p:sldId id="297" r:id="rId23"/>
    <p:sldId id="312" r:id="rId24"/>
    <p:sldId id="314" r:id="rId25"/>
    <p:sldId id="313" r:id="rId26"/>
    <p:sldId id="268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16DB"/>
    <a:srgbClr val="537F54"/>
    <a:srgbClr val="3E603F"/>
    <a:srgbClr val="82C836"/>
    <a:srgbClr val="FFFF66"/>
    <a:srgbClr val="2F9F2F"/>
    <a:srgbClr val="1D9FB1"/>
    <a:srgbClr val="00FA71"/>
    <a:srgbClr val="476D48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Estilo com Tema 2 - Ênfas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2844" y="-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P\Programas%2020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e\Documents\USP\Programas%20201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P\total%20teses%20disser%20capes201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P\Programas%20201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P\Programas%20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7"/>
  <c:chart>
    <c:autoTitleDeleted val="1"/>
    <c:plotArea>
      <c:layout/>
      <c:pieChart>
        <c:varyColors val="1"/>
        <c:ser>
          <c:idx val="0"/>
          <c:order val="0"/>
          <c:dLbls>
            <c:showPercent val="1"/>
            <c:showLeaderLines val="1"/>
          </c:dLbls>
          <c:cat>
            <c:strRef>
              <c:f>USP!$F$78:$F$79</c:f>
              <c:strCache>
                <c:ptCount val="2"/>
                <c:pt idx="0">
                  <c:v>USP</c:v>
                </c:pt>
                <c:pt idx="1">
                  <c:v>Outros centros de pesquisa</c:v>
                </c:pt>
              </c:strCache>
            </c:strRef>
          </c:cat>
          <c:val>
            <c:numRef>
              <c:f>USP!$G$78:$G$79</c:f>
              <c:numCache>
                <c:formatCode>General</c:formatCode>
                <c:ptCount val="2"/>
                <c:pt idx="0">
                  <c:v>41</c:v>
                </c:pt>
                <c:pt idx="1">
                  <c:v>56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  <c:dispBlanksAs val="zero"/>
  </c:chart>
  <c:txPr>
    <a:bodyPr/>
    <a:lstStyle/>
    <a:p>
      <a:pPr>
        <a:defRPr sz="1800"/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plotArea>
      <c:layout/>
      <c:barChart>
        <c:barDir val="col"/>
        <c:grouping val="clustered"/>
        <c:ser>
          <c:idx val="1"/>
          <c:order val="0"/>
          <c:tx>
            <c:strRef>
              <c:f>Plan2!$B$1</c:f>
              <c:strCache>
                <c:ptCount val="1"/>
                <c:pt idx="0">
                  <c:v>USP</c:v>
                </c:pt>
              </c:strCache>
            </c:strRef>
          </c:tx>
          <c:cat>
            <c:numRef>
              <c:f>Plan2!$A$2:$A$14</c:f>
              <c:numCache>
                <c:formatCode>General</c:formatCode>
                <c:ptCount val="13"/>
                <c:pt idx="0">
                  <c:v>1998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</c:numCache>
            </c:numRef>
          </c:cat>
          <c:val>
            <c:numRef>
              <c:f>Plan2!$B$2:$B$14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4</c:v>
                </c:pt>
                <c:pt idx="5">
                  <c:v>2</c:v>
                </c:pt>
                <c:pt idx="6">
                  <c:v>3</c:v>
                </c:pt>
                <c:pt idx="7">
                  <c:v>1</c:v>
                </c:pt>
                <c:pt idx="8">
                  <c:v>6</c:v>
                </c:pt>
                <c:pt idx="9">
                  <c:v>3</c:v>
                </c:pt>
                <c:pt idx="10">
                  <c:v>9</c:v>
                </c:pt>
                <c:pt idx="11">
                  <c:v>3</c:v>
                </c:pt>
                <c:pt idx="12">
                  <c:v>4</c:v>
                </c:pt>
              </c:numCache>
            </c:numRef>
          </c:val>
        </c:ser>
        <c:dLbls/>
        <c:gapWidth val="75"/>
        <c:axId val="42022400"/>
        <c:axId val="42023936"/>
      </c:barChart>
      <c:lineChart>
        <c:grouping val="stacked"/>
        <c:ser>
          <c:idx val="2"/>
          <c:order val="1"/>
          <c:tx>
            <c:strRef>
              <c:f>Plan2!$C$1</c:f>
              <c:strCache>
                <c:ptCount val="1"/>
                <c:pt idx="0">
                  <c:v>Outros</c:v>
                </c:pt>
              </c:strCache>
            </c:strRef>
          </c:tx>
          <c:marker>
            <c:symbol val="none"/>
          </c:marker>
          <c:cat>
            <c:numRef>
              <c:f>Plan2!$A$2:$A$14</c:f>
              <c:numCache>
                <c:formatCode>General</c:formatCode>
                <c:ptCount val="13"/>
                <c:pt idx="0">
                  <c:v>1998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</c:numCache>
            </c:numRef>
          </c:cat>
          <c:val>
            <c:numRef>
              <c:f>Plan2!$C$2:$C$14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7</c:v>
                </c:pt>
                <c:pt idx="8">
                  <c:v>7</c:v>
                </c:pt>
                <c:pt idx="9">
                  <c:v>3</c:v>
                </c:pt>
                <c:pt idx="10">
                  <c:v>6</c:v>
                </c:pt>
                <c:pt idx="11">
                  <c:v>6</c:v>
                </c:pt>
                <c:pt idx="12">
                  <c:v>13</c:v>
                </c:pt>
              </c:numCache>
            </c:numRef>
          </c:val>
        </c:ser>
        <c:dLbls/>
        <c:marker val="1"/>
        <c:axId val="42022400"/>
        <c:axId val="42023936"/>
      </c:lineChart>
      <c:catAx>
        <c:axId val="42022400"/>
        <c:scaling>
          <c:orientation val="minMax"/>
        </c:scaling>
        <c:axPos val="b"/>
        <c:numFmt formatCode="General" sourceLinked="1"/>
        <c:majorTickMark val="none"/>
        <c:tickLblPos val="nextTo"/>
        <c:crossAx val="42023936"/>
        <c:crosses val="autoZero"/>
        <c:auto val="1"/>
        <c:lblAlgn val="ctr"/>
        <c:lblOffset val="100"/>
      </c:catAx>
      <c:valAx>
        <c:axId val="42023936"/>
        <c:scaling>
          <c:orientation val="minMax"/>
        </c:scaling>
        <c:axPos val="l"/>
        <c:numFmt formatCode="General" sourceLinked="1"/>
        <c:majorTickMark val="none"/>
        <c:tickLblPos val="nextTo"/>
        <c:crossAx val="42022400"/>
        <c:crosses val="autoZero"/>
        <c:crossBetween val="between"/>
      </c:valAx>
    </c:plotArea>
    <c:legend>
      <c:legendPos val="b"/>
      <c:layout/>
    </c:legend>
    <c:plotVisOnly val="1"/>
    <c:dispBlanksAs val="zero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pt-B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educom!$B$41</c:f>
              <c:strCache>
                <c:ptCount val="1"/>
                <c:pt idx="0">
                  <c:v>Mestrado</c:v>
                </c:pt>
              </c:strCache>
            </c:strRef>
          </c:tx>
          <c:cat>
            <c:strRef>
              <c:f>educom!$A$42:$A$54</c:f>
              <c:strCache>
                <c:ptCount val="13"/>
                <c:pt idx="1">
                  <c:v>USP</c:v>
                </c:pt>
                <c:pt idx="2">
                  <c:v>UFPR</c:v>
                </c:pt>
                <c:pt idx="3">
                  <c:v>UMESP</c:v>
                </c:pt>
                <c:pt idx="4">
                  <c:v>PUC SP</c:v>
                </c:pt>
                <c:pt idx="5">
                  <c:v>UFPB</c:v>
                </c:pt>
                <c:pt idx="6">
                  <c:v>UNESP </c:v>
                </c:pt>
                <c:pt idx="7">
                  <c:v>UFSC</c:v>
                </c:pt>
                <c:pt idx="8">
                  <c:v>UFAM</c:v>
                </c:pt>
                <c:pt idx="9">
                  <c:v>UNIP</c:v>
                </c:pt>
                <c:pt idx="10">
                  <c:v>UFRJ</c:v>
                </c:pt>
                <c:pt idx="11">
                  <c:v>UNOESTE</c:v>
                </c:pt>
                <c:pt idx="12">
                  <c:v>UFMS</c:v>
                </c:pt>
              </c:strCache>
            </c:strRef>
          </c:cat>
          <c:val>
            <c:numRef>
              <c:f>educom!$B$42:$B$54</c:f>
              <c:numCache>
                <c:formatCode>General</c:formatCode>
                <c:ptCount val="13"/>
                <c:pt idx="1">
                  <c:v>27</c:v>
                </c:pt>
                <c:pt idx="2">
                  <c:v>8</c:v>
                </c:pt>
                <c:pt idx="3">
                  <c:v>5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2</c:v>
                </c:pt>
                <c:pt idx="12">
                  <c:v>2</c:v>
                </c:pt>
              </c:numCache>
            </c:numRef>
          </c:val>
        </c:ser>
        <c:ser>
          <c:idx val="1"/>
          <c:order val="1"/>
          <c:tx>
            <c:strRef>
              <c:f>educom!$C$41</c:f>
              <c:strCache>
                <c:ptCount val="1"/>
                <c:pt idx="0">
                  <c:v>Doutorado</c:v>
                </c:pt>
              </c:strCache>
            </c:strRef>
          </c:tx>
          <c:cat>
            <c:strRef>
              <c:f>educom!$A$42:$A$54</c:f>
              <c:strCache>
                <c:ptCount val="13"/>
                <c:pt idx="1">
                  <c:v>USP</c:v>
                </c:pt>
                <c:pt idx="2">
                  <c:v>UFPR</c:v>
                </c:pt>
                <c:pt idx="3">
                  <c:v>UMESP</c:v>
                </c:pt>
                <c:pt idx="4">
                  <c:v>PUC SP</c:v>
                </c:pt>
                <c:pt idx="5">
                  <c:v>UFPB</c:v>
                </c:pt>
                <c:pt idx="6">
                  <c:v>UNESP </c:v>
                </c:pt>
                <c:pt idx="7">
                  <c:v>UFSC</c:v>
                </c:pt>
                <c:pt idx="8">
                  <c:v>UFAM</c:v>
                </c:pt>
                <c:pt idx="9">
                  <c:v>UNIP</c:v>
                </c:pt>
                <c:pt idx="10">
                  <c:v>UFRJ</c:v>
                </c:pt>
                <c:pt idx="11">
                  <c:v>UNOESTE</c:v>
                </c:pt>
                <c:pt idx="12">
                  <c:v>UFMS</c:v>
                </c:pt>
              </c:strCache>
            </c:strRef>
          </c:cat>
          <c:val>
            <c:numRef>
              <c:f>educom!$C$42:$C$54</c:f>
              <c:numCache>
                <c:formatCode>General</c:formatCode>
                <c:ptCount val="13"/>
                <c:pt idx="1">
                  <c:v>14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dLbls/>
        <c:axId val="41886080"/>
        <c:axId val="41887616"/>
      </c:barChart>
      <c:catAx>
        <c:axId val="41886080"/>
        <c:scaling>
          <c:orientation val="minMax"/>
        </c:scaling>
        <c:axPos val="b"/>
        <c:majorTickMark val="none"/>
        <c:tickLblPos val="nextTo"/>
        <c:crossAx val="41887616"/>
        <c:crosses val="autoZero"/>
        <c:auto val="1"/>
        <c:lblAlgn val="ctr"/>
        <c:lblOffset val="100"/>
      </c:catAx>
      <c:valAx>
        <c:axId val="4188761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4188608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pt-B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plotArea>
      <c:layout/>
      <c:pie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USP!$M$81:$M$82</c:f>
              <c:strCache>
                <c:ptCount val="2"/>
                <c:pt idx="0">
                  <c:v>Mestrado</c:v>
                </c:pt>
                <c:pt idx="1">
                  <c:v>Doutorado</c:v>
                </c:pt>
              </c:strCache>
            </c:strRef>
          </c:cat>
          <c:val>
            <c:numRef>
              <c:f>USP!$N$81:$N$82</c:f>
              <c:numCache>
                <c:formatCode>General</c:formatCode>
                <c:ptCount val="2"/>
                <c:pt idx="0">
                  <c:v>27</c:v>
                </c:pt>
                <c:pt idx="1">
                  <c:v>14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t-B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plotArea>
      <c:layout/>
      <c:pieChart>
        <c:varyColors val="1"/>
        <c:ser>
          <c:idx val="0"/>
          <c:order val="0"/>
          <c:explosion val="25"/>
          <c:dLbls>
            <c:showPercent val="1"/>
            <c:showLeaderLines val="1"/>
          </c:dLbls>
          <c:cat>
            <c:strRef>
              <c:f>USP!$B$101:$B$105</c:f>
              <c:strCache>
                <c:ptCount val="5"/>
                <c:pt idx="0">
                  <c:v>Ciências da Comunicação</c:v>
                </c:pt>
                <c:pt idx="1">
                  <c:v>Educação</c:v>
                </c:pt>
                <c:pt idx="2">
                  <c:v>Meios e Processos Audiovisuais</c:v>
                </c:pt>
                <c:pt idx="3">
                  <c:v>Psicologia</c:v>
                </c:pt>
                <c:pt idx="4">
                  <c:v>Saúde Pública</c:v>
                </c:pt>
              </c:strCache>
            </c:strRef>
          </c:cat>
          <c:val>
            <c:numRef>
              <c:f>USP!$C$101:$C$105</c:f>
              <c:numCache>
                <c:formatCode>General</c:formatCode>
                <c:ptCount val="5"/>
                <c:pt idx="0">
                  <c:v>32</c:v>
                </c:pt>
                <c:pt idx="1">
                  <c:v>4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BE51E-D3DA-4315-8C16-F08306495EAE}" type="datetimeFigureOut">
              <a:rPr lang="pt-BR" smtClean="0"/>
              <a:pPr/>
              <a:t>3/10/2016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0AA87A-FD92-4388-8478-AF8C4E0D1E4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88547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1" name="Espaço Reservado para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A423454-D76E-46DA-B25C-DD5AB9D9F419}" type="datetimeFigureOut">
              <a:rPr lang="pt-BR" smtClean="0"/>
              <a:pPr/>
              <a:t>3/10/2016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2050" name="Picture 2" descr="http://3.bp.blogspot.com/-bkETAG-QV8E/Ufrn35Dze4I/AAAAAAAAAIM/nyIbTTPTrRM/s210/logo_nova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" y="5431424"/>
            <a:ext cx="2626917" cy="1426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23454-D76E-46DA-B25C-DD5AB9D9F419}" type="datetimeFigureOut">
              <a:rPr lang="pt-BR" smtClean="0"/>
              <a:pPr/>
              <a:t>3/10/2016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A423454-D76E-46DA-B25C-DD5AB9D9F419}" type="datetimeFigureOut">
              <a:rPr lang="pt-BR" smtClean="0"/>
              <a:pPr/>
              <a:t>3/10/2016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23454-D76E-46DA-B25C-DD5AB9D9F419}" type="datetimeFigureOut">
              <a:rPr lang="pt-BR" smtClean="0"/>
              <a:pPr/>
              <a:t>3/10/2016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A423454-D76E-46DA-B25C-DD5AB9D9F419}" type="datetimeFigureOut">
              <a:rPr lang="pt-BR" smtClean="0"/>
              <a:pPr/>
              <a:t>3/10/2016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23454-D76E-46DA-B25C-DD5AB9D9F419}" type="datetimeFigureOut">
              <a:rPr lang="pt-BR" smtClean="0"/>
              <a:pPr/>
              <a:t>3/10/2016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23454-D76E-46DA-B25C-DD5AB9D9F419}" type="datetimeFigureOut">
              <a:rPr lang="pt-BR" smtClean="0"/>
              <a:pPr/>
              <a:t>3/10/2016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23454-D76E-46DA-B25C-DD5AB9D9F419}" type="datetimeFigureOut">
              <a:rPr lang="pt-BR" smtClean="0"/>
              <a:pPr/>
              <a:t>3/10/2016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A423454-D76E-46DA-B25C-DD5AB9D9F419}" type="datetimeFigureOut">
              <a:rPr lang="pt-BR" smtClean="0"/>
              <a:pPr/>
              <a:t>3/10/2016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23454-D76E-46DA-B25C-DD5AB9D9F419}" type="datetimeFigureOut">
              <a:rPr lang="pt-BR" smtClean="0"/>
              <a:pPr/>
              <a:t>3/10/2016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23454-D76E-46DA-B25C-DD5AB9D9F419}" type="datetimeFigureOut">
              <a:rPr lang="pt-BR" smtClean="0"/>
              <a:pPr/>
              <a:t>3/10/2016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Títu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1" name="Espaço Reservado para Tex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7" name="Espaço Reservado para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A423454-D76E-46DA-B25C-DD5AB9D9F419}" type="datetimeFigureOut">
              <a:rPr lang="pt-BR" smtClean="0"/>
              <a:pPr/>
              <a:t>3/10/2016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7" r:id="rId1"/>
    <p:sldLayoutId id="2147484358" r:id="rId2"/>
    <p:sldLayoutId id="2147484359" r:id="rId3"/>
    <p:sldLayoutId id="2147484360" r:id="rId4"/>
    <p:sldLayoutId id="2147484361" r:id="rId5"/>
    <p:sldLayoutId id="2147484362" r:id="rId6"/>
    <p:sldLayoutId id="2147484363" r:id="rId7"/>
    <p:sldLayoutId id="2147484364" r:id="rId8"/>
    <p:sldLayoutId id="2147484365" r:id="rId9"/>
    <p:sldLayoutId id="2147484366" r:id="rId10"/>
    <p:sldLayoutId id="21474843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ose_pinheiro@uol.com.b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es.gov.br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es.gov.br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http://www.capes.gov.br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es.gov.br/" TargetMode="Externa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omradio.com.br/" TargetMode="External"/><Relationship Id="rId2" Type="http://schemas.openxmlformats.org/officeDocument/2006/relationships/hyperlink" Target="http://www.eca.usp.b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sp.br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es.gov.br/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apes.gov.b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capes.gov.b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capes.gov.b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capes.gov.b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apes.gov.br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capes.gov.b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131840" y="332656"/>
            <a:ext cx="5372046" cy="3530924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A produção acadêmica sobre a </a:t>
            </a:r>
            <a:r>
              <a:rPr lang="pt-BR" dirty="0" err="1" smtClean="0"/>
              <a:t>Educomunicação</a:t>
            </a:r>
            <a:r>
              <a:rPr lang="pt-BR" dirty="0" smtClean="0"/>
              <a:t> no Brasil</a:t>
            </a:r>
            <a:br>
              <a:rPr lang="pt-BR" dirty="0" smtClean="0"/>
            </a:br>
            <a:r>
              <a:rPr lang="pt-BR" sz="2000" dirty="0" smtClean="0"/>
              <a:t> De 1998 a 2011</a:t>
            </a:r>
            <a:endParaRPr lang="pt-BR" sz="2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51920" y="4437112"/>
            <a:ext cx="4536504" cy="1040112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pt-BR" sz="1800" dirty="0" err="1" smtClean="0"/>
              <a:t>Profa</a:t>
            </a:r>
            <a:r>
              <a:rPr lang="pt-BR" sz="1800" dirty="0" smtClean="0"/>
              <a:t>. Dra. Rose Pinheiro</a:t>
            </a:r>
          </a:p>
          <a:p>
            <a:pPr algn="ctr"/>
            <a:r>
              <a:rPr lang="pt-BR" sz="1800" dirty="0" smtClean="0"/>
              <a:t>Ciências da Comunicação </a:t>
            </a:r>
          </a:p>
          <a:p>
            <a:pPr algn="ctr"/>
            <a:r>
              <a:rPr lang="pt-BR" sz="1800" dirty="0" smtClean="0"/>
              <a:t>21/09/2013</a:t>
            </a:r>
          </a:p>
          <a:p>
            <a:pPr algn="ctr"/>
            <a:endParaRPr lang="pt-BR" sz="1800" dirty="0"/>
          </a:p>
          <a:p>
            <a:pPr algn="ctr"/>
            <a:r>
              <a:rPr lang="pt-BR" sz="1800" dirty="0">
                <a:hlinkClick r:id="rId2"/>
              </a:rPr>
              <a:t>rose_pinheiro@uol.com.br</a:t>
            </a:r>
            <a:endParaRPr lang="pt-BR" sz="1800" dirty="0"/>
          </a:p>
          <a:p>
            <a:pPr algn="ctr"/>
            <a:endParaRPr lang="pt-B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pic>
        <p:nvPicPr>
          <p:cNvPr id="4" name="Espaço Reservado para Conteúdo 3" descr="Imagem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916832"/>
            <a:ext cx="5616623" cy="410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0" y="6280919"/>
            <a:ext cx="62646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Base: 97 teses de doutorado e dissertações de mestrado</a:t>
            </a:r>
          </a:p>
          <a:p>
            <a:r>
              <a:rPr lang="pt-BR" sz="1050" dirty="0" smtClean="0"/>
              <a:t>Período: 1998 a 2011</a:t>
            </a:r>
          </a:p>
          <a:p>
            <a:r>
              <a:rPr lang="pt-BR" sz="1050" dirty="0" smtClean="0"/>
              <a:t>Fonte: Banco de Teses da Capes – Disponível em </a:t>
            </a:r>
            <a:r>
              <a:rPr lang="pt-BR" sz="1050" dirty="0" smtClean="0">
                <a:hlinkClick r:id="rId3"/>
              </a:rPr>
              <a:t>www.capes.gov.br</a:t>
            </a:r>
            <a:r>
              <a:rPr lang="pt-BR" sz="1050" dirty="0" smtClean="0"/>
              <a:t> Acesso 07/10/2012</a:t>
            </a:r>
            <a:endParaRPr lang="pt-BR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r>
              <a:rPr lang="pt-BR" dirty="0" smtClean="0"/>
              <a:t>2. Análise </a:t>
            </a:r>
            <a:r>
              <a:rPr lang="pt-BR" dirty="0" err="1" smtClean="0"/>
              <a:t>bibliométrica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PT" dirty="0" smtClean="0"/>
              <a:t>A </a:t>
            </a:r>
            <a:r>
              <a:rPr lang="pt-PT" b="1" dirty="0" smtClean="0"/>
              <a:t>dialogicidade, a transversalidade e a interacionalidade </a:t>
            </a:r>
            <a:r>
              <a:rPr lang="pt-PT" dirty="0" smtClean="0"/>
              <a:t>são requisitos básicos </a:t>
            </a:r>
          </a:p>
          <a:p>
            <a:r>
              <a:rPr lang="pt-PT" dirty="0" smtClean="0"/>
              <a:t>A palavra-chave das pesquisas sobre a Educomunicação é a </a:t>
            </a:r>
            <a:r>
              <a:rPr lang="pt-PT" b="1" dirty="0" smtClean="0"/>
              <a:t>mediação</a:t>
            </a:r>
          </a:p>
          <a:p>
            <a:r>
              <a:rPr lang="pt-PT" dirty="0" smtClean="0"/>
              <a:t>Os autores mais referenciados são </a:t>
            </a:r>
            <a:r>
              <a:rPr lang="pt-PT" b="1" dirty="0" smtClean="0"/>
              <a:t>Ismar de Oliveira Soares, Jesús Martín-Barbero e Paulo Freire</a:t>
            </a:r>
          </a:p>
          <a:p>
            <a:pPr lvl="0"/>
            <a:r>
              <a:rPr lang="pt-PT" dirty="0" smtClean="0"/>
              <a:t>Alguns indicadores: </a:t>
            </a:r>
          </a:p>
          <a:p>
            <a:pPr lvl="1"/>
            <a:r>
              <a:rPr lang="pt-BR" sz="2600" dirty="0" smtClean="0"/>
              <a:t>Maior interesse pela área de intervenção Mediação Tecnológica (47%)</a:t>
            </a:r>
          </a:p>
          <a:p>
            <a:pPr lvl="1"/>
            <a:r>
              <a:rPr lang="pt-BR" sz="2600" dirty="0" smtClean="0"/>
              <a:t>Prevalência de Estudo de Caso (&gt;50%)</a:t>
            </a:r>
          </a:p>
          <a:p>
            <a:pPr lvl="1"/>
            <a:r>
              <a:rPr lang="pt-BR" sz="2600" dirty="0" smtClean="0"/>
              <a:t>Falta de padronização para indexação de palavras-chave (+130)</a:t>
            </a:r>
          </a:p>
          <a:p>
            <a:pPr lvl="1"/>
            <a:r>
              <a:rPr lang="pt-BR" sz="2600" dirty="0" smtClean="0"/>
              <a:t>Média de citações acima de outras áreas (96,1 por trabalho)</a:t>
            </a:r>
          </a:p>
          <a:p>
            <a:pPr lvl="1"/>
            <a:r>
              <a:rPr lang="pt-BR" sz="2600" dirty="0" smtClean="0"/>
              <a:t>Livros como principal fonte de pesquisa (61%)</a:t>
            </a:r>
          </a:p>
          <a:p>
            <a:pPr lvl="1"/>
            <a:r>
              <a:rPr lang="pt-BR" sz="2600" dirty="0" smtClean="0"/>
              <a:t>Prevalência do idioma da Língua Portuguesa (86%)</a:t>
            </a:r>
          </a:p>
          <a:p>
            <a:pPr lvl="1"/>
            <a:r>
              <a:rPr lang="pt-BR" sz="2600" dirty="0" smtClean="0"/>
              <a:t>Prevalência de autores nacionais (62,2%)</a:t>
            </a:r>
          </a:p>
          <a:p>
            <a:pPr lvl="1"/>
            <a:r>
              <a:rPr lang="pt-BR" sz="2600" dirty="0" smtClean="0"/>
              <a:t>Baixa presença de autores latinos (9,1%)</a:t>
            </a:r>
          </a:p>
          <a:p>
            <a:pPr lvl="1"/>
            <a:r>
              <a:rPr lang="pt-BR" sz="2600" dirty="0" smtClean="0"/>
              <a:t>Fontes bibliográficas com mais de cinco anos de publicação (60% anterior a 2000)</a:t>
            </a:r>
          </a:p>
          <a:p>
            <a:pPr lvl="1"/>
            <a:r>
              <a:rPr lang="pt-BR" sz="2600" dirty="0" smtClean="0"/>
              <a:t>Grande variedade de títulos de revistas (+300)</a:t>
            </a:r>
          </a:p>
          <a:p>
            <a:pPr lvl="1"/>
            <a:r>
              <a:rPr lang="pt-BR" sz="2600" dirty="0" smtClean="0"/>
              <a:t>Os sites aparecem em 3º lugar (6,7%)</a:t>
            </a:r>
          </a:p>
          <a:p>
            <a:pPr lvl="1"/>
            <a:r>
              <a:rPr lang="pt-BR" sz="2600" dirty="0" smtClean="0"/>
              <a:t>Liderança da área de Comunicação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/>
          <a:lstStyle/>
          <a:p>
            <a:r>
              <a:rPr lang="pt-BR" dirty="0" smtClean="0"/>
              <a:t>Principais revistas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95537" y="1124747"/>
          <a:ext cx="7272808" cy="5246678"/>
        </p:xfrm>
        <a:graphic>
          <a:graphicData uri="http://schemas.openxmlformats.org/drawingml/2006/table">
            <a:tbl>
              <a:tblPr/>
              <a:tblGrid>
                <a:gridCol w="1768389"/>
                <a:gridCol w="398509"/>
                <a:gridCol w="489835"/>
                <a:gridCol w="1195530"/>
                <a:gridCol w="1372862"/>
                <a:gridCol w="917927"/>
                <a:gridCol w="635488"/>
                <a:gridCol w="494268"/>
              </a:tblGrid>
              <a:tr h="2900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 err="1">
                          <a:solidFill>
                            <a:schemeClr val="bg1"/>
                          </a:solidFill>
                          <a:latin typeface="Times New Roman"/>
                        </a:rPr>
                        <a:t>Revista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Total</a:t>
                      </a:r>
                      <a:endParaRPr lang="pt-BR" sz="1200" b="1" i="0" u="none" strike="noStrike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sng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Qualis</a:t>
                      </a:r>
                      <a:endParaRPr lang="pt-BR" sz="1200" b="1" i="0" u="sng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Área</a:t>
                      </a:r>
                      <a:endParaRPr lang="pt-BR" sz="1200" b="1" i="0" u="none" strike="noStrike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Instituição</a:t>
                      </a: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 err="1">
                          <a:solidFill>
                            <a:schemeClr val="bg1"/>
                          </a:solidFill>
                          <a:latin typeface="Times New Roman"/>
                        </a:rPr>
                        <a:t>Periodicidade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Criação</a:t>
                      </a:r>
                      <a:endParaRPr lang="pt-BR" sz="1200" b="1" i="0" u="none" strike="noStrike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ISSN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4042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Comunicação &amp; Educação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Comunicação/Educação</a:t>
                      </a: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USP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Quadrimestral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0104-6829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042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Ciência e Tecnologia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Interdisciplinar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UniSal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Semestral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1677-9649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042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Comunicação &amp; Sociedade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Umesp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Semestral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1979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111111"/>
                          </a:solidFill>
                          <a:latin typeface="Times New Roman"/>
                        </a:rPr>
                        <a:t>2175-7755</a:t>
                      </a:r>
                      <a:endParaRPr lang="pt-BR" sz="1200" b="0" i="0" u="none" strike="noStrike">
                        <a:solidFill>
                          <a:srgbClr val="111111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5371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Contato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Comunicação, Arte e Educação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Senado Federal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Extinta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1516-070X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821611">
                <a:tc>
                  <a:txBody>
                    <a:bodyPr/>
                    <a:lstStyle/>
                    <a:p>
                      <a:pPr algn="l" fontAlgn="t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Diá-logos de la Comunicacíon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Felafacs - Federación Latino-americana de Facultades de Comunicación Social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Semestral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1987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1995–6630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5213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Nómadas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Ciências Sociais e Humanas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Universidad Central – Colombia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Semestral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0121-7550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60356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Tecnologia Educacional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Educação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Associação Brasileira de Tecnologia Educacional</a:t>
                      </a: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Trimestral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1972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0102-5503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042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Revista USP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Interdisciplinar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USP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Trimestral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1989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0103-9989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042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Educação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Educação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Editora Segmento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Mensal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1415-5486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042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Eccos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Interdisciplinar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Uninove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Semestral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1517-1949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/>
          <a:lstStyle/>
          <a:p>
            <a:r>
              <a:rPr lang="pt-BR" dirty="0" smtClean="0"/>
              <a:t>Nacionalidade dos autores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971601" y="1916832"/>
          <a:ext cx="6264694" cy="2664295"/>
        </p:xfrm>
        <a:graphic>
          <a:graphicData uri="http://schemas.openxmlformats.org/drawingml/2006/table">
            <a:tbl>
              <a:tblPr/>
              <a:tblGrid>
                <a:gridCol w="1646983"/>
                <a:gridCol w="985112"/>
                <a:gridCol w="1539237"/>
                <a:gridCol w="1108250"/>
                <a:gridCol w="985112"/>
              </a:tblGrid>
              <a:tr h="55823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 dirty="0" err="1">
                          <a:solidFill>
                            <a:schemeClr val="bg1"/>
                          </a:solidFill>
                          <a:latin typeface="+mn-lt"/>
                        </a:rPr>
                        <a:t>Geral</a:t>
                      </a:r>
                      <a:endParaRPr lang="pt-BR" sz="20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chemeClr val="bg1"/>
                          </a:solidFill>
                          <a:latin typeface="+mn-lt"/>
                        </a:rPr>
                        <a:t>Brasil</a:t>
                      </a:r>
                      <a:endParaRPr lang="pt-BR" sz="2000" b="1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chemeClr val="bg1"/>
                          </a:solidFill>
                          <a:latin typeface="+mn-lt"/>
                        </a:rPr>
                        <a:t>Estrangeiro</a:t>
                      </a:r>
                      <a:endParaRPr lang="pt-BR" sz="2000" b="1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chemeClr val="bg1"/>
                          </a:solidFill>
                          <a:latin typeface="+mn-lt"/>
                        </a:rPr>
                        <a:t>Latinos</a:t>
                      </a:r>
                      <a:endParaRPr lang="pt-BR" sz="2000" b="1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Total</a:t>
                      </a:r>
                      <a:endParaRPr lang="pt-BR" sz="20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Mestrado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4074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1554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501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6129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Doutorado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1377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951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2628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Total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5451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2505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801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8757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0748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Percentual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62,20%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28,70%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pt-BR" dirty="0" smtClean="0"/>
              <a:t>Brasileiros mais citados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67544" y="1196753"/>
          <a:ext cx="7416823" cy="5184575"/>
        </p:xfrm>
        <a:graphic>
          <a:graphicData uri="http://schemas.openxmlformats.org/drawingml/2006/table">
            <a:tbl>
              <a:tblPr/>
              <a:tblGrid>
                <a:gridCol w="2375959"/>
                <a:gridCol w="2346609"/>
                <a:gridCol w="1216760"/>
                <a:gridCol w="1477495"/>
              </a:tblGrid>
              <a:tr h="21505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err="1">
                          <a:solidFill>
                            <a:schemeClr val="bg1"/>
                          </a:solidFill>
                          <a:latin typeface="Trebuchet MS" pitchFamily="34" charset="0"/>
                        </a:rPr>
                        <a:t>Nacionais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latin typeface="Trebuchet MS" pitchFamily="34" charset="0"/>
                        </a:rPr>
                        <a:t>Obra mais citada</a:t>
                      </a:r>
                      <a:endParaRPr lang="pt-BR" sz="1200" b="1" i="0" u="none" strike="noStrike">
                        <a:solidFill>
                          <a:schemeClr val="bg1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latin typeface="Trebuchet MS" pitchFamily="34" charset="0"/>
                        </a:rPr>
                        <a:t>Área</a:t>
                      </a:r>
                      <a:endParaRPr lang="pt-BR" sz="1200" b="1" i="0" u="none" strike="noStrike">
                        <a:solidFill>
                          <a:schemeClr val="bg1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Trebuchet MS" pitchFamily="34" charset="0"/>
                        </a:rPr>
                        <a:t>IES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70632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SOARES, Ismar de Oliveira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Comunicação/ Educação: a emergência de um novo campo e o perfil de seus profissionais. 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ECA/USP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0527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FREIRE, Paulo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Pedagogia do Oprimido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Educação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UFPE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1055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MORÁN, José Manuel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Leituras dos Meios de Comunicação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ECA/USP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1055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BACCEGA, Maria Aparecida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Gestão de Processos Comunicacionais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ECA/USP e ESPM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53152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CITELLI, Adilson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 e Educação - A linguagem em movimento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ECA/USP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615833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LOPES, Maria Immacolata Vassalo de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Pesquisa em 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ECA/USP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53152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MELO, José Marques de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Teoria da comunicação: paradigmas latino-americanos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UMESP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3152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PERUZZO, Cicília Krohling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 comunitária e educação para a cidadania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UMESP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61583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D’ÁVILA, Nícia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Semiótica verbal, não-verbal e sincrética e os sistemas significantes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UNIMAR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1055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SOUSA, Mauro Wilton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Sujeito, o lado oculto do receptor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ECA/USP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pt-BR" dirty="0" smtClean="0"/>
              <a:t>Estrangeiros mais citados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539552" y="1268760"/>
          <a:ext cx="7128792" cy="4896546"/>
        </p:xfrm>
        <a:graphic>
          <a:graphicData uri="http://schemas.openxmlformats.org/drawingml/2006/table">
            <a:tbl>
              <a:tblPr/>
              <a:tblGrid>
                <a:gridCol w="2596579"/>
                <a:gridCol w="4532213"/>
              </a:tblGrid>
              <a:tr h="3179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err="1" smtClean="0">
                          <a:solidFill>
                            <a:srgbClr val="FFFFFF"/>
                          </a:solidFill>
                          <a:latin typeface="Trebuchet MS"/>
                        </a:rPr>
                        <a:t>Autores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Trebuchet MS"/>
                        </a:rPr>
                        <a:t>Obra mais citada</a:t>
                      </a:r>
                      <a:endParaRPr lang="pt-BR" sz="1400" b="1" i="0" u="none" strike="noStrike">
                        <a:solidFill>
                          <a:srgbClr val="FFFFFF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61047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MORIN, Edgar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Os sete saberes necessários à educação do futuro. </a:t>
                      </a: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0523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LÉVY, Pierre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As tecnologias da inteligência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0523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BOURDIEU, Pierre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Sobre a televisão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61047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McLUHAN, Marshall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Os Meios de Comunicação como Extensões do Homem</a:t>
                      </a: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0523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MATTELART, Armand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História das teorias da comunicação</a:t>
                      </a: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0523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CASTELLS, Manuel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A sociedade em rede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0523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FOUCAULT, Michel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A ordem do discurso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61047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THIOLLENT, Michel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Critica metodológica, investigação social e enquete operária / Metodologia da pesquisa-ação</a:t>
                      </a: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61047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GUTIÉRREZ PEREZ, Francisco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Linguagem Total - Uma pedagogia dos meios de comunicação</a:t>
                      </a: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61047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ADORNO, Theodor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Dialética do Esclarecimento / Educação e emancipação</a:t>
                      </a: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pt-BR" dirty="0" smtClean="0"/>
              <a:t>latinos mais citados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39552" y="1340768"/>
          <a:ext cx="7128792" cy="5112572"/>
        </p:xfrm>
        <a:graphic>
          <a:graphicData uri="http://schemas.openxmlformats.org/drawingml/2006/table">
            <a:tbl>
              <a:tblPr/>
              <a:tblGrid>
                <a:gridCol w="2965338"/>
                <a:gridCol w="4163454"/>
              </a:tblGrid>
              <a:tr h="26532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err="1" smtClean="0">
                          <a:solidFill>
                            <a:schemeClr val="bg1"/>
                          </a:solidFill>
                          <a:latin typeface="Times New Roman"/>
                        </a:rPr>
                        <a:t>Autores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err="1">
                          <a:solidFill>
                            <a:schemeClr val="bg1"/>
                          </a:solidFill>
                          <a:latin typeface="Times New Roman"/>
                        </a:rPr>
                        <a:t>Obra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chemeClr val="bg1"/>
                          </a:solidFill>
                          <a:latin typeface="Times New Roman"/>
                        </a:rPr>
                        <a:t>mais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chemeClr val="bg1"/>
                          </a:solidFill>
                          <a:latin typeface="Times New Roman"/>
                        </a:rPr>
                        <a:t>citada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51023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MARTÍN-BARBERO,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Jesús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Dos meios às mediações: comunicação, cultura e hegemonia</a:t>
                      </a: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1023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GÓMEZ, Guillermo Orozco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Professor e meios de comunicação: desafios, estereótipos e pesquisas</a:t>
                      </a: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51023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KAPLÚN, Mario</a:t>
                      </a:r>
                      <a:endParaRPr lang="pt-BR" sz="140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AR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Procesos educativos y canales de comunicación.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1023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CANCLINI, Néstor García</a:t>
                      </a:r>
                      <a:endParaRPr lang="pt-BR" sz="140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Consumidores e cidadão, conflitos multiculturais da globalização</a:t>
                      </a: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51023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HUERGO, Jorge A.</a:t>
                      </a:r>
                      <a:endParaRPr lang="pt-BR" sz="140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Cultura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Escolar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Cultura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Mediática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/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Intersecciones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. 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1023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GUTIÉRREZ PEREZ, Francisco</a:t>
                      </a:r>
                      <a:endParaRPr lang="pt-BR" sz="140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Linguagem Total - Uma pedagogia dos meios de comunicação</a:t>
                      </a: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76535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BORDENAVE, Juan Diaz</a:t>
                      </a:r>
                      <a:endParaRPr lang="pt-BR" sz="140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Além dos Meios e Mensagens: introdução à comunicação como processo, tecnologia, sistema e ciência</a:t>
                      </a: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1023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MATURANA, Humberto</a:t>
                      </a:r>
                      <a:endParaRPr lang="pt-BR" sz="140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Emoções e linguagem na educação e na política</a:t>
                      </a: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5511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KAPLÚN, Gabriel</a:t>
                      </a:r>
                      <a:endParaRPr lang="pt-BR" sz="140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Kaplún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intelectual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orgânico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.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Memória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afetiva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.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5511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FUENZALIDA, Valério</a:t>
                      </a:r>
                      <a:endParaRPr lang="pt-BR" sz="140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AR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Educacíon</a:t>
                      </a:r>
                      <a:r>
                        <a:rPr lang="es-AR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es-AR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para </a:t>
                      </a:r>
                      <a:r>
                        <a:rPr lang="es-AR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la comunicación televisiva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pt-BR" dirty="0" smtClean="0"/>
              <a:t>Autores por áreas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395536" y="1340770"/>
          <a:ext cx="7224464" cy="5224260"/>
        </p:xfrm>
        <a:graphic>
          <a:graphicData uri="http://schemas.openxmlformats.org/drawingml/2006/table">
            <a:tbl>
              <a:tblPr/>
              <a:tblGrid>
                <a:gridCol w="1170716"/>
                <a:gridCol w="1061532"/>
                <a:gridCol w="1008112"/>
                <a:gridCol w="1080120"/>
                <a:gridCol w="1008112"/>
                <a:gridCol w="1008112"/>
                <a:gridCol w="887760"/>
              </a:tblGrid>
              <a:tr h="385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Educação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para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 a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Gestão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da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Mediação Tecnológica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Reflexão Epistemológica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Expressão Comunicativa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Pedagogia da Comunicação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Produção mediática para a Educação</a:t>
                      </a: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5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Ismar de Oliveira Soares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Ismar de Oliveira Soares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Ismar de Oliveira Soares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Ismar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 de Oliveira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Soares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Ismar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 de Oliveira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Soares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Jesús Martín-Barbero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Paulo Freire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753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Paulo Freire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Edgar Morin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Paulo Freire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Jesús Martín-Barbero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Muniz Sodré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Paulo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Freire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Ismar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 de Oliveira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Soares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753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Marshall McLuhan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Daniel J. Silva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Jesús Martín-Barbero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José Manuel Morán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Jesús Martín-Barbero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Ismar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 de Oliveira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Soares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Pierre Levy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753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Jesús Martín-Barbero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Paulo Freire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Maria Aparecida Baccega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Cicília M. Krohling Peruzzo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Paulo Freire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Guillermo Orozco Gómez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Jesús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Martín-Barbero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753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Adilson Citelli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Humberto Maturana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Guillermo Orozco Gómez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Edgar Morin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François Dubet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Pedro Demo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Jacques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Vigneron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385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José Manuel Morán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Fritjof Capra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Adilson Citelli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Pierre Levy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Keith Swanwick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Edgar Morin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José Marques de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Melo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3678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José Marques de Melo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Nestor García Canclini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Mario Kaplún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Guillermo Orozco Gómez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Theodor Adorno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José Manuel Morán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José Manuel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Morán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3. A produção acadêmica da USP</a:t>
            </a:r>
            <a:endParaRPr lang="pt-BR" dirty="0"/>
          </a:p>
        </p:txBody>
      </p:sp>
      <p:graphicFrame>
        <p:nvGraphicFramePr>
          <p:cNvPr id="5" name="Gráfico 4"/>
          <p:cNvGraphicFramePr/>
          <p:nvPr/>
        </p:nvGraphicFramePr>
        <p:xfrm>
          <a:off x="1619672" y="1844824"/>
          <a:ext cx="576064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0" y="6119336"/>
            <a:ext cx="7560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Base: 97 teses de doutorado e dissertações de mestrado</a:t>
            </a:r>
          </a:p>
          <a:p>
            <a:r>
              <a:rPr lang="pt-BR" sz="1050" dirty="0" smtClean="0"/>
              <a:t>Período: 1998 a  2011</a:t>
            </a:r>
          </a:p>
          <a:p>
            <a:r>
              <a:rPr lang="pt-BR" sz="1050" dirty="0" smtClean="0"/>
              <a:t>Fonte: Banco de Teses da Capes – Disponível em </a:t>
            </a:r>
            <a:r>
              <a:rPr lang="pt-BR" sz="1050" dirty="0" smtClean="0">
                <a:hlinkClick r:id="rId3"/>
              </a:rPr>
              <a:t>www.capes.gov.br</a:t>
            </a:r>
            <a:r>
              <a:rPr lang="pt-BR" sz="1050" dirty="0" smtClean="0"/>
              <a:t> Acesso 07/10/2012</a:t>
            </a:r>
          </a:p>
          <a:p>
            <a:endParaRPr lang="pt-BR" sz="105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Produção da </a:t>
            </a:r>
            <a:r>
              <a:rPr lang="pt-BR" dirty="0" err="1" smtClean="0"/>
              <a:t>usp</a:t>
            </a:r>
            <a:r>
              <a:rPr lang="pt-BR" dirty="0" smtClean="0"/>
              <a:t> x 0utros</a:t>
            </a:r>
            <a:endParaRPr lang="pt-BR" dirty="0"/>
          </a:p>
        </p:txBody>
      </p:sp>
      <p:graphicFrame>
        <p:nvGraphicFramePr>
          <p:cNvPr id="4" name="Gráfico 3"/>
          <p:cNvGraphicFramePr/>
          <p:nvPr/>
        </p:nvGraphicFramePr>
        <p:xfrm>
          <a:off x="683568" y="1772816"/>
          <a:ext cx="640871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239000" cy="626328"/>
          </a:xfrm>
        </p:spPr>
        <p:txBody>
          <a:bodyPr>
            <a:normAutofit/>
          </a:bodyPr>
          <a:lstStyle/>
          <a:p>
            <a:r>
              <a:rPr lang="pt-BR" dirty="0" smtClean="0"/>
              <a:t>Objeto de estudo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19200"/>
            <a:ext cx="7643192" cy="493776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pt-BR" dirty="0" smtClean="0"/>
              <a:t>Análise geral das 97 teses e dissertações disponíveis no banco de teses da Capes, de 1998 a 2011.</a:t>
            </a:r>
          </a:p>
          <a:p>
            <a:pPr marL="514350" indent="-514350">
              <a:buAutoNum type="arabicPeriod"/>
            </a:pPr>
            <a:r>
              <a:rPr lang="pt-BR" dirty="0" smtClean="0"/>
              <a:t>Indicadores </a:t>
            </a:r>
            <a:r>
              <a:rPr lang="pt-BR" dirty="0" err="1" smtClean="0"/>
              <a:t>bibliométricos</a:t>
            </a:r>
            <a:r>
              <a:rPr lang="pt-BR" dirty="0" smtClean="0"/>
              <a:t> – a partir das referências.</a:t>
            </a:r>
          </a:p>
          <a:p>
            <a:pPr marL="514350" indent="-514350">
              <a:buAutoNum type="arabicPeriod"/>
            </a:pPr>
            <a:r>
              <a:rPr lang="pt-BR" dirty="0" smtClean="0"/>
              <a:t>Presença da USP e da ECA/USP na produção acadêmica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Principais centros de pesquisa</a:t>
            </a:r>
            <a:endParaRPr lang="pt-BR" dirty="0"/>
          </a:p>
        </p:txBody>
      </p:sp>
      <p:graphicFrame>
        <p:nvGraphicFramePr>
          <p:cNvPr id="5" name="Gráfico 4"/>
          <p:cNvGraphicFramePr/>
          <p:nvPr/>
        </p:nvGraphicFramePr>
        <p:xfrm>
          <a:off x="611560" y="1700808"/>
          <a:ext cx="676875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teses e dissertações da USP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6280919"/>
            <a:ext cx="554461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Base: 41 teses de doutorado e dissertações de mestrado</a:t>
            </a:r>
          </a:p>
          <a:p>
            <a:r>
              <a:rPr lang="pt-BR" sz="1050" dirty="0" smtClean="0"/>
              <a:t>Período: 1998 a  2011</a:t>
            </a:r>
          </a:p>
          <a:p>
            <a:r>
              <a:rPr lang="pt-BR" sz="1050" dirty="0" smtClean="0"/>
              <a:t>Fonte: Banco de Teses da Capes – Disponível em </a:t>
            </a:r>
            <a:r>
              <a:rPr lang="pt-BR" sz="1050" dirty="0" smtClean="0">
                <a:hlinkClick r:id="rId2"/>
              </a:rPr>
              <a:t>www.capes.gov.br</a:t>
            </a:r>
            <a:r>
              <a:rPr lang="pt-BR" sz="1050" dirty="0" smtClean="0"/>
              <a:t> Acesso 07/10/2012</a:t>
            </a:r>
            <a:endParaRPr lang="pt-BR" sz="1050" dirty="0"/>
          </a:p>
        </p:txBody>
      </p:sp>
      <p:graphicFrame>
        <p:nvGraphicFramePr>
          <p:cNvPr id="5" name="Gráfico 4"/>
          <p:cNvGraphicFramePr/>
          <p:nvPr/>
        </p:nvGraphicFramePr>
        <p:xfrm>
          <a:off x="1331640" y="1412776"/>
          <a:ext cx="619268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Programas da </a:t>
            </a:r>
            <a:r>
              <a:rPr lang="pt-BR" dirty="0" err="1" smtClean="0"/>
              <a:t>usp</a:t>
            </a:r>
            <a:endParaRPr lang="pt-BR" dirty="0"/>
          </a:p>
        </p:txBody>
      </p:sp>
      <p:graphicFrame>
        <p:nvGraphicFramePr>
          <p:cNvPr id="5" name="Gráfico 4"/>
          <p:cNvGraphicFramePr/>
          <p:nvPr/>
        </p:nvGraphicFramePr>
        <p:xfrm>
          <a:off x="1475656" y="1484784"/>
          <a:ext cx="633670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0" y="6280919"/>
            <a:ext cx="54006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Base: 41 teses de doutorado e dissertações de mestrado</a:t>
            </a:r>
          </a:p>
          <a:p>
            <a:r>
              <a:rPr lang="pt-BR" sz="1050" dirty="0" smtClean="0"/>
              <a:t>Período: 1998 a  2011</a:t>
            </a:r>
          </a:p>
          <a:p>
            <a:r>
              <a:rPr lang="pt-BR" sz="1050" dirty="0" smtClean="0"/>
              <a:t>Fonte: Banco de Teses da Capes – Disponível em </a:t>
            </a:r>
            <a:r>
              <a:rPr lang="pt-BR" sz="1050" dirty="0" smtClean="0">
                <a:hlinkClick r:id="rId3"/>
              </a:rPr>
              <a:t>www.capes.gov.br</a:t>
            </a:r>
            <a:r>
              <a:rPr lang="pt-BR" sz="1050" dirty="0" smtClean="0"/>
              <a:t> Acesso 07/10/2012</a:t>
            </a:r>
            <a:endParaRPr lang="pt-BR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Produção acadêmica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267744" y="1916829"/>
          <a:ext cx="2880320" cy="3312369"/>
        </p:xfrm>
        <a:graphic>
          <a:graphicData uri="http://schemas.openxmlformats.org/drawingml/2006/table">
            <a:tbl>
              <a:tblPr firstRow="1">
                <a:tableStyleId>{35758FB7-9AC5-4552-8A53-C91805E547FA}</a:tableStyleId>
              </a:tblPr>
              <a:tblGrid>
                <a:gridCol w="1285857"/>
                <a:gridCol w="1594463"/>
              </a:tblGrid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IES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Citações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USP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261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UFSC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32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UMESP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22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PUC SP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10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UFRJ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10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UFSCar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9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UFPR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8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UnB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8</a:t>
                      </a:r>
                      <a:endParaRPr lang="pt-BR" sz="1600" dirty="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467544" y="5805264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Das 60 instituições citadas, a USP aparece com 150 dissertações, 94 teses e 17 livre-docência. A ECA/USP: 118, 67 e 14, respectivamente.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Produção acadêmica mais citada pela </a:t>
            </a:r>
            <a:r>
              <a:rPr lang="pt-BR" dirty="0" err="1" smtClean="0"/>
              <a:t>usp</a:t>
            </a: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83568" y="1628798"/>
          <a:ext cx="6936431" cy="4536505"/>
        </p:xfrm>
        <a:graphic>
          <a:graphicData uri="http://schemas.openxmlformats.org/drawingml/2006/table">
            <a:tbl>
              <a:tblPr/>
              <a:tblGrid>
                <a:gridCol w="792088"/>
                <a:gridCol w="1440160"/>
                <a:gridCol w="3096344"/>
                <a:gridCol w="648072"/>
                <a:gridCol w="959767"/>
              </a:tblGrid>
              <a:tr h="473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Total de citações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Autor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Obra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Ano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Nível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903001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10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ALVES, Patricia Horta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Educomunicação: a experiência do Núcleo de Comunicação e Educação - NCE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2002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Mestrado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903001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9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SILVA FILHO, Genésio Zeferino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Educomunicação e sua metodologia. Um estudo a partir de práticas de ONGs no Brasil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2004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Doutorado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903001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8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LIMA, Grácia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Educomunicação, psicopedagogia e prática radiofônica: estudo de caso do programa Cala-Boca já Morreu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2002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Mestrado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903001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7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FUNARI, Claudia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A prática da mediação em processos educomunicacionais: o caso do projeto Educom.rádio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2007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Mestrado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51501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7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VIANA, Claudemir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O Processo Educomunicacional: a mídia na escola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2000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Mestrado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Protagonismo da ECA/USP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 A revista Comunicação &amp; Educação é a principal referência entre os periódicos utilizados pelos pesquisadores; </a:t>
            </a:r>
          </a:p>
          <a:p>
            <a:pPr lvl="0"/>
            <a:r>
              <a:rPr lang="pt-BR" dirty="0" smtClean="0"/>
              <a:t>Entre os sites da USP mais acessados os endereços </a:t>
            </a:r>
            <a:r>
              <a:rPr lang="pt-BR" u="sng" dirty="0" smtClean="0">
                <a:hlinkClick r:id="rId2"/>
              </a:rPr>
              <a:t>www.eca.usp.br</a:t>
            </a:r>
            <a:r>
              <a:rPr lang="pt-BR" dirty="0" smtClean="0"/>
              <a:t> e </a:t>
            </a:r>
            <a:r>
              <a:rPr lang="pt-BR" u="sng" dirty="0" smtClean="0">
                <a:hlinkClick r:id="rId3"/>
              </a:rPr>
              <a:t>www.educomradio.com.br</a:t>
            </a:r>
            <a:r>
              <a:rPr lang="pt-BR" dirty="0" smtClean="0"/>
              <a:t> aparecem em segundo e terceiro lugar, perdendo apenas para o </a:t>
            </a:r>
            <a:r>
              <a:rPr lang="pt-BR" u="sng" dirty="0" smtClean="0">
                <a:hlinkClick r:id="rId4"/>
              </a:rPr>
              <a:t>www.usp.br</a:t>
            </a:r>
            <a:r>
              <a:rPr lang="pt-BR" dirty="0" smtClean="0"/>
              <a:t>; </a:t>
            </a:r>
          </a:p>
          <a:p>
            <a:pPr lvl="0"/>
            <a:r>
              <a:rPr lang="pt-BR" dirty="0" smtClean="0"/>
              <a:t>Seis entre os dez autores nacionais mais citados são da ECA/USP. 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Em busca de 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PT" dirty="0" smtClean="0"/>
              <a:t>Os fundamentos da inter-relação Comunicação e Educação estão cada vez mais fortalecidos e solidificam um campo acadêmico específico</a:t>
            </a:r>
          </a:p>
          <a:p>
            <a:r>
              <a:rPr lang="pt-PT" dirty="0" smtClean="0"/>
              <a:t>As pesquisas alimentam as práticas </a:t>
            </a:r>
            <a:r>
              <a:rPr lang="pt-PT" dirty="0"/>
              <a:t>e vice-versa</a:t>
            </a:r>
          </a:p>
          <a:p>
            <a:r>
              <a:rPr lang="pt-PT" dirty="0" smtClean="0"/>
              <a:t>A Educomunicação tem sido retratada como um paradigma que a diferencia tanto da Educação quanto da Comunicação </a:t>
            </a:r>
          </a:p>
          <a:p>
            <a:r>
              <a:rPr lang="pt-PT" dirty="0" smtClean="0"/>
              <a:t>Como característica diferencial o campo tem como premissa a </a:t>
            </a:r>
            <a:r>
              <a:rPr lang="pt-PT" b="1" dirty="0" smtClean="0"/>
              <a:t>gestão democrática</a:t>
            </a:r>
          </a:p>
          <a:p>
            <a:r>
              <a:rPr lang="pt-PT" dirty="0" smtClean="0"/>
              <a:t>A Educomunicação exige mais do que a utilização dos meios como instrumento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r>
              <a:rPr lang="pt-BR" dirty="0" smtClean="0"/>
              <a:t>1. Mapa da </a:t>
            </a:r>
            <a:r>
              <a:rPr lang="pt-BR" dirty="0" err="1" smtClean="0"/>
              <a:t>educomunicação</a:t>
            </a:r>
            <a:endParaRPr lang="pt-BR" dirty="0"/>
          </a:p>
        </p:txBody>
      </p:sp>
      <p:pic>
        <p:nvPicPr>
          <p:cNvPr id="6" name="Picture 2" descr="http://conteudoweb.capes.gov.br/conteudoweb/img/AvaliacaoProgramaConceitoBrasi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412776"/>
            <a:ext cx="4405415" cy="4262239"/>
          </a:xfrm>
          <a:prstGeom prst="rect">
            <a:avLst/>
          </a:prstGeom>
          <a:noFill/>
        </p:spPr>
      </p:pic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259632" y="3068960"/>
          <a:ext cx="850900" cy="762000"/>
        </p:xfrm>
        <a:graphic>
          <a:graphicData uri="http://schemas.openxmlformats.org/drawingml/2006/table">
            <a:tbl>
              <a:tblPr/>
              <a:tblGrid>
                <a:gridCol w="609600"/>
                <a:gridCol w="2413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UFMS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UFG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UFMT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187624" y="1955691"/>
          <a:ext cx="889000" cy="177165"/>
        </p:xfrm>
        <a:graphic>
          <a:graphicData uri="http://schemas.openxmlformats.org/drawingml/2006/table">
            <a:tbl>
              <a:tblPr/>
              <a:tblGrid>
                <a:gridCol w="609600"/>
                <a:gridCol w="279400"/>
              </a:tblGrid>
              <a:tr h="7200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UFAM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6300192" y="1412776"/>
          <a:ext cx="850900" cy="1143000"/>
        </p:xfrm>
        <a:graphic>
          <a:graphicData uri="http://schemas.openxmlformats.org/drawingml/2006/table">
            <a:tbl>
              <a:tblPr/>
              <a:tblGrid>
                <a:gridCol w="609600"/>
                <a:gridCol w="2413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UFPE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UFPB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UFBA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UFAL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UFRN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UESC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259632" y="3933056"/>
          <a:ext cx="889000" cy="1333500"/>
        </p:xfrm>
        <a:graphic>
          <a:graphicData uri="http://schemas.openxmlformats.org/drawingml/2006/table">
            <a:tbl>
              <a:tblPr/>
              <a:tblGrid>
                <a:gridCol w="609600"/>
                <a:gridCol w="2794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UFPR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85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UFSC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85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UTFPR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85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UNIJUÍ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85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UEL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85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UNISINOS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85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C85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6300192" y="3356992"/>
          <a:ext cx="1295400" cy="2476500"/>
        </p:xfrm>
        <a:graphic>
          <a:graphicData uri="http://schemas.openxmlformats.org/drawingml/2006/table">
            <a:tbl>
              <a:tblPr/>
              <a:tblGrid>
                <a:gridCol w="6858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USP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UMESP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PUC SP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UNESP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UNIP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UFRJ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UNOESTE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UERJ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UNICAMP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UNIMAR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PUC Minas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UFJF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UFSJ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4788024" y="4221088"/>
          <a:ext cx="609600" cy="19050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baseline="0" dirty="0">
                          <a:solidFill>
                            <a:schemeClr val="bg1"/>
                          </a:solidFill>
                          <a:latin typeface="Calibri"/>
                        </a:rPr>
                        <a:t>65%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4139952" y="4941168"/>
          <a:ext cx="609600" cy="262508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26250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17,5%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5292080" y="2996952"/>
          <a:ext cx="609600" cy="19050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9,5%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ela 14"/>
          <p:cNvGraphicFramePr>
            <a:graphicFrameLocks noGrp="1"/>
          </p:cNvGraphicFramePr>
          <p:nvPr/>
        </p:nvGraphicFramePr>
        <p:xfrm>
          <a:off x="3923928" y="3789040"/>
          <a:ext cx="609600" cy="19050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ela 15"/>
          <p:cNvGraphicFramePr>
            <a:graphicFrameLocks noGrp="1"/>
          </p:cNvGraphicFramePr>
          <p:nvPr/>
        </p:nvGraphicFramePr>
        <p:xfrm>
          <a:off x="3491880" y="2564904"/>
          <a:ext cx="609600" cy="19050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" name="CaixaDeTexto 16"/>
          <p:cNvSpPr txBox="1"/>
          <p:nvPr/>
        </p:nvSpPr>
        <p:spPr>
          <a:xfrm>
            <a:off x="0" y="6280919"/>
            <a:ext cx="62646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Base: 97 teses de doutorado e dissertações de mestrado</a:t>
            </a:r>
          </a:p>
          <a:p>
            <a:r>
              <a:rPr lang="pt-BR" sz="1050" dirty="0" smtClean="0"/>
              <a:t>Período: 1998 a 2011</a:t>
            </a:r>
          </a:p>
          <a:p>
            <a:r>
              <a:rPr lang="pt-BR" sz="1050" dirty="0" smtClean="0"/>
              <a:t>Fonte: Banco de Teses da Capes – Disponível em </a:t>
            </a:r>
            <a:r>
              <a:rPr lang="pt-BR" sz="1050" dirty="0" smtClean="0">
                <a:hlinkClick r:id="rId3"/>
              </a:rPr>
              <a:t>www.capes.gov.br</a:t>
            </a:r>
            <a:r>
              <a:rPr lang="pt-BR" sz="1050" dirty="0" smtClean="0"/>
              <a:t> Acesso 07/10/2012</a:t>
            </a:r>
            <a:endParaRPr lang="pt-BR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/>
          </a:bodyPr>
          <a:lstStyle/>
          <a:p>
            <a:r>
              <a:rPr lang="pt-BR" dirty="0" smtClean="0"/>
              <a:t>teses e dissertações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6280919"/>
            <a:ext cx="62646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Base: 97 teses de doutorado e dissertações de mestrado</a:t>
            </a:r>
          </a:p>
          <a:p>
            <a:r>
              <a:rPr lang="pt-BR" sz="1050" dirty="0" smtClean="0"/>
              <a:t>Período: 1998 a 2011</a:t>
            </a:r>
          </a:p>
          <a:p>
            <a:r>
              <a:rPr lang="pt-BR" sz="1050" dirty="0" smtClean="0"/>
              <a:t>Fonte: Banco de Teses da Capes – Disponível em </a:t>
            </a:r>
            <a:r>
              <a:rPr lang="pt-BR" sz="1050" dirty="0" smtClean="0">
                <a:hlinkClick r:id="rId2"/>
              </a:rPr>
              <a:t>www.capes.gov.br</a:t>
            </a:r>
            <a:r>
              <a:rPr lang="pt-BR" sz="1050" dirty="0" smtClean="0"/>
              <a:t> Acesso 07/10/2012</a:t>
            </a:r>
            <a:endParaRPr lang="pt-BR" sz="1050" dirty="0"/>
          </a:p>
        </p:txBody>
      </p:sp>
      <p:pic>
        <p:nvPicPr>
          <p:cNvPr id="7" name="Imagem 6" descr="Imagem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484784"/>
            <a:ext cx="6480719" cy="410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534400" cy="758952"/>
          </a:xfrm>
        </p:spPr>
        <p:txBody>
          <a:bodyPr>
            <a:normAutofit/>
          </a:bodyPr>
          <a:lstStyle/>
          <a:p>
            <a:r>
              <a:rPr lang="pt-BR" dirty="0" smtClean="0"/>
              <a:t>Orientadores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0" y="6280919"/>
            <a:ext cx="62646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Base: 97 teses de doutorado e dissertações de mestrado</a:t>
            </a:r>
          </a:p>
          <a:p>
            <a:r>
              <a:rPr lang="pt-BR" sz="1050" dirty="0" smtClean="0"/>
              <a:t>Período: 1998 a 2011</a:t>
            </a:r>
          </a:p>
          <a:p>
            <a:r>
              <a:rPr lang="pt-BR" sz="1050" dirty="0" smtClean="0"/>
              <a:t>Fonte: Banco de Teses da Capes – Disponível em </a:t>
            </a:r>
            <a:r>
              <a:rPr lang="pt-BR" sz="1050" dirty="0" smtClean="0">
                <a:hlinkClick r:id="rId2"/>
              </a:rPr>
              <a:t>www.capes.gov.br</a:t>
            </a:r>
            <a:r>
              <a:rPr lang="pt-BR" sz="1050" dirty="0" smtClean="0"/>
              <a:t> Acesso 07/10/2012</a:t>
            </a:r>
            <a:endParaRPr lang="pt-BR" sz="1050" dirty="0"/>
          </a:p>
        </p:txBody>
      </p:sp>
      <p:pic>
        <p:nvPicPr>
          <p:cNvPr id="7" name="Imagem 6" descr="Imagem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96752"/>
            <a:ext cx="7452320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534400" cy="758952"/>
          </a:xfrm>
        </p:spPr>
        <p:txBody>
          <a:bodyPr>
            <a:normAutofit/>
          </a:bodyPr>
          <a:lstStyle/>
          <a:p>
            <a:r>
              <a:rPr lang="pt-BR" dirty="0" smtClean="0"/>
              <a:t>Áreas de concentração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6280919"/>
            <a:ext cx="62646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Base: 97 teses de doutorado e dissertações de mestrado</a:t>
            </a:r>
          </a:p>
          <a:p>
            <a:r>
              <a:rPr lang="pt-BR" sz="1050" dirty="0" smtClean="0"/>
              <a:t>Período: 1998 a 2011</a:t>
            </a:r>
          </a:p>
          <a:p>
            <a:r>
              <a:rPr lang="pt-BR" sz="1050" dirty="0" smtClean="0"/>
              <a:t>Fonte: Banco de Teses da Capes – Disponível em </a:t>
            </a:r>
            <a:r>
              <a:rPr lang="pt-BR" sz="1050" dirty="0" smtClean="0">
                <a:hlinkClick r:id="rId2"/>
              </a:rPr>
              <a:t>www.capes.gov.br</a:t>
            </a:r>
            <a:r>
              <a:rPr lang="pt-BR" sz="1050" dirty="0" smtClean="0"/>
              <a:t> Acesso 07/10/2012</a:t>
            </a:r>
            <a:endParaRPr lang="pt-BR" sz="1050" dirty="0"/>
          </a:p>
        </p:txBody>
      </p:sp>
      <p:pic>
        <p:nvPicPr>
          <p:cNvPr id="7" name="Imagem 6" descr="Imagem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340768"/>
            <a:ext cx="6624736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758952"/>
          </a:xfrm>
        </p:spPr>
        <p:txBody>
          <a:bodyPr>
            <a:normAutofit/>
          </a:bodyPr>
          <a:lstStyle/>
          <a:p>
            <a:r>
              <a:rPr lang="pt-BR" dirty="0" smtClean="0"/>
              <a:t>áreas de intervenção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0" y="6280919"/>
            <a:ext cx="62646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Base: 97 teses de doutorado e dissertações de mestrado</a:t>
            </a:r>
          </a:p>
          <a:p>
            <a:r>
              <a:rPr lang="pt-BR" sz="1050" dirty="0" smtClean="0"/>
              <a:t>Período: 1998 a 2011</a:t>
            </a:r>
          </a:p>
          <a:p>
            <a:r>
              <a:rPr lang="pt-BR" sz="1050" dirty="0" smtClean="0"/>
              <a:t>Fonte: Banco de Teses da Capes – Disponível em </a:t>
            </a:r>
            <a:r>
              <a:rPr lang="pt-BR" sz="1050" dirty="0" smtClean="0">
                <a:hlinkClick r:id="rId2"/>
              </a:rPr>
              <a:t>www.capes.gov.br</a:t>
            </a:r>
            <a:r>
              <a:rPr lang="pt-BR" sz="1050" dirty="0" smtClean="0"/>
              <a:t> Acesso 07/10/2012</a:t>
            </a:r>
            <a:endParaRPr lang="pt-BR" sz="1050" dirty="0"/>
          </a:p>
        </p:txBody>
      </p:sp>
      <p:pic>
        <p:nvPicPr>
          <p:cNvPr id="6" name="Espaço Reservado para Conteúdo 3" descr="Imagem6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204864"/>
            <a:ext cx="5507863" cy="3409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2321" y="476672"/>
            <a:ext cx="8534400" cy="758952"/>
          </a:xfrm>
        </p:spPr>
        <p:txBody>
          <a:bodyPr>
            <a:normAutofit/>
          </a:bodyPr>
          <a:lstStyle/>
          <a:p>
            <a:r>
              <a:rPr lang="pt-BR" dirty="0" smtClean="0"/>
              <a:t>Suportes tecnológicos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0" y="6280919"/>
            <a:ext cx="62646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Base: 97 teses de doutorado e dissertações de mestrado</a:t>
            </a:r>
          </a:p>
          <a:p>
            <a:r>
              <a:rPr lang="pt-BR" sz="1050" dirty="0" smtClean="0"/>
              <a:t>Período: 1998 a 2011</a:t>
            </a:r>
          </a:p>
          <a:p>
            <a:r>
              <a:rPr lang="pt-BR" sz="1050" dirty="0" smtClean="0"/>
              <a:t>Fonte: Banco de Teses da Capes – Disponível em </a:t>
            </a:r>
            <a:r>
              <a:rPr lang="pt-BR" sz="1050" dirty="0" smtClean="0">
                <a:hlinkClick r:id="rId2"/>
              </a:rPr>
              <a:t>www.capes.gov.br</a:t>
            </a:r>
            <a:r>
              <a:rPr lang="pt-BR" sz="1050" dirty="0" smtClean="0"/>
              <a:t> Acesso 07/10/2012</a:t>
            </a:r>
            <a:endParaRPr lang="pt-BR" sz="1050" dirty="0"/>
          </a:p>
        </p:txBody>
      </p:sp>
      <p:pic>
        <p:nvPicPr>
          <p:cNvPr id="7" name="Imagem 6" descr="Imagem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628800"/>
            <a:ext cx="583264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534400" cy="758952"/>
          </a:xfrm>
        </p:spPr>
        <p:txBody>
          <a:bodyPr>
            <a:normAutofit/>
          </a:bodyPr>
          <a:lstStyle/>
          <a:p>
            <a:r>
              <a:rPr lang="pt-BR" dirty="0" smtClean="0"/>
              <a:t>Palavras-chave*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5957754"/>
            <a:ext cx="756084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*Com mais de 3 citações em um total de 132 palavras diferentes</a:t>
            </a:r>
          </a:p>
          <a:p>
            <a:r>
              <a:rPr lang="pt-BR" sz="1050" dirty="0" smtClean="0"/>
              <a:t>Base: 97 teses de doutorado e dissertações de mestrado</a:t>
            </a:r>
          </a:p>
          <a:p>
            <a:r>
              <a:rPr lang="pt-BR" sz="1050" dirty="0" smtClean="0"/>
              <a:t>Período: 1998 a  2011</a:t>
            </a:r>
          </a:p>
          <a:p>
            <a:r>
              <a:rPr lang="pt-BR" sz="1050" dirty="0" smtClean="0"/>
              <a:t>Fonte: Banco de Teses da Capes – Disponível em </a:t>
            </a:r>
            <a:r>
              <a:rPr lang="pt-BR" sz="1050" dirty="0" smtClean="0">
                <a:hlinkClick r:id="rId2"/>
              </a:rPr>
              <a:t>www.capes.gov.br</a:t>
            </a:r>
            <a:r>
              <a:rPr lang="pt-BR" sz="1050" dirty="0" smtClean="0"/>
              <a:t> Acesso 07/10/2012</a:t>
            </a:r>
          </a:p>
          <a:p>
            <a:endParaRPr lang="pt-BR" sz="1050" dirty="0" smtClean="0"/>
          </a:p>
        </p:txBody>
      </p:sp>
      <p:pic>
        <p:nvPicPr>
          <p:cNvPr id="8" name="Imagem 7" descr="Imagem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052736"/>
            <a:ext cx="288032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2818</TotalTime>
  <Words>1575</Words>
  <Application>Microsoft Office PowerPoint</Application>
  <PresentationFormat>Apresentação na tela (4:3)</PresentationFormat>
  <Paragraphs>465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Opulento</vt:lpstr>
      <vt:lpstr>A produção acadêmica sobre a Educomunicação no Brasil  De 1998 a 2011</vt:lpstr>
      <vt:lpstr>Objeto de estudo</vt:lpstr>
      <vt:lpstr>1. Mapa da educomunicação</vt:lpstr>
      <vt:lpstr>teses e dissertações</vt:lpstr>
      <vt:lpstr>Orientadores</vt:lpstr>
      <vt:lpstr>Áreas de concentração</vt:lpstr>
      <vt:lpstr>áreas de intervenção</vt:lpstr>
      <vt:lpstr>Suportes tecnológicos</vt:lpstr>
      <vt:lpstr>Palavras-chave*</vt:lpstr>
      <vt:lpstr>Metodologia</vt:lpstr>
      <vt:lpstr>2. Análise bibliométrica</vt:lpstr>
      <vt:lpstr>Principais revistas</vt:lpstr>
      <vt:lpstr>Nacionalidade dos autores</vt:lpstr>
      <vt:lpstr>Brasileiros mais citados</vt:lpstr>
      <vt:lpstr>Estrangeiros mais citados</vt:lpstr>
      <vt:lpstr>latinos mais citados</vt:lpstr>
      <vt:lpstr>Autores por áreas</vt:lpstr>
      <vt:lpstr>3. A produção acadêmica da USP</vt:lpstr>
      <vt:lpstr>Produção da usp x 0utros</vt:lpstr>
      <vt:lpstr>Principais centros de pesquisa</vt:lpstr>
      <vt:lpstr>teses e dissertações da USP</vt:lpstr>
      <vt:lpstr>Programas da usp</vt:lpstr>
      <vt:lpstr>Produção acadêmica</vt:lpstr>
      <vt:lpstr>Produção acadêmica mais citada pela usp</vt:lpstr>
      <vt:lpstr>Protagonismo da ECA/USP</vt:lpstr>
      <vt:lpstr>Em busca de conclusões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Rose</dc:creator>
  <cp:lastModifiedBy>claudemir</cp:lastModifiedBy>
  <cp:revision>238</cp:revision>
  <dcterms:created xsi:type="dcterms:W3CDTF">2012-01-24T18:23:02Z</dcterms:created>
  <dcterms:modified xsi:type="dcterms:W3CDTF">2016-10-03T18:56:32Z</dcterms:modified>
</cp:coreProperties>
</file>