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78" r:id="rId4"/>
    <p:sldId id="279" r:id="rId5"/>
    <p:sldId id="280" r:id="rId6"/>
    <p:sldId id="281" r:id="rId7"/>
    <p:sldId id="284" r:id="rId8"/>
    <p:sldId id="276" r:id="rId9"/>
    <p:sldId id="274" r:id="rId10"/>
    <p:sldId id="283" r:id="rId11"/>
    <p:sldId id="277" r:id="rId12"/>
    <p:sldId id="257" r:id="rId13"/>
    <p:sldId id="258" r:id="rId14"/>
    <p:sldId id="267" r:id="rId15"/>
    <p:sldId id="259" r:id="rId16"/>
    <p:sldId id="285" r:id="rId17"/>
    <p:sldId id="264" r:id="rId18"/>
  </p:sldIdLst>
  <p:sldSz cx="9144000" cy="6858000" type="screen4x3"/>
  <p:notesSz cx="6954838" cy="92408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17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181EB5-3DB1-4454-BBB4-3EB264EB4945}" type="datetimeFigureOut">
              <a:rPr lang="pt-BR"/>
              <a:pPr>
                <a:defRPr/>
              </a:pPr>
              <a:t>19/03/2018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5700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Editar estilos de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49ED033-3CFD-48C6-B2A4-1CBA6A1BE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C08939-911A-4053-9E68-ED1402B191CE}" type="slidenum">
              <a:rPr lang="pt-BR" altLang="pt-BR" sz="1200"/>
              <a:pPr/>
              <a:t>9</a:t>
            </a:fld>
            <a:endParaRPr lang="pt-BR" altLang="pt-BR" sz="120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pt-BR" sz="1000" i="1"/>
              <a:t>21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pt-BR" sz="1000" i="1"/>
              <a:t>17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3" name="Rectangle 1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04" name="Rectangle 11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47E4-9CA2-4520-8CC1-A32D3B29CB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830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1441-5DB5-4F8F-A78C-AF4CAE3FCF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696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C78-581B-4C4F-B7B2-1568600577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853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9B4A9-5367-4EEA-A104-606769CF0D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166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0BA6-60AE-40B2-957E-766E3530BA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26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F18FD-E763-4265-BB86-E08445D48A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667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28A0-82DB-4C51-8D54-BD4261CA51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08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4BB12-B618-40BA-949B-75AE448DD8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436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D3B9-485F-47DF-AD66-2870CAD8ECE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128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830D-EF89-424E-8F35-0A75C9AA44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005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464D-8632-4C95-A9E4-B306F0E211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305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884B-BE3C-4884-AACA-EEFC6E5D31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01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348993-B775-48EF-98D3-1992FBF18C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pt-BR" altLang="pt-BR" sz="4400" smtClean="0"/>
              <a:t>Excedente do Consumidor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pt-BR" sz="3200" smtClean="0"/>
              <a:t>Idéia: olhar para os ganhos e perdas do consumidor quando os preços/renda mudam</a:t>
            </a:r>
            <a:endParaRPr lang="pt-BR" altLang="pt-B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D(p) = 20 – 2p</a:t>
            </a:r>
          </a:p>
          <a:p>
            <a:r>
              <a:rPr lang="pt-BR" dirty="0" smtClean="0"/>
              <a:t>p = 2 passa para p =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Outras medidas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Quando não temos utilidade quase-linear, as variações do excedente do consumidor </a:t>
            </a:r>
            <a:r>
              <a:rPr lang="pt-BR" altLang="pt-BR" dirty="0" smtClean="0"/>
              <a:t>podem não ser </a:t>
            </a:r>
            <a:r>
              <a:rPr lang="pt-BR" altLang="pt-BR" dirty="0" smtClean="0"/>
              <a:t>tão boas aproximações assim para a variação no bem-estar do consumidor </a:t>
            </a:r>
          </a:p>
          <a:p>
            <a:pPr eaLnBrk="1" hangingPunct="1"/>
            <a:r>
              <a:rPr lang="pt-BR" altLang="pt-BR" dirty="0" smtClean="0"/>
              <a:t>Então utilizaremos outras </a:t>
            </a:r>
            <a:r>
              <a:rPr lang="pt-BR" altLang="pt-BR" dirty="0" smtClean="0"/>
              <a:t>medidas para medir a variação de utilidade sem utilizar o excedente do consumidor.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Duas medidas de variação de bem estar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975"/>
            <a:ext cx="83820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Variação compensatória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renda</a:t>
            </a:r>
            <a:r>
              <a:rPr lang="pt-BR" altLang="pt-B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 smtClean="0"/>
              <a:t>Dada uma variação em um preço, de quanto a renda do consumidor deve variar para que ele retorne ao seu nível original de </a:t>
            </a:r>
            <a:r>
              <a:rPr lang="pt-BR" altLang="pt-BR" sz="3200" dirty="0" smtClean="0"/>
              <a:t>bem-estar aos novos preços?</a:t>
            </a:r>
            <a:endParaRPr lang="en-US" altLang="pt-BR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pt-BR" u="sng" dirty="0" err="1" smtClean="0"/>
              <a:t>Interpretação</a:t>
            </a:r>
            <a:r>
              <a:rPr lang="en-US" altLang="pt-BR" dirty="0" smtClean="0"/>
              <a:t>: </a:t>
            </a:r>
            <a:r>
              <a:rPr lang="en-US" altLang="pt-BR" dirty="0" err="1" smtClean="0"/>
              <a:t>quanto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eu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tenho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dar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renda</a:t>
            </a:r>
            <a:r>
              <a:rPr lang="en-US" altLang="pt-BR" dirty="0" smtClean="0"/>
              <a:t> a </a:t>
            </a:r>
            <a:r>
              <a:rPr lang="en-US" altLang="pt-BR" dirty="0" err="1" smtClean="0"/>
              <a:t>mais</a:t>
            </a:r>
            <a:r>
              <a:rPr lang="en-US" altLang="pt-BR" dirty="0" smtClean="0"/>
              <a:t> para um </a:t>
            </a:r>
            <a:r>
              <a:rPr lang="en-US" altLang="pt-BR" dirty="0" err="1" smtClean="0"/>
              <a:t>consumidor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depois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alteração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preço</a:t>
            </a:r>
            <a:r>
              <a:rPr lang="en-US" altLang="pt-BR" dirty="0" smtClean="0"/>
              <a:t>, para que </a:t>
            </a:r>
            <a:r>
              <a:rPr lang="en-US" altLang="pt-BR" dirty="0" err="1" smtClean="0"/>
              <a:t>ele</a:t>
            </a:r>
            <a:r>
              <a:rPr lang="en-US" altLang="pt-BR" dirty="0" smtClean="0"/>
              <a:t> fique do </a:t>
            </a:r>
            <a:r>
              <a:rPr lang="en-US" altLang="pt-BR" dirty="0" err="1" smtClean="0"/>
              <a:t>mesmo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jeito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estava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inicialmente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novos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preços</a:t>
            </a:r>
            <a:r>
              <a:rPr lang="en-US" altLang="pt-BR" dirty="0" smtClean="0"/>
              <a:t>.</a:t>
            </a:r>
            <a:endParaRPr lang="en-US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Variação compensatória</a:t>
            </a: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3074988" y="1828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3074988" y="5257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3074988" y="2362200"/>
            <a:ext cx="1447800" cy="2895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074988" y="2362200"/>
            <a:ext cx="2743200" cy="2895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Freeform 12"/>
          <p:cNvSpPr>
            <a:spLocks/>
          </p:cNvSpPr>
          <p:nvPr/>
        </p:nvSpPr>
        <p:spPr bwMode="auto">
          <a:xfrm>
            <a:off x="3379788" y="2490788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3081338" y="3009900"/>
            <a:ext cx="2114550" cy="2247900"/>
          </a:xfrm>
          <a:custGeom>
            <a:avLst/>
            <a:gdLst>
              <a:gd name="T0" fmla="*/ 0 w 1332"/>
              <a:gd name="T1" fmla="*/ 0 h 1416"/>
              <a:gd name="T2" fmla="*/ 2114550 w 1332"/>
              <a:gd name="T3" fmla="*/ 2247900 h 14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32" h="1416">
                <a:moveTo>
                  <a:pt x="0" y="0"/>
                </a:moveTo>
                <a:lnTo>
                  <a:pt x="1332" y="1416"/>
                </a:ln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3579813" y="33718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913188" y="3867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6284913" y="53752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1</a:t>
            </a:r>
            <a:endParaRPr lang="pt-BR" altLang="pt-BR" i="1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3675063" y="2151063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4243388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8" name="Text Box 28"/>
          <p:cNvSpPr txBox="1">
            <a:spLocks noChangeArrowheads="1"/>
          </p:cNvSpPr>
          <p:nvPr/>
        </p:nvSpPr>
        <p:spPr bwMode="auto">
          <a:xfrm>
            <a:off x="2590800" y="1752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2</a:t>
            </a:r>
            <a:endParaRPr lang="pt-BR" altLang="pt-BR" i="1"/>
          </a:p>
        </p:txBody>
      </p:sp>
      <p:grpSp>
        <p:nvGrpSpPr>
          <p:cNvPr id="11279" name="Group 31"/>
          <p:cNvGrpSpPr>
            <a:grpSpLocks/>
          </p:cNvGrpSpPr>
          <p:nvPr/>
        </p:nvGrpSpPr>
        <p:grpSpPr bwMode="auto">
          <a:xfrm>
            <a:off x="1127125" y="3927475"/>
            <a:ext cx="3216275" cy="1371600"/>
            <a:chOff x="710" y="2474"/>
            <a:chExt cx="2026" cy="864"/>
          </a:xfrm>
        </p:grpSpPr>
        <p:sp>
          <p:nvSpPr>
            <p:cNvPr id="11290" name="Text Box 29"/>
            <p:cNvSpPr txBox="1">
              <a:spLocks noChangeArrowheads="1"/>
            </p:cNvSpPr>
            <p:nvPr/>
          </p:nvSpPr>
          <p:spPr bwMode="auto">
            <a:xfrm>
              <a:off x="710" y="2474"/>
              <a:ext cx="1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original</a:t>
              </a:r>
            </a:p>
          </p:txBody>
        </p:sp>
        <p:sp>
          <p:nvSpPr>
            <p:cNvPr id="11291" name="Freeform 30"/>
            <p:cNvSpPr>
              <a:spLocks/>
            </p:cNvSpPr>
            <p:nvPr/>
          </p:nvSpPr>
          <p:spPr bwMode="auto">
            <a:xfrm>
              <a:off x="1488" y="2692"/>
              <a:ext cx="1248" cy="646"/>
            </a:xfrm>
            <a:custGeom>
              <a:avLst/>
              <a:gdLst>
                <a:gd name="T0" fmla="*/ 0 w 1248"/>
                <a:gd name="T1" fmla="*/ 44 h 646"/>
                <a:gd name="T2" fmla="*/ 1248 w 1248"/>
                <a:gd name="T3" fmla="*/ 428 h 6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8" h="646">
                  <a:moveTo>
                    <a:pt x="0" y="44"/>
                  </a:moveTo>
                  <a:cubicBezTo>
                    <a:pt x="887" y="0"/>
                    <a:pt x="416" y="646"/>
                    <a:pt x="1248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5003800" y="2438400"/>
            <a:ext cx="2235200" cy="2209800"/>
            <a:chOff x="3152" y="1536"/>
            <a:chExt cx="1408" cy="1392"/>
          </a:xfrm>
        </p:grpSpPr>
        <p:sp>
          <p:nvSpPr>
            <p:cNvPr id="11288" name="Text Box 32"/>
            <p:cNvSpPr txBox="1">
              <a:spLocks noChangeArrowheads="1"/>
            </p:cNvSpPr>
            <p:nvPr/>
          </p:nvSpPr>
          <p:spPr bwMode="auto">
            <a:xfrm>
              <a:off x="3152" y="1536"/>
              <a:ext cx="140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1289" name="Freeform 33"/>
            <p:cNvSpPr>
              <a:spLocks/>
            </p:cNvSpPr>
            <p:nvPr/>
          </p:nvSpPr>
          <p:spPr bwMode="auto">
            <a:xfrm>
              <a:off x="3312" y="2064"/>
              <a:ext cx="336" cy="864"/>
            </a:xfrm>
            <a:custGeom>
              <a:avLst/>
              <a:gdLst>
                <a:gd name="T0" fmla="*/ 336 w 336"/>
                <a:gd name="T1" fmla="*/ 0 h 864"/>
                <a:gd name="T2" fmla="*/ 0 w 336"/>
                <a:gd name="T3" fmla="*/ 864 h 8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864">
                  <a:moveTo>
                    <a:pt x="336" y="0"/>
                  </a:moveTo>
                  <a:cubicBezTo>
                    <a:pt x="50" y="205"/>
                    <a:pt x="332" y="463"/>
                    <a:pt x="0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2574925" y="4800600"/>
            <a:ext cx="2454275" cy="1639888"/>
            <a:chOff x="1622" y="3024"/>
            <a:chExt cx="1546" cy="1033"/>
          </a:xfrm>
        </p:grpSpPr>
        <p:sp>
          <p:nvSpPr>
            <p:cNvPr id="11286" name="Text Box 35"/>
            <p:cNvSpPr txBox="1">
              <a:spLocks noChangeArrowheads="1"/>
            </p:cNvSpPr>
            <p:nvPr/>
          </p:nvSpPr>
          <p:spPr bwMode="auto">
            <a:xfrm>
              <a:off x="1622" y="3480"/>
              <a:ext cx="154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compensação na renda</a:t>
              </a:r>
            </a:p>
          </p:txBody>
        </p:sp>
        <p:sp>
          <p:nvSpPr>
            <p:cNvPr id="11287" name="Freeform 36"/>
            <p:cNvSpPr>
              <a:spLocks/>
            </p:cNvSpPr>
            <p:nvPr/>
          </p:nvSpPr>
          <p:spPr bwMode="auto">
            <a:xfrm>
              <a:off x="2784" y="3024"/>
              <a:ext cx="214" cy="432"/>
            </a:xfrm>
            <a:custGeom>
              <a:avLst/>
              <a:gdLst>
                <a:gd name="T0" fmla="*/ 0 w 214"/>
                <a:gd name="T1" fmla="*/ 432 h 432"/>
                <a:gd name="T2" fmla="*/ 192 w 214"/>
                <a:gd name="T3" fmla="*/ 0 h 4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4" h="432">
                  <a:moveTo>
                    <a:pt x="0" y="432"/>
                  </a:moveTo>
                  <a:cubicBezTo>
                    <a:pt x="214" y="232"/>
                    <a:pt x="37" y="220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22860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2286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28194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2286000" y="2381250"/>
          <a:ext cx="4000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3" imgW="266469" imgH="431425" progId="Equation.3">
                  <p:embed/>
                </p:oleObj>
              </mc:Choice>
              <mc:Fallback>
                <p:oleObj name="Equation" r:id="rId3" imgW="266469" imgH="431425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81250"/>
                        <a:ext cx="4000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Duas medidas de variação de bem estar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13467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Variação equivalente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renda</a:t>
            </a:r>
            <a:r>
              <a:rPr lang="pt-BR" altLang="pt-B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 smtClean="0"/>
              <a:t>Dada uma variação em um preço, qual seria a variação em sua renda que faria com que, aos preços iniciais, o consumidor tivesse a mesma variação em sua utilidade?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 smtClean="0"/>
              <a:t>Quanto </a:t>
            </a:r>
            <a:r>
              <a:rPr lang="pt-BR" altLang="pt-BR" sz="3200" dirty="0" smtClean="0"/>
              <a:t>tenho que pagar para o consumidor ficar na posição final (após alteração de preços) mas aos preços iniciais??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Variação Equivalente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074988" y="1981200"/>
            <a:ext cx="0" cy="407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074988" y="60547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74988" y="3159125"/>
            <a:ext cx="1447800" cy="2895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074988" y="3159125"/>
            <a:ext cx="2743200" cy="2895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379788" y="3287713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579813" y="41687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284913" y="61722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1</a:t>
            </a:r>
            <a:endParaRPr lang="pt-BR" altLang="pt-BR" i="1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675063" y="2947988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4243388" y="43783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90800" y="1600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2</a:t>
            </a:r>
            <a:endParaRPr lang="pt-BR" altLang="pt-BR" i="1"/>
          </a:p>
        </p:txBody>
      </p: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1127125" y="4724400"/>
            <a:ext cx="3216275" cy="1371600"/>
            <a:chOff x="710" y="2474"/>
            <a:chExt cx="2026" cy="864"/>
          </a:xfrm>
        </p:grpSpPr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710" y="2474"/>
              <a:ext cx="1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original</a:t>
              </a:r>
            </a:p>
          </p:txBody>
        </p:sp>
        <p:sp>
          <p:nvSpPr>
            <p:cNvPr id="13339" name="Freeform 15"/>
            <p:cNvSpPr>
              <a:spLocks/>
            </p:cNvSpPr>
            <p:nvPr/>
          </p:nvSpPr>
          <p:spPr bwMode="auto">
            <a:xfrm>
              <a:off x="1488" y="2692"/>
              <a:ext cx="1248" cy="646"/>
            </a:xfrm>
            <a:custGeom>
              <a:avLst/>
              <a:gdLst>
                <a:gd name="T0" fmla="*/ 0 w 1248"/>
                <a:gd name="T1" fmla="*/ 44 h 646"/>
                <a:gd name="T2" fmla="*/ 1248 w 1248"/>
                <a:gd name="T3" fmla="*/ 428 h 6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8" h="646">
                  <a:moveTo>
                    <a:pt x="0" y="44"/>
                  </a:moveTo>
                  <a:cubicBezTo>
                    <a:pt x="887" y="0"/>
                    <a:pt x="416" y="646"/>
                    <a:pt x="1248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5003800" y="3235325"/>
            <a:ext cx="2235200" cy="2209800"/>
            <a:chOff x="3152" y="1536"/>
            <a:chExt cx="1408" cy="1392"/>
          </a:xfrm>
        </p:grpSpPr>
        <p:sp>
          <p:nvSpPr>
            <p:cNvPr id="13336" name="Text Box 17"/>
            <p:cNvSpPr txBox="1">
              <a:spLocks noChangeArrowheads="1"/>
            </p:cNvSpPr>
            <p:nvPr/>
          </p:nvSpPr>
          <p:spPr bwMode="auto">
            <a:xfrm>
              <a:off x="3152" y="1536"/>
              <a:ext cx="140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3337" name="Freeform 18"/>
            <p:cNvSpPr>
              <a:spLocks/>
            </p:cNvSpPr>
            <p:nvPr/>
          </p:nvSpPr>
          <p:spPr bwMode="auto">
            <a:xfrm>
              <a:off x="3312" y="2064"/>
              <a:ext cx="336" cy="864"/>
            </a:xfrm>
            <a:custGeom>
              <a:avLst/>
              <a:gdLst>
                <a:gd name="T0" fmla="*/ 336 w 336"/>
                <a:gd name="T1" fmla="*/ 0 h 864"/>
                <a:gd name="T2" fmla="*/ 0 w 336"/>
                <a:gd name="T3" fmla="*/ 864 h 8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864">
                  <a:moveTo>
                    <a:pt x="336" y="0"/>
                  </a:moveTo>
                  <a:cubicBezTo>
                    <a:pt x="50" y="205"/>
                    <a:pt x="332" y="463"/>
                    <a:pt x="0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097213" y="2286000"/>
            <a:ext cx="1884362" cy="3768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3429000" y="1600200"/>
            <a:ext cx="2514600" cy="1219200"/>
            <a:chOff x="2160" y="1008"/>
            <a:chExt cx="1584" cy="768"/>
          </a:xfrm>
        </p:grpSpPr>
        <p:sp>
          <p:nvSpPr>
            <p:cNvPr id="13334" name="Text Box 20"/>
            <p:cNvSpPr txBox="1">
              <a:spLocks noChangeArrowheads="1"/>
            </p:cNvSpPr>
            <p:nvPr/>
          </p:nvSpPr>
          <p:spPr bwMode="auto">
            <a:xfrm>
              <a:off x="2486" y="1008"/>
              <a:ext cx="12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Ajuste de renda que geraria o mesmo ganho que a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3335" name="Freeform 21"/>
            <p:cNvSpPr>
              <a:spLocks/>
            </p:cNvSpPr>
            <p:nvPr/>
          </p:nvSpPr>
          <p:spPr bwMode="auto">
            <a:xfrm>
              <a:off x="2160" y="1481"/>
              <a:ext cx="344" cy="295"/>
            </a:xfrm>
            <a:custGeom>
              <a:avLst/>
              <a:gdLst>
                <a:gd name="T0" fmla="*/ 336 w 344"/>
                <a:gd name="T1" fmla="*/ 7 h 295"/>
                <a:gd name="T2" fmla="*/ 0 w 344"/>
                <a:gd name="T3" fmla="*/ 295 h 2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4" h="295">
                  <a:moveTo>
                    <a:pt x="336" y="7"/>
                  </a:moveTo>
                  <a:cubicBezTo>
                    <a:pt x="73" y="0"/>
                    <a:pt x="344" y="129"/>
                    <a:pt x="0" y="29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3886200" y="3867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2514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25146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819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2295525" y="2381250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3" imgW="253890" imgH="431613" progId="Equation.3">
                  <p:embed/>
                </p:oleObj>
              </mc:Choice>
              <mc:Fallback>
                <p:oleObj name="Equation" r:id="rId3" imgW="253890" imgH="43161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2381250"/>
                        <a:ext cx="381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U(x1, x2) = 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1/2</a:t>
            </a:r>
            <a:r>
              <a:rPr lang="pt-BR" dirty="0" smtClean="0"/>
              <a:t>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1/2</a:t>
            </a:r>
          </a:p>
          <a:p>
            <a:endParaRPr lang="pt-BR" baseline="30000" dirty="0"/>
          </a:p>
          <a:p>
            <a:pPr marL="0" indent="0">
              <a:buNone/>
            </a:pPr>
            <a:r>
              <a:rPr lang="pt-BR" dirty="0" smtClean="0"/>
              <a:t>Preços iniciais = (p</a:t>
            </a:r>
            <a:r>
              <a:rPr lang="pt-BR" baseline="-25000" dirty="0" smtClean="0"/>
              <a:t>1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) =  (1,1)</a:t>
            </a:r>
          </a:p>
          <a:p>
            <a:pPr marL="0" indent="0">
              <a:buNone/>
            </a:pPr>
            <a:r>
              <a:rPr lang="pt-BR" dirty="0" smtClean="0"/>
              <a:t>Preços finais </a:t>
            </a:r>
            <a:r>
              <a:rPr lang="pt-BR" dirty="0" smtClean="0"/>
              <a:t>= (p</a:t>
            </a:r>
            <a:r>
              <a:rPr lang="pt-BR" baseline="-25000" dirty="0" smtClean="0"/>
              <a:t>1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) = </a:t>
            </a:r>
            <a:r>
              <a:rPr lang="pt-BR" dirty="0" smtClean="0"/>
              <a:t>(2,1)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0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Preferências quase lineares – um caso particular.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Caso as preferências sejam quase lineares para o bem 1 (neste caso, a quantidade demandada do bem 1 independe da renda), a variação compensatória será igual a de excedente do consumidor que, por sua vez, será igual à variação equivalente.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de ontem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obter o excedente do consumidor a partir do caso específico de um bem discreto + preferência quase-linear</a:t>
            </a:r>
          </a:p>
        </p:txBody>
      </p:sp>
    </p:spTree>
    <p:extLst>
      <p:ext uri="{BB962C8B-B14F-4D97-AF65-F5344CB8AC3E}">
        <p14:creationId xmlns:p14="http://schemas.microsoft.com/office/powerpoint/2010/main" val="2114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Excedentes dos consumidores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soma dos excedentes individuais dos consumidores nos dá o excedente de todos os consumidores.</a:t>
            </a:r>
          </a:p>
          <a:p>
            <a:r>
              <a:rPr lang="pt-BR" dirty="0" smtClean="0"/>
              <a:t>Fornece uma medida dos ganhos agregados obtidos com as trocas no mercado.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6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pt-BR" dirty="0" smtClean="0"/>
              <a:t>A aproximação da demanda contínua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4" cy="4114800"/>
          </a:xfrm>
        </p:spPr>
        <p:txBody>
          <a:bodyPr/>
          <a:lstStyle/>
          <a:p>
            <a:r>
              <a:rPr lang="pt-BR" dirty="0" smtClean="0"/>
              <a:t>Até agora vimos que a área abaixo de uma curva de demanda de um bem discreto mede a utilidade do consumo do bem. </a:t>
            </a:r>
          </a:p>
          <a:p>
            <a:r>
              <a:rPr lang="pt-BR" dirty="0" smtClean="0"/>
              <a:t>Isso pode ser aproximado para o bem disponível em unidades contínuas </a:t>
            </a:r>
            <a:r>
              <a:rPr lang="pt-BR" dirty="0" smtClean="0">
                <a:sym typeface="Wingdings" panose="05000000000000000000" pitchFamily="2" charset="2"/>
              </a:rPr>
              <a:t> podemos aproximar a curva de demanda contínua a curva de demanda de escada  a área abaixo da curva de demanda contínua ficará então aproximadamente igual a área abaixo da curva do tipo escada.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9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txBody>
          <a:bodyPr/>
          <a:lstStyle/>
          <a:p>
            <a:r>
              <a:rPr lang="pt-BR" dirty="0" smtClean="0"/>
              <a:t>x1 contínuo + preferência quase-linear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Max v(x) + y </a:t>
            </a:r>
            <a:r>
              <a:rPr lang="pt-BR" dirty="0" err="1" smtClean="0"/>
              <a:t>suj</a:t>
            </a:r>
            <a:r>
              <a:rPr lang="pt-BR" dirty="0" smtClean="0"/>
              <a:t> a </a:t>
            </a:r>
            <a:r>
              <a:rPr lang="pt-BR" dirty="0" err="1" smtClean="0"/>
              <a:t>px</a:t>
            </a:r>
            <a:r>
              <a:rPr lang="pt-BR" dirty="0" smtClean="0"/>
              <a:t> + y = m</a:t>
            </a:r>
          </a:p>
          <a:p>
            <a:r>
              <a:rPr lang="pt-BR" dirty="0" smtClean="0"/>
              <a:t>Max v(x) + m – </a:t>
            </a:r>
            <a:r>
              <a:rPr lang="pt-BR" dirty="0" err="1" smtClean="0"/>
              <a:t>px</a:t>
            </a:r>
            <a:endParaRPr lang="pt-BR" dirty="0" smtClean="0"/>
          </a:p>
          <a:p>
            <a:r>
              <a:rPr lang="pt-BR" dirty="0" smtClean="0"/>
              <a:t>CPO: v’(x) = p</a:t>
            </a:r>
          </a:p>
          <a:p>
            <a:r>
              <a:rPr lang="pt-BR" dirty="0" smtClean="0"/>
              <a:t>Demanda inversa do bem: p(x) = v’(x)</a:t>
            </a:r>
          </a:p>
          <a:p>
            <a:r>
              <a:rPr lang="pt-BR" dirty="0" smtClean="0"/>
              <a:t>Analogia com o bem discreto: o preço pelo qual o consumidor está disposto a adquirir x unidades é igual a utilidade marginal de consumir o bem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6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txBody>
          <a:bodyPr/>
          <a:lstStyle/>
          <a:p>
            <a:r>
              <a:rPr lang="pt-BR" dirty="0" smtClean="0"/>
              <a:t>x1 contínuo + preferência quase-linear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Podemos integrar a curva de demanda inversa para obter a função de utilidade </a:t>
                </a:r>
                <a:r>
                  <a:rPr lang="pt-BR" dirty="0" smtClean="0">
                    <a:sym typeface="Wingdings" panose="05000000000000000000" pitchFamily="2" charset="2"/>
                  </a:rPr>
                  <a:t>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 Portanto, a utilidade associada ao consumo do bem x é justamente a área embaixo da curva de demanda. </a:t>
                </a: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39" t="-2074" b="-59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3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Utilidade quase-linear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uso da área abaixo da curva de demanda para medir a utilidade só será completamente correto quando a função utilidade for linear.</a:t>
            </a:r>
          </a:p>
          <a:p>
            <a:r>
              <a:rPr lang="pt-BR" dirty="0" smtClean="0"/>
              <a:t>Mas não deixa de ser uma boa aproximação.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2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Variações no excedente do consumidor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Em geral, estamos interessados nas variações</a:t>
            </a:r>
            <a:r>
              <a:rPr lang="pt-BR" altLang="pt-BR" dirty="0" smtClean="0"/>
              <a:t>!</a:t>
            </a:r>
          </a:p>
          <a:p>
            <a:pPr eaLnBrk="1" hangingPunct="1"/>
            <a:r>
              <a:rPr lang="pt-BR" altLang="pt-BR" dirty="0" smtClean="0"/>
              <a:t>Como interpretar??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295400" y="4419600"/>
            <a:ext cx="2971800" cy="2128838"/>
            <a:chOff x="816" y="2784"/>
            <a:chExt cx="1872" cy="1341"/>
          </a:xfrm>
        </p:grpSpPr>
        <p:sp>
          <p:nvSpPr>
            <p:cNvPr id="7209" name="Freeform 3"/>
            <p:cNvSpPr>
              <a:spLocks/>
            </p:cNvSpPr>
            <p:nvPr/>
          </p:nvSpPr>
          <p:spPr bwMode="auto">
            <a:xfrm>
              <a:off x="1074" y="2889"/>
              <a:ext cx="1445" cy="1031"/>
            </a:xfrm>
            <a:custGeom>
              <a:avLst/>
              <a:gdLst>
                <a:gd name="T0" fmla="*/ 0 w 1445"/>
                <a:gd name="T1" fmla="*/ 0 h 1031"/>
                <a:gd name="T2" fmla="*/ 1444 w 1445"/>
                <a:gd name="T3" fmla="*/ 0 h 1031"/>
                <a:gd name="T4" fmla="*/ 1444 w 1445"/>
                <a:gd name="T5" fmla="*/ 1030 h 10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5" h="1031">
                  <a:moveTo>
                    <a:pt x="0" y="0"/>
                  </a:moveTo>
                  <a:lnTo>
                    <a:pt x="1444" y="0"/>
                  </a:lnTo>
                  <a:lnTo>
                    <a:pt x="1444" y="103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10" name="Rectangle 4"/>
            <p:cNvSpPr>
              <a:spLocks noChangeArrowheads="1"/>
            </p:cNvSpPr>
            <p:nvPr/>
          </p:nvSpPr>
          <p:spPr bwMode="auto">
            <a:xfrm>
              <a:off x="2448" y="3933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2000" b="1" i="1">
                  <a:solidFill>
                    <a:srgbClr val="000000"/>
                  </a:solidFill>
                  <a:latin typeface="Tahoma" panose="020B0604030504040204" pitchFamily="34" charset="0"/>
                </a:rPr>
                <a:t>Q</a:t>
              </a:r>
              <a:r>
                <a:rPr lang="en-US" altLang="pt-BR" sz="2000" b="1" i="1" baseline="-25000">
                  <a:solidFill>
                    <a:srgbClr val="000000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7211" name="Rectangle 5"/>
            <p:cNvSpPr>
              <a:spLocks noChangeArrowheads="1"/>
            </p:cNvSpPr>
            <p:nvPr/>
          </p:nvSpPr>
          <p:spPr bwMode="auto">
            <a:xfrm>
              <a:off x="816" y="278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2000" b="1" i="1">
                  <a:solidFill>
                    <a:srgbClr val="000000"/>
                  </a:solidFill>
                  <a:latin typeface="Tahoma" panose="020B0604030504040204" pitchFamily="34" charset="0"/>
                </a:rPr>
                <a:t>P</a:t>
              </a:r>
              <a:r>
                <a:rPr lang="en-US" altLang="pt-BR" sz="2000" b="1" i="1" baseline="-25000">
                  <a:solidFill>
                    <a:srgbClr val="000000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</p:grpSp>
      <p:sp>
        <p:nvSpPr>
          <p:cNvPr id="10246" name="Freeform 6"/>
          <p:cNvSpPr>
            <a:spLocks/>
          </p:cNvSpPr>
          <p:nvPr/>
        </p:nvSpPr>
        <p:spPr bwMode="auto">
          <a:xfrm>
            <a:off x="1676400" y="2133600"/>
            <a:ext cx="1557338" cy="1676400"/>
          </a:xfrm>
          <a:custGeom>
            <a:avLst/>
            <a:gdLst>
              <a:gd name="T0" fmla="*/ 0 w 963"/>
              <a:gd name="T1" fmla="*/ 0 h 1045"/>
              <a:gd name="T2" fmla="*/ 0 w 963"/>
              <a:gd name="T3" fmla="*/ 2147483646 h 1045"/>
              <a:gd name="T4" fmla="*/ 2147483646 w 963"/>
              <a:gd name="T5" fmla="*/ 2147483646 h 1045"/>
              <a:gd name="T6" fmla="*/ 0 w 963"/>
              <a:gd name="T7" fmla="*/ 0 h 10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3" h="1045">
                <a:moveTo>
                  <a:pt x="0" y="0"/>
                </a:moveTo>
                <a:lnTo>
                  <a:pt x="0" y="1044"/>
                </a:lnTo>
                <a:lnTo>
                  <a:pt x="962" y="1044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2" name="Freeform 7"/>
          <p:cNvSpPr>
            <a:spLocks/>
          </p:cNvSpPr>
          <p:nvPr/>
        </p:nvSpPr>
        <p:spPr bwMode="auto">
          <a:xfrm>
            <a:off x="1676400" y="1752600"/>
            <a:ext cx="6084888" cy="4427538"/>
          </a:xfrm>
          <a:custGeom>
            <a:avLst/>
            <a:gdLst>
              <a:gd name="T0" fmla="*/ 0 w 3833"/>
              <a:gd name="T1" fmla="*/ 0 h 2789"/>
              <a:gd name="T2" fmla="*/ 0 w 3833"/>
              <a:gd name="T3" fmla="*/ 2147483646 h 2789"/>
              <a:gd name="T4" fmla="*/ 2147483646 w 3833"/>
              <a:gd name="T5" fmla="*/ 2147483646 h 27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33" h="2789">
                <a:moveTo>
                  <a:pt x="0" y="0"/>
                </a:moveTo>
                <a:lnTo>
                  <a:pt x="0" y="2788"/>
                </a:lnTo>
                <a:lnTo>
                  <a:pt x="3832" y="2788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232150" y="3779838"/>
            <a:ext cx="766763" cy="808037"/>
          </a:xfrm>
          <a:custGeom>
            <a:avLst/>
            <a:gdLst>
              <a:gd name="T0" fmla="*/ 0 w 483"/>
              <a:gd name="T1" fmla="*/ 0 h 509"/>
              <a:gd name="T2" fmla="*/ 0 w 483"/>
              <a:gd name="T3" fmla="*/ 2147483646 h 509"/>
              <a:gd name="T4" fmla="*/ 2147483646 w 483"/>
              <a:gd name="T5" fmla="*/ 2147483646 h 509"/>
              <a:gd name="T6" fmla="*/ 0 w 483"/>
              <a:gd name="T7" fmla="*/ 0 h 50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3" h="509">
                <a:moveTo>
                  <a:pt x="0" y="0"/>
                </a:moveTo>
                <a:lnTo>
                  <a:pt x="0" y="508"/>
                </a:lnTo>
                <a:lnTo>
                  <a:pt x="482" y="508"/>
                </a:lnTo>
                <a:lnTo>
                  <a:pt x="0" y="0"/>
                </a:lnTo>
              </a:path>
            </a:pathLst>
          </a:custGeom>
          <a:solidFill>
            <a:srgbClr val="9A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704975" y="3779838"/>
            <a:ext cx="1527175" cy="806450"/>
          </a:xfrm>
          <a:prstGeom prst="rect">
            <a:avLst/>
          </a:prstGeom>
          <a:solidFill>
            <a:srgbClr val="CDF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pt-BR" sz="3600" smtClean="0">
                <a:solidFill>
                  <a:schemeClr val="accent2"/>
                </a:solidFill>
              </a:rPr>
              <a:t>Como um preço mais baixo aumenta o bem-estar do consumidor?</a:t>
            </a:r>
            <a:endParaRPr lang="en-US" altLang="pt-BR" sz="36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7178675" y="6243638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64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641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641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641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641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Quantidade</a:t>
            </a: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838200" y="1676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64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641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641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641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641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Preço</a:t>
            </a:r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1511300" y="6243638"/>
            <a:ext cx="161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64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641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641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641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641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5181600" y="5410200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64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641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641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641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641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000000"/>
                </a:solidFill>
                <a:latin typeface="Tahoma" panose="020B0604030504040204" pitchFamily="34" charset="0"/>
              </a:rPr>
              <a:t>Demanda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752600" y="3048000"/>
            <a:ext cx="13716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264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641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641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641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641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641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pt-BR" sz="1600">
                <a:solidFill>
                  <a:srgbClr val="000000"/>
                </a:solidFill>
                <a:latin typeface="Tahoma" panose="020B0604030504040204" pitchFamily="34" charset="0"/>
              </a:rPr>
              <a:t>Excedente do Consumidor Inicial</a:t>
            </a: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1905000" y="4114800"/>
            <a:ext cx="1219200" cy="2000250"/>
            <a:chOff x="1200" y="2736"/>
            <a:chExt cx="768" cy="1260"/>
          </a:xfrm>
        </p:grpSpPr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1200" y="3072"/>
              <a:ext cx="768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solidFill>
                    <a:srgbClr val="000000"/>
                  </a:solidFill>
                  <a:latin typeface="Tahoma" panose="020B0604030504040204" pitchFamily="34" charset="0"/>
                </a:rPr>
                <a:t>Excedente adicional aos consumidores que já estavam no mercado</a:t>
              </a:r>
            </a:p>
          </p:txBody>
        </p:sp>
        <p:sp>
          <p:nvSpPr>
            <p:cNvPr id="7208" name="Line 19"/>
            <p:cNvSpPr>
              <a:spLocks noChangeShapeType="1"/>
            </p:cNvSpPr>
            <p:nvPr/>
          </p:nvSpPr>
          <p:spPr bwMode="auto">
            <a:xfrm flipV="1">
              <a:off x="1584" y="2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429000" y="3352800"/>
            <a:ext cx="2579688" cy="1066800"/>
            <a:chOff x="2160" y="2112"/>
            <a:chExt cx="1625" cy="672"/>
          </a:xfrm>
        </p:grpSpPr>
        <p:sp>
          <p:nvSpPr>
            <p:cNvPr id="7205" name="Rectangle 21"/>
            <p:cNvSpPr>
              <a:spLocks noChangeArrowheads="1"/>
            </p:cNvSpPr>
            <p:nvPr/>
          </p:nvSpPr>
          <p:spPr bwMode="auto">
            <a:xfrm>
              <a:off x="2688" y="2112"/>
              <a:ext cx="1097" cy="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1600">
                  <a:solidFill>
                    <a:srgbClr val="000000"/>
                  </a:solidFill>
                  <a:latin typeface="Tahoma" panose="020B0604030504040204" pitchFamily="34" charset="0"/>
                </a:rPr>
                <a:t>Excedente do Consumidor devido aos novos consumidores</a:t>
              </a:r>
            </a:p>
          </p:txBody>
        </p:sp>
        <p:sp>
          <p:nvSpPr>
            <p:cNvPr id="7206" name="Line 22"/>
            <p:cNvSpPr>
              <a:spLocks noChangeShapeType="1"/>
            </p:cNvSpPr>
            <p:nvPr/>
          </p:nvSpPr>
          <p:spPr bwMode="auto">
            <a:xfrm flipH="1">
              <a:off x="2160" y="2496"/>
              <a:ext cx="48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1295400" y="3581400"/>
            <a:ext cx="2124075" cy="2936875"/>
            <a:chOff x="816" y="2256"/>
            <a:chExt cx="1338" cy="1850"/>
          </a:xfrm>
        </p:grpSpPr>
        <p:grpSp>
          <p:nvGrpSpPr>
            <p:cNvPr id="7200" name="Group 24"/>
            <p:cNvGrpSpPr>
              <a:grpSpLocks/>
            </p:cNvGrpSpPr>
            <p:nvPr/>
          </p:nvGrpSpPr>
          <p:grpSpPr bwMode="auto">
            <a:xfrm>
              <a:off x="816" y="2256"/>
              <a:ext cx="1338" cy="1850"/>
              <a:chOff x="816" y="2256"/>
              <a:chExt cx="1338" cy="1850"/>
            </a:xfrm>
          </p:grpSpPr>
          <p:sp>
            <p:nvSpPr>
              <p:cNvPr id="7202" name="Rectangle 25"/>
              <p:cNvSpPr>
                <a:spLocks noChangeArrowheads="1"/>
              </p:cNvSpPr>
              <p:nvPr/>
            </p:nvSpPr>
            <p:spPr bwMode="auto">
              <a:xfrm>
                <a:off x="1982" y="3933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1800" b="1" i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Q</a:t>
                </a:r>
                <a:r>
                  <a:rPr lang="en-US" altLang="pt-BR" sz="1800" b="1" i="1" baseline="-25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7203" name="Rectangle 26"/>
              <p:cNvSpPr>
                <a:spLocks noChangeArrowheads="1"/>
              </p:cNvSpPr>
              <p:nvPr/>
            </p:nvSpPr>
            <p:spPr bwMode="auto">
              <a:xfrm>
                <a:off x="816" y="2256"/>
                <a:ext cx="15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1800" b="1" i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P</a:t>
                </a:r>
                <a:r>
                  <a:rPr lang="en-US" altLang="pt-BR" sz="1800" b="1" i="1" baseline="-25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7204" name="Freeform 27"/>
              <p:cNvSpPr>
                <a:spLocks/>
              </p:cNvSpPr>
              <p:nvPr/>
            </p:nvSpPr>
            <p:spPr bwMode="auto">
              <a:xfrm>
                <a:off x="1074" y="2381"/>
                <a:ext cx="963" cy="1539"/>
              </a:xfrm>
              <a:custGeom>
                <a:avLst/>
                <a:gdLst>
                  <a:gd name="T0" fmla="*/ 0 w 963"/>
                  <a:gd name="T1" fmla="*/ 0 h 1539"/>
                  <a:gd name="T2" fmla="*/ 962 w 963"/>
                  <a:gd name="T3" fmla="*/ 0 h 1539"/>
                  <a:gd name="T4" fmla="*/ 962 w 963"/>
                  <a:gd name="T5" fmla="*/ 1538 h 1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3" h="1539">
                    <a:moveTo>
                      <a:pt x="0" y="0"/>
                    </a:moveTo>
                    <a:lnTo>
                      <a:pt x="962" y="0"/>
                    </a:lnTo>
                    <a:lnTo>
                      <a:pt x="962" y="1538"/>
                    </a:lnTo>
                  </a:path>
                </a:pathLst>
              </a:custGeom>
              <a:noFill/>
              <a:ln w="38100" cap="flat" cmpd="sng">
                <a:solidFill>
                  <a:srgbClr val="FC0128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201" name="Freeform 28"/>
            <p:cNvSpPr>
              <a:spLocks/>
            </p:cNvSpPr>
            <p:nvPr/>
          </p:nvSpPr>
          <p:spPr bwMode="auto">
            <a:xfrm>
              <a:off x="1047" y="2340"/>
              <a:ext cx="71" cy="69"/>
            </a:xfrm>
            <a:custGeom>
              <a:avLst/>
              <a:gdLst>
                <a:gd name="T0" fmla="*/ 27 w 71"/>
                <a:gd name="T1" fmla="*/ 68 h 69"/>
                <a:gd name="T2" fmla="*/ 56 w 71"/>
                <a:gd name="T3" fmla="*/ 68 h 69"/>
                <a:gd name="T4" fmla="*/ 56 w 71"/>
                <a:gd name="T5" fmla="*/ 54 h 69"/>
                <a:gd name="T6" fmla="*/ 70 w 71"/>
                <a:gd name="T7" fmla="*/ 41 h 69"/>
                <a:gd name="T8" fmla="*/ 56 w 71"/>
                <a:gd name="T9" fmla="*/ 14 h 69"/>
                <a:gd name="T10" fmla="*/ 56 w 71"/>
                <a:gd name="T11" fmla="*/ 0 h 69"/>
                <a:gd name="T12" fmla="*/ 27 w 71"/>
                <a:gd name="T13" fmla="*/ 0 h 69"/>
                <a:gd name="T14" fmla="*/ 14 w 71"/>
                <a:gd name="T15" fmla="*/ 0 h 69"/>
                <a:gd name="T16" fmla="*/ 0 w 71"/>
                <a:gd name="T17" fmla="*/ 14 h 69"/>
                <a:gd name="T18" fmla="*/ 0 w 71"/>
                <a:gd name="T19" fmla="*/ 41 h 69"/>
                <a:gd name="T20" fmla="*/ 0 w 71"/>
                <a:gd name="T21" fmla="*/ 54 h 69"/>
                <a:gd name="T22" fmla="*/ 14 w 71"/>
                <a:gd name="T23" fmla="*/ 68 h 69"/>
                <a:gd name="T24" fmla="*/ 27 w 71"/>
                <a:gd name="T25" fmla="*/ 68 h 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69">
                  <a:moveTo>
                    <a:pt x="27" y="68"/>
                  </a:moveTo>
                  <a:lnTo>
                    <a:pt x="56" y="68"/>
                  </a:lnTo>
                  <a:lnTo>
                    <a:pt x="56" y="54"/>
                  </a:lnTo>
                  <a:lnTo>
                    <a:pt x="70" y="41"/>
                  </a:lnTo>
                  <a:lnTo>
                    <a:pt x="56" y="14"/>
                  </a:lnTo>
                  <a:lnTo>
                    <a:pt x="56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14" y="68"/>
                  </a:lnTo>
                  <a:lnTo>
                    <a:pt x="27" y="6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84" name="Line 29"/>
          <p:cNvSpPr>
            <a:spLocks noChangeShapeType="1"/>
          </p:cNvSpPr>
          <p:nvPr/>
        </p:nvSpPr>
        <p:spPr bwMode="auto">
          <a:xfrm>
            <a:off x="1712913" y="2130425"/>
            <a:ext cx="3786187" cy="407035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1676400" y="4367213"/>
            <a:ext cx="2540000" cy="493712"/>
            <a:chOff x="1056" y="2751"/>
            <a:chExt cx="1600" cy="311"/>
          </a:xfrm>
        </p:grpSpPr>
        <p:sp>
          <p:nvSpPr>
            <p:cNvPr id="7193" name="Freeform 31"/>
            <p:cNvSpPr>
              <a:spLocks/>
            </p:cNvSpPr>
            <p:nvPr/>
          </p:nvSpPr>
          <p:spPr bwMode="auto">
            <a:xfrm>
              <a:off x="1056" y="2859"/>
              <a:ext cx="69" cy="69"/>
            </a:xfrm>
            <a:custGeom>
              <a:avLst/>
              <a:gdLst>
                <a:gd name="T0" fmla="*/ 27 w 69"/>
                <a:gd name="T1" fmla="*/ 68 h 69"/>
                <a:gd name="T2" fmla="*/ 54 w 69"/>
                <a:gd name="T3" fmla="*/ 68 h 69"/>
                <a:gd name="T4" fmla="*/ 54 w 69"/>
                <a:gd name="T5" fmla="*/ 54 h 69"/>
                <a:gd name="T6" fmla="*/ 68 w 69"/>
                <a:gd name="T7" fmla="*/ 41 h 69"/>
                <a:gd name="T8" fmla="*/ 54 w 69"/>
                <a:gd name="T9" fmla="*/ 14 h 69"/>
                <a:gd name="T10" fmla="*/ 54 w 69"/>
                <a:gd name="T11" fmla="*/ 0 h 69"/>
                <a:gd name="T12" fmla="*/ 27 w 69"/>
                <a:gd name="T13" fmla="*/ 0 h 69"/>
                <a:gd name="T14" fmla="*/ 14 w 69"/>
                <a:gd name="T15" fmla="*/ 0 h 69"/>
                <a:gd name="T16" fmla="*/ 0 w 69"/>
                <a:gd name="T17" fmla="*/ 14 h 69"/>
                <a:gd name="T18" fmla="*/ 0 w 69"/>
                <a:gd name="T19" fmla="*/ 41 h 69"/>
                <a:gd name="T20" fmla="*/ 0 w 69"/>
                <a:gd name="T21" fmla="*/ 54 h 69"/>
                <a:gd name="T22" fmla="*/ 14 w 69"/>
                <a:gd name="T23" fmla="*/ 68 h 69"/>
                <a:gd name="T24" fmla="*/ 27 w 69"/>
                <a:gd name="T25" fmla="*/ 68 h 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69">
                  <a:moveTo>
                    <a:pt x="27" y="68"/>
                  </a:moveTo>
                  <a:lnTo>
                    <a:pt x="54" y="68"/>
                  </a:lnTo>
                  <a:lnTo>
                    <a:pt x="54" y="54"/>
                  </a:lnTo>
                  <a:lnTo>
                    <a:pt x="68" y="41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14" y="68"/>
                  </a:lnTo>
                  <a:lnTo>
                    <a:pt x="27" y="6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7194" name="Group 32"/>
            <p:cNvGrpSpPr>
              <a:grpSpLocks/>
            </p:cNvGrpSpPr>
            <p:nvPr/>
          </p:nvGrpSpPr>
          <p:grpSpPr bwMode="auto">
            <a:xfrm>
              <a:off x="1130" y="2751"/>
              <a:ext cx="1526" cy="311"/>
              <a:chOff x="1130" y="2751"/>
              <a:chExt cx="1526" cy="311"/>
            </a:xfrm>
          </p:grpSpPr>
          <p:sp>
            <p:nvSpPr>
              <p:cNvPr id="7195" name="Rectangle 33"/>
              <p:cNvSpPr>
                <a:spLocks noChangeArrowheads="1"/>
              </p:cNvSpPr>
              <p:nvPr/>
            </p:nvSpPr>
            <p:spPr bwMode="auto">
              <a:xfrm>
                <a:off x="1130" y="2889"/>
                <a:ext cx="10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18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7196" name="Rectangle 34"/>
              <p:cNvSpPr>
                <a:spLocks noChangeArrowheads="1"/>
              </p:cNvSpPr>
              <p:nvPr/>
            </p:nvSpPr>
            <p:spPr bwMode="auto">
              <a:xfrm>
                <a:off x="2077" y="2889"/>
                <a:ext cx="8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18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E</a:t>
                </a:r>
              </a:p>
            </p:txBody>
          </p:sp>
          <p:sp>
            <p:nvSpPr>
              <p:cNvPr id="7197" name="Rectangle 35"/>
              <p:cNvSpPr>
                <a:spLocks noChangeArrowheads="1"/>
              </p:cNvSpPr>
              <p:nvPr/>
            </p:nvSpPr>
            <p:spPr bwMode="auto">
              <a:xfrm>
                <a:off x="2572" y="2751"/>
                <a:ext cx="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18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7198" name="Freeform 36"/>
              <p:cNvSpPr>
                <a:spLocks/>
              </p:cNvSpPr>
              <p:nvPr/>
            </p:nvSpPr>
            <p:spPr bwMode="auto">
              <a:xfrm>
                <a:off x="2496" y="2859"/>
                <a:ext cx="69" cy="69"/>
              </a:xfrm>
              <a:custGeom>
                <a:avLst/>
                <a:gdLst>
                  <a:gd name="T0" fmla="*/ 27 w 69"/>
                  <a:gd name="T1" fmla="*/ 68 h 69"/>
                  <a:gd name="T2" fmla="*/ 54 w 69"/>
                  <a:gd name="T3" fmla="*/ 68 h 69"/>
                  <a:gd name="T4" fmla="*/ 54 w 69"/>
                  <a:gd name="T5" fmla="*/ 54 h 69"/>
                  <a:gd name="T6" fmla="*/ 68 w 69"/>
                  <a:gd name="T7" fmla="*/ 41 h 69"/>
                  <a:gd name="T8" fmla="*/ 54 w 69"/>
                  <a:gd name="T9" fmla="*/ 14 h 69"/>
                  <a:gd name="T10" fmla="*/ 54 w 69"/>
                  <a:gd name="T11" fmla="*/ 0 h 69"/>
                  <a:gd name="T12" fmla="*/ 27 w 69"/>
                  <a:gd name="T13" fmla="*/ 0 h 69"/>
                  <a:gd name="T14" fmla="*/ 14 w 69"/>
                  <a:gd name="T15" fmla="*/ 0 h 69"/>
                  <a:gd name="T16" fmla="*/ 0 w 69"/>
                  <a:gd name="T17" fmla="*/ 14 h 69"/>
                  <a:gd name="T18" fmla="*/ 0 w 69"/>
                  <a:gd name="T19" fmla="*/ 41 h 69"/>
                  <a:gd name="T20" fmla="*/ 0 w 69"/>
                  <a:gd name="T21" fmla="*/ 54 h 69"/>
                  <a:gd name="T22" fmla="*/ 14 w 69"/>
                  <a:gd name="T23" fmla="*/ 68 h 69"/>
                  <a:gd name="T24" fmla="*/ 27 w 69"/>
                  <a:gd name="T25" fmla="*/ 68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" h="69">
                    <a:moveTo>
                      <a:pt x="27" y="68"/>
                    </a:moveTo>
                    <a:lnTo>
                      <a:pt x="54" y="68"/>
                    </a:lnTo>
                    <a:lnTo>
                      <a:pt x="54" y="54"/>
                    </a:lnTo>
                    <a:lnTo>
                      <a:pt x="68" y="41"/>
                    </a:lnTo>
                    <a:lnTo>
                      <a:pt x="54" y="14"/>
                    </a:lnTo>
                    <a:lnTo>
                      <a:pt x="54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41"/>
                    </a:lnTo>
                    <a:lnTo>
                      <a:pt x="0" y="54"/>
                    </a:lnTo>
                    <a:lnTo>
                      <a:pt x="14" y="68"/>
                    </a:lnTo>
                    <a:lnTo>
                      <a:pt x="27" y="6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99" name="Freeform 37"/>
              <p:cNvSpPr>
                <a:spLocks/>
              </p:cNvSpPr>
              <p:nvPr/>
            </p:nvSpPr>
            <p:spPr bwMode="auto">
              <a:xfrm>
                <a:off x="2016" y="2859"/>
                <a:ext cx="69" cy="69"/>
              </a:xfrm>
              <a:custGeom>
                <a:avLst/>
                <a:gdLst>
                  <a:gd name="T0" fmla="*/ 27 w 69"/>
                  <a:gd name="T1" fmla="*/ 68 h 69"/>
                  <a:gd name="T2" fmla="*/ 54 w 69"/>
                  <a:gd name="T3" fmla="*/ 68 h 69"/>
                  <a:gd name="T4" fmla="*/ 54 w 69"/>
                  <a:gd name="T5" fmla="*/ 54 h 69"/>
                  <a:gd name="T6" fmla="*/ 68 w 69"/>
                  <a:gd name="T7" fmla="*/ 41 h 69"/>
                  <a:gd name="T8" fmla="*/ 54 w 69"/>
                  <a:gd name="T9" fmla="*/ 14 h 69"/>
                  <a:gd name="T10" fmla="*/ 54 w 69"/>
                  <a:gd name="T11" fmla="*/ 0 h 69"/>
                  <a:gd name="T12" fmla="*/ 27 w 69"/>
                  <a:gd name="T13" fmla="*/ 0 h 69"/>
                  <a:gd name="T14" fmla="*/ 14 w 69"/>
                  <a:gd name="T15" fmla="*/ 0 h 69"/>
                  <a:gd name="T16" fmla="*/ 0 w 69"/>
                  <a:gd name="T17" fmla="*/ 14 h 69"/>
                  <a:gd name="T18" fmla="*/ 0 w 69"/>
                  <a:gd name="T19" fmla="*/ 41 h 69"/>
                  <a:gd name="T20" fmla="*/ 0 w 69"/>
                  <a:gd name="T21" fmla="*/ 54 h 69"/>
                  <a:gd name="T22" fmla="*/ 14 w 69"/>
                  <a:gd name="T23" fmla="*/ 68 h 69"/>
                  <a:gd name="T24" fmla="*/ 27 w 69"/>
                  <a:gd name="T25" fmla="*/ 68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" h="69">
                    <a:moveTo>
                      <a:pt x="27" y="68"/>
                    </a:moveTo>
                    <a:lnTo>
                      <a:pt x="54" y="68"/>
                    </a:lnTo>
                    <a:lnTo>
                      <a:pt x="54" y="54"/>
                    </a:lnTo>
                    <a:lnTo>
                      <a:pt x="68" y="41"/>
                    </a:lnTo>
                    <a:lnTo>
                      <a:pt x="54" y="14"/>
                    </a:lnTo>
                    <a:lnTo>
                      <a:pt x="54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41"/>
                    </a:lnTo>
                    <a:lnTo>
                      <a:pt x="0" y="54"/>
                    </a:lnTo>
                    <a:lnTo>
                      <a:pt x="14" y="68"/>
                    </a:lnTo>
                    <a:lnTo>
                      <a:pt x="27" y="6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0278" name="Group 38"/>
          <p:cNvGrpSpPr>
            <a:grpSpLocks/>
          </p:cNvGrpSpPr>
          <p:nvPr/>
        </p:nvGrpSpPr>
        <p:grpSpPr bwMode="auto">
          <a:xfrm>
            <a:off x="1662113" y="1903413"/>
            <a:ext cx="1827212" cy="2159000"/>
            <a:chOff x="1047" y="1199"/>
            <a:chExt cx="1151" cy="1360"/>
          </a:xfrm>
        </p:grpSpPr>
        <p:sp>
          <p:nvSpPr>
            <p:cNvPr id="7187" name="Rectangle 39"/>
            <p:cNvSpPr>
              <a:spLocks noChangeArrowheads="1"/>
            </p:cNvSpPr>
            <p:nvPr/>
          </p:nvSpPr>
          <p:spPr bwMode="auto">
            <a:xfrm>
              <a:off x="1130" y="2367"/>
              <a:ext cx="1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7188" name="Rectangle 40"/>
            <p:cNvSpPr>
              <a:spLocks noChangeArrowheads="1"/>
            </p:cNvSpPr>
            <p:nvPr/>
          </p:nvSpPr>
          <p:spPr bwMode="auto">
            <a:xfrm>
              <a:off x="2091" y="2243"/>
              <a:ext cx="1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2641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2641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2641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2641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2641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2641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pt-BR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grpSp>
          <p:nvGrpSpPr>
            <p:cNvPr id="7189" name="Group 41"/>
            <p:cNvGrpSpPr>
              <a:grpSpLocks/>
            </p:cNvGrpSpPr>
            <p:nvPr/>
          </p:nvGrpSpPr>
          <p:grpSpPr bwMode="auto">
            <a:xfrm>
              <a:off x="1047" y="1199"/>
              <a:ext cx="193" cy="192"/>
              <a:chOff x="1047" y="1199"/>
              <a:chExt cx="193" cy="192"/>
            </a:xfrm>
          </p:grpSpPr>
          <p:sp>
            <p:nvSpPr>
              <p:cNvPr id="7191" name="Freeform 42"/>
              <p:cNvSpPr>
                <a:spLocks/>
              </p:cNvSpPr>
              <p:nvPr/>
            </p:nvSpPr>
            <p:spPr bwMode="auto">
              <a:xfrm>
                <a:off x="1047" y="1310"/>
                <a:ext cx="71" cy="69"/>
              </a:xfrm>
              <a:custGeom>
                <a:avLst/>
                <a:gdLst>
                  <a:gd name="T0" fmla="*/ 27 w 71"/>
                  <a:gd name="T1" fmla="*/ 68 h 69"/>
                  <a:gd name="T2" fmla="*/ 56 w 71"/>
                  <a:gd name="T3" fmla="*/ 54 h 69"/>
                  <a:gd name="T4" fmla="*/ 56 w 71"/>
                  <a:gd name="T5" fmla="*/ 41 h 69"/>
                  <a:gd name="T6" fmla="*/ 70 w 71"/>
                  <a:gd name="T7" fmla="*/ 27 h 69"/>
                  <a:gd name="T8" fmla="*/ 56 w 71"/>
                  <a:gd name="T9" fmla="*/ 14 h 69"/>
                  <a:gd name="T10" fmla="*/ 56 w 71"/>
                  <a:gd name="T11" fmla="*/ 0 h 69"/>
                  <a:gd name="T12" fmla="*/ 27 w 71"/>
                  <a:gd name="T13" fmla="*/ 0 h 69"/>
                  <a:gd name="T14" fmla="*/ 14 w 71"/>
                  <a:gd name="T15" fmla="*/ 0 h 69"/>
                  <a:gd name="T16" fmla="*/ 0 w 71"/>
                  <a:gd name="T17" fmla="*/ 14 h 69"/>
                  <a:gd name="T18" fmla="*/ 0 w 71"/>
                  <a:gd name="T19" fmla="*/ 27 h 69"/>
                  <a:gd name="T20" fmla="*/ 0 w 71"/>
                  <a:gd name="T21" fmla="*/ 41 h 69"/>
                  <a:gd name="T22" fmla="*/ 14 w 71"/>
                  <a:gd name="T23" fmla="*/ 54 h 69"/>
                  <a:gd name="T24" fmla="*/ 27 w 71"/>
                  <a:gd name="T25" fmla="*/ 68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1" h="69">
                    <a:moveTo>
                      <a:pt x="27" y="68"/>
                    </a:moveTo>
                    <a:lnTo>
                      <a:pt x="56" y="54"/>
                    </a:lnTo>
                    <a:lnTo>
                      <a:pt x="56" y="41"/>
                    </a:lnTo>
                    <a:lnTo>
                      <a:pt x="70" y="27"/>
                    </a:lnTo>
                    <a:lnTo>
                      <a:pt x="56" y="14"/>
                    </a:lnTo>
                    <a:lnTo>
                      <a:pt x="56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27"/>
                    </a:lnTo>
                    <a:lnTo>
                      <a:pt x="0" y="41"/>
                    </a:lnTo>
                    <a:lnTo>
                      <a:pt x="14" y="54"/>
                    </a:lnTo>
                    <a:lnTo>
                      <a:pt x="27" y="6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92" name="Rectangle 43"/>
              <p:cNvSpPr>
                <a:spLocks noChangeArrowheads="1"/>
              </p:cNvSpPr>
              <p:nvPr/>
            </p:nvSpPr>
            <p:spPr bwMode="auto">
              <a:xfrm>
                <a:off x="1130" y="1199"/>
                <a:ext cx="11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641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264160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2641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2641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2641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2641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pt-BR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</p:grpSp>
        <p:sp>
          <p:nvSpPr>
            <p:cNvPr id="7190" name="Freeform 44"/>
            <p:cNvSpPr>
              <a:spLocks/>
            </p:cNvSpPr>
            <p:nvPr/>
          </p:nvSpPr>
          <p:spPr bwMode="auto">
            <a:xfrm>
              <a:off x="2009" y="2340"/>
              <a:ext cx="69" cy="69"/>
            </a:xfrm>
            <a:custGeom>
              <a:avLst/>
              <a:gdLst>
                <a:gd name="T0" fmla="*/ 27 w 69"/>
                <a:gd name="T1" fmla="*/ 68 h 69"/>
                <a:gd name="T2" fmla="*/ 54 w 69"/>
                <a:gd name="T3" fmla="*/ 68 h 69"/>
                <a:gd name="T4" fmla="*/ 54 w 69"/>
                <a:gd name="T5" fmla="*/ 54 h 69"/>
                <a:gd name="T6" fmla="*/ 68 w 69"/>
                <a:gd name="T7" fmla="*/ 41 h 69"/>
                <a:gd name="T8" fmla="*/ 54 w 69"/>
                <a:gd name="T9" fmla="*/ 14 h 69"/>
                <a:gd name="T10" fmla="*/ 54 w 69"/>
                <a:gd name="T11" fmla="*/ 0 h 69"/>
                <a:gd name="T12" fmla="*/ 27 w 69"/>
                <a:gd name="T13" fmla="*/ 0 h 69"/>
                <a:gd name="T14" fmla="*/ 14 w 69"/>
                <a:gd name="T15" fmla="*/ 0 h 69"/>
                <a:gd name="T16" fmla="*/ 0 w 69"/>
                <a:gd name="T17" fmla="*/ 14 h 69"/>
                <a:gd name="T18" fmla="*/ 0 w 69"/>
                <a:gd name="T19" fmla="*/ 41 h 69"/>
                <a:gd name="T20" fmla="*/ 0 w 69"/>
                <a:gd name="T21" fmla="*/ 54 h 69"/>
                <a:gd name="T22" fmla="*/ 14 w 69"/>
                <a:gd name="T23" fmla="*/ 68 h 69"/>
                <a:gd name="T24" fmla="*/ 27 w 69"/>
                <a:gd name="T25" fmla="*/ 68 h 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69">
                  <a:moveTo>
                    <a:pt x="27" y="68"/>
                  </a:moveTo>
                  <a:lnTo>
                    <a:pt x="54" y="68"/>
                  </a:lnTo>
                  <a:lnTo>
                    <a:pt x="54" y="54"/>
                  </a:lnTo>
                  <a:lnTo>
                    <a:pt x="68" y="41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14" y="68"/>
                  </a:lnTo>
                  <a:lnTo>
                    <a:pt x="27" y="6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673</Words>
  <Application>Microsoft Office PowerPoint</Application>
  <PresentationFormat>Apresentação na tela (4:3)</PresentationFormat>
  <Paragraphs>81</Paragraphs>
  <Slides>17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Calibri</vt:lpstr>
      <vt:lpstr>Tahoma</vt:lpstr>
      <vt:lpstr>Symbol</vt:lpstr>
      <vt:lpstr>Wingdings</vt:lpstr>
      <vt:lpstr>Estrutura padrão</vt:lpstr>
      <vt:lpstr>Microsoft Equation 3.0</vt:lpstr>
      <vt:lpstr>Excedente do Consumidor</vt:lpstr>
      <vt:lpstr>Aula de ontem</vt:lpstr>
      <vt:lpstr>Excedentes dos consumidores</vt:lpstr>
      <vt:lpstr>A aproximação da demanda contínua</vt:lpstr>
      <vt:lpstr>x1 contínuo + preferência quase-linear</vt:lpstr>
      <vt:lpstr>x1 contínuo + preferência quase-linear</vt:lpstr>
      <vt:lpstr>Utilidade quase-linear</vt:lpstr>
      <vt:lpstr>Variações no excedente do consumidor</vt:lpstr>
      <vt:lpstr>Como um preço mais baixo aumenta o bem-estar do consumidor?</vt:lpstr>
      <vt:lpstr>Exemplo</vt:lpstr>
      <vt:lpstr>Outras medidas</vt:lpstr>
      <vt:lpstr>Duas medidas de variação de bem estar</vt:lpstr>
      <vt:lpstr>Variação compensatória</vt:lpstr>
      <vt:lpstr>Duas medidas de variação de bem estar</vt:lpstr>
      <vt:lpstr>Variação Equivalente</vt:lpstr>
      <vt:lpstr>Exemplo</vt:lpstr>
      <vt:lpstr>Preferências quase lineares – um caso particular.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– Excedente do Consumidor</dc:title>
  <dc:creator>Roberto Guena de Oliveira</dc:creator>
  <cp:lastModifiedBy>User</cp:lastModifiedBy>
  <cp:revision>27</cp:revision>
  <dcterms:created xsi:type="dcterms:W3CDTF">2001-06-21T23:43:58Z</dcterms:created>
  <dcterms:modified xsi:type="dcterms:W3CDTF">2018-03-20T15:09:16Z</dcterms:modified>
</cp:coreProperties>
</file>