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9" r:id="rId2"/>
    <p:sldId id="334" r:id="rId3"/>
    <p:sldId id="333" r:id="rId4"/>
    <p:sldId id="335" r:id="rId5"/>
    <p:sldId id="350" r:id="rId6"/>
    <p:sldId id="35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AD9B5D-9BC9-40D2-9C0D-7C12B677A2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25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EA23C1-5699-47C6-B917-50DD254187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65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5DD2E4-C6A9-43ED-BF27-BE3D0F67B5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48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0FE350-7514-48A1-B439-3E4CF7A47C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5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2DCE57-FD18-437C-8AA2-85E4551A93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38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EE8971-A412-4D95-9F0B-5242B6EF87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9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DF095-7442-4552-B67E-7487540E9F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10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14F85E-5C60-4721-9678-758FD52F8F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BED79-EF1F-4DD8-A83A-EF6D50CE71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6C9CC7-FF0C-405F-A99A-5974FAE007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8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931947-3C13-4E60-8F3C-A70192FE42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89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AB1195-723A-4147-B51A-A8BD5A6E538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26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7651" y="2364910"/>
            <a:ext cx="8284705" cy="4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 5714: Análise Política da Questão Energética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31" y="312735"/>
            <a:ext cx="3192272" cy="8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7764271" y="236729"/>
            <a:ext cx="1064091" cy="532045"/>
            <a:chOff x="-1" y="1"/>
            <a:chExt cx="19986" cy="19973"/>
          </a:xfrm>
        </p:grpSpPr>
        <p:sp>
          <p:nvSpPr>
            <p:cNvPr id="53261" name="Freeform 5"/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5745 w 20000"/>
                <a:gd name="T1" fmla="*/ 0 h 20000"/>
                <a:gd name="T2" fmla="*/ 4403 w 20000"/>
                <a:gd name="T3" fmla="*/ 7236 h 20000"/>
                <a:gd name="T4" fmla="*/ 3113 w 20000"/>
                <a:gd name="T5" fmla="*/ 7236 h 20000"/>
                <a:gd name="T6" fmla="*/ 0 w 20000"/>
                <a:gd name="T7" fmla="*/ 7236 h 20000"/>
                <a:gd name="T8" fmla="*/ 1289 w 20000"/>
                <a:gd name="T9" fmla="*/ 0 h 20000"/>
                <a:gd name="T10" fmla="*/ 5745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2" name="Line 6"/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3" name="Line 7"/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4" name="Line 8"/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5" name="Line 9"/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6" name="Line 10"/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7" name="Line 11"/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8" name="Line 12"/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9" name="Line 13"/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0" name="Line 14"/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1" name="Line 15"/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2" name="Line 16"/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3" name="Arc 17"/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4" name="Line 18"/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5" name="Arc 19"/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6" name="Arc 20"/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7" name="Line 21"/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8" name="Arc 22"/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9" name="Line 23"/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0" name="Line 24"/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2" name="Arc 26"/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3285" name="Group 29"/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53291" name="Arc 30"/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292" name="Arc 31"/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286" name="Line 32"/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7" name="Arc 33"/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8" name="Line 34"/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9" name="Line 35"/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90" name="Line 36"/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3254" name="Rectangle 37"/>
          <p:cNvSpPr>
            <a:spLocks noChangeArrowheads="1"/>
          </p:cNvSpPr>
          <p:nvPr/>
        </p:nvSpPr>
        <p:spPr bwMode="auto">
          <a:xfrm>
            <a:off x="11612" y="3091723"/>
            <a:ext cx="9120776" cy="3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38"/>
          <p:cNvSpPr>
            <a:spLocks noChangeArrowheads="1"/>
          </p:cNvSpPr>
          <p:nvPr/>
        </p:nvSpPr>
        <p:spPr bwMode="auto">
          <a:xfrm>
            <a:off x="4980536" y="844780"/>
            <a:ext cx="4151853" cy="2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Programa Interunidades de Pós-Graduação em Energia</a:t>
            </a:r>
          </a:p>
        </p:txBody>
      </p:sp>
      <p:sp>
        <p:nvSpPr>
          <p:cNvPr id="53256" name="Rectangle 39"/>
          <p:cNvSpPr>
            <a:spLocks noChangeArrowheads="1"/>
          </p:cNvSpPr>
          <p:nvPr/>
        </p:nvSpPr>
        <p:spPr bwMode="auto">
          <a:xfrm>
            <a:off x="5560084" y="1072800"/>
            <a:ext cx="3040259" cy="2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237445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   Instituto de Eletrotécnica e Energia - IEE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5484078" y="1300820"/>
            <a:ext cx="3116265" cy="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3799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Universidade de São Paulo - USP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Prof. Célio Bermann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8" name="Text Box 41"/>
          <p:cNvSpPr txBox="1">
            <a:spLocks noChangeArrowheads="1"/>
          </p:cNvSpPr>
          <p:nvPr/>
        </p:nvSpPr>
        <p:spPr bwMode="auto">
          <a:xfrm>
            <a:off x="2823851" y="3352994"/>
            <a:ext cx="3040259" cy="8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19/set/2005 - 2a. aula</a:t>
            </a:r>
          </a:p>
        </p:txBody>
      </p:sp>
      <p:graphicFrame>
        <p:nvGraphicFramePr>
          <p:cNvPr id="53250" name="Object 42"/>
          <p:cNvGraphicFramePr>
            <a:graphicFrameLocks noChangeAspect="1"/>
          </p:cNvGraphicFramePr>
          <p:nvPr>
            <p:extLst/>
          </p:nvPr>
        </p:nvGraphicFramePr>
        <p:xfrm>
          <a:off x="11612" y="9502"/>
          <a:ext cx="9120776" cy="683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4" imgW="4566054" imgH="3422898" progId="PowerPoint.Slide.8">
                  <p:embed/>
                </p:oleObj>
              </mc:Choice>
              <mc:Fallback>
                <p:oleObj name="Slide" r:id="rId4" imgW="4566054" imgH="3422898" progId="PowerPoint.Slide.8">
                  <p:embed/>
                  <p:pic>
                    <p:nvPicPr>
                      <p:cNvPr id="5325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2" y="9502"/>
                        <a:ext cx="9120776" cy="6832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" descr="http://www.petrobras.com.br/imgs/others/energy-and-technology/energy-sources/oil/presal_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" y="1704605"/>
            <a:ext cx="7458134" cy="345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1484238" y="2930324"/>
            <a:ext cx="2368868" cy="1302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Camada </a:t>
            </a:r>
            <a:r>
              <a:rPr kumimoji="0" lang="pt-BR" sz="139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Pós-Sal</a:t>
            </a:r>
            <a:endParaRPr kumimoji="0" lang="pt-BR" sz="1397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effectLst/>
              <a:uLnTx/>
              <a:uFillTx/>
              <a:latin typeface="Verdana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Região onde se encontram as maiores reservas de gás e petróleo do Brasil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Bacia de Campos: 2.700-4.300m</a:t>
            </a:r>
          </a:p>
        </p:txBody>
      </p:sp>
      <p:sp>
        <p:nvSpPr>
          <p:cNvPr id="45" name="CaixaDeTexto 47"/>
          <p:cNvSpPr txBox="1">
            <a:spLocks noChangeArrowheads="1"/>
          </p:cNvSpPr>
          <p:nvPr/>
        </p:nvSpPr>
        <p:spPr bwMode="auto">
          <a:xfrm>
            <a:off x="4484429" y="3369965"/>
            <a:ext cx="2585803" cy="7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Camada de Sal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Camada irregular com espessura variando de 1.000 a 2.000m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93020" y="4339500"/>
            <a:ext cx="3241038" cy="93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Camada </a:t>
            </a:r>
            <a:r>
              <a:rPr kumimoji="0" lang="pt-BR" sz="139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Pré</a:t>
            </a:r>
            <a:r>
              <a:rPr kumimoji="0" lang="pt-BR" sz="1397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-Sal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O petróleo fica armazenado nos poros das rochas       Bacia de Santos: 6.000-7.000m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3785871" y="2029215"/>
            <a:ext cx="0" cy="1292110"/>
          </a:xfrm>
          <a:prstGeom prst="line">
            <a:avLst/>
          </a:prstGeom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3934057" y="2022883"/>
            <a:ext cx="0" cy="2657059"/>
          </a:xfrm>
          <a:prstGeom prst="line">
            <a:avLst/>
          </a:prstGeom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 flipV="1">
            <a:off x="3719498" y="3332977"/>
            <a:ext cx="142512" cy="728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Elipse 49"/>
          <p:cNvSpPr/>
          <p:nvPr/>
        </p:nvSpPr>
        <p:spPr>
          <a:xfrm flipV="1">
            <a:off x="3862010" y="4679942"/>
            <a:ext cx="144096" cy="71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CaixaDeTexto 59"/>
          <p:cNvSpPr txBox="1">
            <a:spLocks noChangeArrowheads="1"/>
          </p:cNvSpPr>
          <p:nvPr/>
        </p:nvSpPr>
        <p:spPr bwMode="auto">
          <a:xfrm>
            <a:off x="2196798" y="766962"/>
            <a:ext cx="4883415" cy="5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Petróleo do </a:t>
            </a:r>
            <a:r>
              <a:rPr kumimoji="0" lang="pt-BR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Pré</a:t>
            </a:r>
            <a:r>
              <a:rPr kumimoji="0" lang="pt-BR" sz="31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-Sal</a:t>
            </a:r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338662" y="5260874"/>
            <a:ext cx="3447209" cy="30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Fonte: Petrobrás, 2011.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8567297" y="6344888"/>
            <a:ext cx="436210" cy="3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73374" y="1869030"/>
            <a:ext cx="673258" cy="321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Plataforma</a:t>
            </a:r>
          </a:p>
        </p:txBody>
      </p:sp>
    </p:spTree>
    <p:extLst>
      <p:ext uri="{BB962C8B-B14F-4D97-AF65-F5344CB8AC3E}">
        <p14:creationId xmlns:p14="http://schemas.microsoft.com/office/powerpoint/2010/main" val="88136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7651" y="2364910"/>
            <a:ext cx="8284705" cy="4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 5714: Análise Política da Questão Energética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31" y="312735"/>
            <a:ext cx="3192272" cy="8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7764271" y="236729"/>
            <a:ext cx="1064091" cy="532045"/>
            <a:chOff x="-1" y="1"/>
            <a:chExt cx="19986" cy="19973"/>
          </a:xfrm>
        </p:grpSpPr>
        <p:sp>
          <p:nvSpPr>
            <p:cNvPr id="53261" name="Freeform 5"/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5745 w 20000"/>
                <a:gd name="T1" fmla="*/ 0 h 20000"/>
                <a:gd name="T2" fmla="*/ 4403 w 20000"/>
                <a:gd name="T3" fmla="*/ 7236 h 20000"/>
                <a:gd name="T4" fmla="*/ 3113 w 20000"/>
                <a:gd name="T5" fmla="*/ 7236 h 20000"/>
                <a:gd name="T6" fmla="*/ 0 w 20000"/>
                <a:gd name="T7" fmla="*/ 7236 h 20000"/>
                <a:gd name="T8" fmla="*/ 1289 w 20000"/>
                <a:gd name="T9" fmla="*/ 0 h 20000"/>
                <a:gd name="T10" fmla="*/ 5745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2" name="Line 6"/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3" name="Line 7"/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4" name="Line 8"/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5" name="Line 9"/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6" name="Line 10"/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7" name="Line 11"/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8" name="Line 12"/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9" name="Line 13"/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0" name="Line 14"/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1" name="Line 15"/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2" name="Line 16"/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3" name="Arc 17"/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4" name="Line 18"/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5" name="Arc 19"/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6" name="Arc 20"/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7" name="Line 21"/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8" name="Arc 22"/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9" name="Line 23"/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0" name="Line 24"/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2" name="Arc 26"/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3285" name="Group 29"/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53291" name="Arc 30"/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292" name="Arc 31"/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286" name="Line 32"/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7" name="Arc 33"/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8" name="Line 34"/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9" name="Line 35"/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90" name="Line 36"/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3254" name="Rectangle 37"/>
          <p:cNvSpPr>
            <a:spLocks noChangeArrowheads="1"/>
          </p:cNvSpPr>
          <p:nvPr/>
        </p:nvSpPr>
        <p:spPr bwMode="auto">
          <a:xfrm>
            <a:off x="11612" y="3091723"/>
            <a:ext cx="9120776" cy="3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38"/>
          <p:cNvSpPr>
            <a:spLocks noChangeArrowheads="1"/>
          </p:cNvSpPr>
          <p:nvPr/>
        </p:nvSpPr>
        <p:spPr bwMode="auto">
          <a:xfrm>
            <a:off x="4980536" y="844780"/>
            <a:ext cx="4151853" cy="2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Programa Interunidades de Pós-Graduação em Energia</a:t>
            </a:r>
          </a:p>
        </p:txBody>
      </p:sp>
      <p:sp>
        <p:nvSpPr>
          <p:cNvPr id="53256" name="Rectangle 39"/>
          <p:cNvSpPr>
            <a:spLocks noChangeArrowheads="1"/>
          </p:cNvSpPr>
          <p:nvPr/>
        </p:nvSpPr>
        <p:spPr bwMode="auto">
          <a:xfrm>
            <a:off x="5560084" y="1072800"/>
            <a:ext cx="3040259" cy="2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237445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   Instituto de Eletrotécnica e Energia - IEE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5484078" y="1300820"/>
            <a:ext cx="3116265" cy="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3799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Universidade de São Paulo - USP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Prof. Célio Bermann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8" name="Text Box 41"/>
          <p:cNvSpPr txBox="1">
            <a:spLocks noChangeArrowheads="1"/>
          </p:cNvSpPr>
          <p:nvPr/>
        </p:nvSpPr>
        <p:spPr bwMode="auto">
          <a:xfrm>
            <a:off x="2823851" y="3352994"/>
            <a:ext cx="3040259" cy="8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19/set/2005 - 2a. aula</a:t>
            </a:r>
          </a:p>
        </p:txBody>
      </p:sp>
      <p:graphicFrame>
        <p:nvGraphicFramePr>
          <p:cNvPr id="53250" name="Object 42"/>
          <p:cNvGraphicFramePr>
            <a:graphicFrameLocks noChangeAspect="1"/>
          </p:cNvGraphicFramePr>
          <p:nvPr/>
        </p:nvGraphicFramePr>
        <p:xfrm>
          <a:off x="11612" y="8711"/>
          <a:ext cx="9120776" cy="683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" r:id="rId4" imgW="4566054" imgH="3422898" progId="PowerPoint.Slide.8">
                  <p:embed/>
                </p:oleObj>
              </mc:Choice>
              <mc:Fallback>
                <p:oleObj name="Slide" r:id="rId4" imgW="4566054" imgH="3422898" progId="PowerPoint.Slide.8">
                  <p:embed/>
                  <p:pic>
                    <p:nvPicPr>
                      <p:cNvPr id="5325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2" y="8711"/>
                        <a:ext cx="9120776" cy="6832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4497"/>
          <a:stretch/>
        </p:blipFill>
        <p:spPr>
          <a:xfrm>
            <a:off x="606446" y="865631"/>
            <a:ext cx="7794381" cy="53614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76621" y="292432"/>
            <a:ext cx="4421593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Pangea</a:t>
            </a:r>
            <a:r>
              <a:rPr kumimoji="0" lang="pt-BR" sz="279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250 </a:t>
            </a:r>
            <a:r>
              <a:rPr kumimoji="0" lang="pt-BR" sz="279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pt-BR" sz="279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279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ago</a:t>
            </a:r>
            <a:endParaRPr kumimoji="0" lang="pt-BR" sz="279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7479" y="6227093"/>
            <a:ext cx="3856502" cy="36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http://eatrio.net/pangea-maps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8567297" y="6344888"/>
            <a:ext cx="436210" cy="3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22062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7651" y="2364910"/>
            <a:ext cx="8284705" cy="4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 5714: Análise Política da Questão Energética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31" y="312735"/>
            <a:ext cx="3192272" cy="8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7764271" y="236729"/>
            <a:ext cx="1064091" cy="532045"/>
            <a:chOff x="-1" y="1"/>
            <a:chExt cx="19986" cy="19973"/>
          </a:xfrm>
        </p:grpSpPr>
        <p:sp>
          <p:nvSpPr>
            <p:cNvPr id="53261" name="Freeform 5"/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5745 w 20000"/>
                <a:gd name="T1" fmla="*/ 0 h 20000"/>
                <a:gd name="T2" fmla="*/ 4403 w 20000"/>
                <a:gd name="T3" fmla="*/ 7236 h 20000"/>
                <a:gd name="T4" fmla="*/ 3113 w 20000"/>
                <a:gd name="T5" fmla="*/ 7236 h 20000"/>
                <a:gd name="T6" fmla="*/ 0 w 20000"/>
                <a:gd name="T7" fmla="*/ 7236 h 20000"/>
                <a:gd name="T8" fmla="*/ 1289 w 20000"/>
                <a:gd name="T9" fmla="*/ 0 h 20000"/>
                <a:gd name="T10" fmla="*/ 5745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2" name="Line 6"/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3" name="Line 7"/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4" name="Line 8"/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5" name="Line 9"/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6" name="Line 10"/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7" name="Line 11"/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8" name="Line 12"/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9" name="Line 13"/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0" name="Line 14"/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1" name="Line 15"/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2" name="Line 16"/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3" name="Arc 17"/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4" name="Line 18"/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5" name="Arc 19"/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6" name="Arc 20"/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7" name="Line 21"/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8" name="Arc 22"/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9" name="Line 23"/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0" name="Line 24"/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2" name="Arc 26"/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3285" name="Group 29"/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53291" name="Arc 30"/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292" name="Arc 31"/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286" name="Line 32"/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7" name="Arc 33"/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8" name="Line 34"/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9" name="Line 35"/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90" name="Line 36"/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3254" name="Rectangle 37"/>
          <p:cNvSpPr>
            <a:spLocks noChangeArrowheads="1"/>
          </p:cNvSpPr>
          <p:nvPr/>
        </p:nvSpPr>
        <p:spPr bwMode="auto">
          <a:xfrm>
            <a:off x="11612" y="3091723"/>
            <a:ext cx="9120776" cy="3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38"/>
          <p:cNvSpPr>
            <a:spLocks noChangeArrowheads="1"/>
          </p:cNvSpPr>
          <p:nvPr/>
        </p:nvSpPr>
        <p:spPr bwMode="auto">
          <a:xfrm>
            <a:off x="4980536" y="844780"/>
            <a:ext cx="4151853" cy="2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Programa Interunidades de Pós-Graduação em Energia</a:t>
            </a:r>
          </a:p>
        </p:txBody>
      </p:sp>
      <p:sp>
        <p:nvSpPr>
          <p:cNvPr id="53256" name="Rectangle 39"/>
          <p:cNvSpPr>
            <a:spLocks noChangeArrowheads="1"/>
          </p:cNvSpPr>
          <p:nvPr/>
        </p:nvSpPr>
        <p:spPr bwMode="auto">
          <a:xfrm>
            <a:off x="5560084" y="1072800"/>
            <a:ext cx="3040259" cy="2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237445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   Instituto de Eletrotécnica e Energia - IEE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5484078" y="1300820"/>
            <a:ext cx="3116265" cy="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3799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Universidade de São Paulo - USP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Prof. Célio Bermann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8" name="Text Box 41"/>
          <p:cNvSpPr txBox="1">
            <a:spLocks noChangeArrowheads="1"/>
          </p:cNvSpPr>
          <p:nvPr/>
        </p:nvSpPr>
        <p:spPr bwMode="auto">
          <a:xfrm>
            <a:off x="2823851" y="3352994"/>
            <a:ext cx="3040259" cy="8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19/set/2005 - 2a. aula</a:t>
            </a:r>
          </a:p>
        </p:txBody>
      </p:sp>
      <p:graphicFrame>
        <p:nvGraphicFramePr>
          <p:cNvPr id="53250" name="Object 42"/>
          <p:cNvGraphicFramePr>
            <a:graphicFrameLocks noChangeAspect="1"/>
          </p:cNvGraphicFramePr>
          <p:nvPr/>
        </p:nvGraphicFramePr>
        <p:xfrm>
          <a:off x="11612" y="8711"/>
          <a:ext cx="9120776" cy="683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" r:id="rId4" imgW="4566054" imgH="3422898" progId="PowerPoint.Slide.8">
                  <p:embed/>
                </p:oleObj>
              </mc:Choice>
              <mc:Fallback>
                <p:oleObj name="Slide" r:id="rId4" imgW="4566054" imgH="3422898" progId="PowerPoint.Slide.8">
                  <p:embed/>
                  <p:pic>
                    <p:nvPicPr>
                      <p:cNvPr id="5325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2" y="8711"/>
                        <a:ext cx="9120776" cy="6832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61" y="883890"/>
            <a:ext cx="7915949" cy="5459802"/>
          </a:xfrm>
          <a:prstGeom prst="rect">
            <a:avLst/>
          </a:prstGeom>
        </p:spPr>
      </p:pic>
      <p:sp>
        <p:nvSpPr>
          <p:cNvPr id="47" name="CaixaDeTexto 46"/>
          <p:cNvSpPr txBox="1"/>
          <p:nvPr/>
        </p:nvSpPr>
        <p:spPr>
          <a:xfrm>
            <a:off x="2876621" y="292432"/>
            <a:ext cx="4421593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Pangea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250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09528" y="6339968"/>
            <a:ext cx="3856502" cy="36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http://eatrio.net/pangea-maps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8567297" y="6344888"/>
            <a:ext cx="436210" cy="3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01888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7651" y="2364910"/>
            <a:ext cx="8284705" cy="4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 5714: Análise Política da Questão Energética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31" y="312735"/>
            <a:ext cx="3192272" cy="8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7764271" y="236729"/>
            <a:ext cx="1064091" cy="532045"/>
            <a:chOff x="-1" y="1"/>
            <a:chExt cx="19986" cy="19973"/>
          </a:xfrm>
        </p:grpSpPr>
        <p:sp>
          <p:nvSpPr>
            <p:cNvPr id="53261" name="Freeform 5"/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5745 w 20000"/>
                <a:gd name="T1" fmla="*/ 0 h 20000"/>
                <a:gd name="T2" fmla="*/ 4403 w 20000"/>
                <a:gd name="T3" fmla="*/ 7236 h 20000"/>
                <a:gd name="T4" fmla="*/ 3113 w 20000"/>
                <a:gd name="T5" fmla="*/ 7236 h 20000"/>
                <a:gd name="T6" fmla="*/ 0 w 20000"/>
                <a:gd name="T7" fmla="*/ 7236 h 20000"/>
                <a:gd name="T8" fmla="*/ 1289 w 20000"/>
                <a:gd name="T9" fmla="*/ 0 h 20000"/>
                <a:gd name="T10" fmla="*/ 5745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2" name="Line 6"/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3" name="Line 7"/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4" name="Line 8"/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5" name="Line 9"/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6" name="Line 10"/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7" name="Line 11"/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8" name="Line 12"/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9" name="Line 13"/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0" name="Line 14"/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1" name="Line 15"/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2" name="Line 16"/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3" name="Arc 17"/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4" name="Line 18"/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5" name="Arc 19"/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6" name="Arc 20"/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7" name="Line 21"/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8" name="Arc 22"/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9" name="Line 23"/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0" name="Line 24"/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2" name="Arc 26"/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3285" name="Group 29"/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53291" name="Arc 30"/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292" name="Arc 31"/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286" name="Line 32"/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7" name="Arc 33"/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8" name="Line 34"/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9" name="Line 35"/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90" name="Line 36"/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3254" name="Rectangle 37"/>
          <p:cNvSpPr>
            <a:spLocks noChangeArrowheads="1"/>
          </p:cNvSpPr>
          <p:nvPr/>
        </p:nvSpPr>
        <p:spPr bwMode="auto">
          <a:xfrm>
            <a:off x="11612" y="3091723"/>
            <a:ext cx="9120776" cy="3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38"/>
          <p:cNvSpPr>
            <a:spLocks noChangeArrowheads="1"/>
          </p:cNvSpPr>
          <p:nvPr/>
        </p:nvSpPr>
        <p:spPr bwMode="auto">
          <a:xfrm>
            <a:off x="4980536" y="844780"/>
            <a:ext cx="4151853" cy="2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Programa Interunidades de Pós-Graduação em Energia</a:t>
            </a:r>
          </a:p>
        </p:txBody>
      </p:sp>
      <p:sp>
        <p:nvSpPr>
          <p:cNvPr id="53256" name="Rectangle 39"/>
          <p:cNvSpPr>
            <a:spLocks noChangeArrowheads="1"/>
          </p:cNvSpPr>
          <p:nvPr/>
        </p:nvSpPr>
        <p:spPr bwMode="auto">
          <a:xfrm>
            <a:off x="5560084" y="1072800"/>
            <a:ext cx="3040259" cy="2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237445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   Instituto de Eletrotécnica e Energia - IEE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5484078" y="1300820"/>
            <a:ext cx="3116265" cy="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3799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Universidade de São Paulo - USP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Prof. Célio Bermann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8" name="Text Box 41"/>
          <p:cNvSpPr txBox="1">
            <a:spLocks noChangeArrowheads="1"/>
          </p:cNvSpPr>
          <p:nvPr/>
        </p:nvSpPr>
        <p:spPr bwMode="auto">
          <a:xfrm>
            <a:off x="2823851" y="3352994"/>
            <a:ext cx="3040259" cy="8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19/set/2005 - 2a. aula</a:t>
            </a:r>
          </a:p>
        </p:txBody>
      </p:sp>
      <p:graphicFrame>
        <p:nvGraphicFramePr>
          <p:cNvPr id="53250" name="Object 42"/>
          <p:cNvGraphicFramePr>
            <a:graphicFrameLocks noChangeAspect="1"/>
          </p:cNvGraphicFramePr>
          <p:nvPr>
            <p:extLst/>
          </p:nvPr>
        </p:nvGraphicFramePr>
        <p:xfrm>
          <a:off x="11612" y="0"/>
          <a:ext cx="22492625" cy="168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" r:id="rId4" imgW="4566054" imgH="3422898" progId="PowerPoint.Slide.8">
                  <p:embed/>
                </p:oleObj>
              </mc:Choice>
              <mc:Fallback>
                <p:oleObj name="Slide" r:id="rId4" imgW="4566054" imgH="3422898" progId="PowerPoint.Slide.8">
                  <p:embed/>
                  <p:pic>
                    <p:nvPicPr>
                      <p:cNvPr id="5325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2" y="0"/>
                        <a:ext cx="22492625" cy="16849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6" name="Picture 16" descr="http://www.nhm.ac.uk/discover/dino-directory/images/when-did-dinos-liv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" y="1"/>
            <a:ext cx="9137629" cy="70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56960" y="5867700"/>
            <a:ext cx="2675428" cy="73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Triassic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Period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250-200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ago</a:t>
            </a:r>
            <a:endParaRPr kumimoji="0" lang="pt-BR" sz="139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Jurassic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Period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200-145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ago</a:t>
            </a:r>
            <a:endParaRPr kumimoji="0" lang="pt-BR" sz="139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Cretaceous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Period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145-65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139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ago</a:t>
            </a:r>
            <a:endParaRPr kumimoji="0" lang="pt-BR" sz="139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8678138" y="6551006"/>
            <a:ext cx="436210" cy="3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87872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7651" y="2364910"/>
            <a:ext cx="8284705" cy="4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 5714: Análise Política da Questão Energética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31" y="312735"/>
            <a:ext cx="3192272" cy="8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7764271" y="236729"/>
            <a:ext cx="1064091" cy="532045"/>
            <a:chOff x="-1" y="1"/>
            <a:chExt cx="19986" cy="19973"/>
          </a:xfrm>
        </p:grpSpPr>
        <p:sp>
          <p:nvSpPr>
            <p:cNvPr id="53261" name="Freeform 5"/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5745 w 20000"/>
                <a:gd name="T1" fmla="*/ 0 h 20000"/>
                <a:gd name="T2" fmla="*/ 4403 w 20000"/>
                <a:gd name="T3" fmla="*/ 7236 h 20000"/>
                <a:gd name="T4" fmla="*/ 3113 w 20000"/>
                <a:gd name="T5" fmla="*/ 7236 h 20000"/>
                <a:gd name="T6" fmla="*/ 0 w 20000"/>
                <a:gd name="T7" fmla="*/ 7236 h 20000"/>
                <a:gd name="T8" fmla="*/ 1289 w 20000"/>
                <a:gd name="T9" fmla="*/ 0 h 20000"/>
                <a:gd name="T10" fmla="*/ 5745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2" name="Line 6"/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3" name="Line 7"/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4" name="Line 8"/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5" name="Line 9"/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6" name="Line 10"/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7" name="Line 11"/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8" name="Line 12"/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9" name="Line 13"/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0" name="Line 14"/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1" name="Line 15"/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2" name="Line 16"/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3" name="Arc 17"/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4" name="Line 18"/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5" name="Arc 19"/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6" name="Arc 20"/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7" name="Line 21"/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8" name="Arc 22"/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9" name="Line 23"/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0" name="Line 24"/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2" name="Arc 26"/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3285" name="Group 29"/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53291" name="Arc 30"/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292" name="Arc 31"/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286" name="Line 32"/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7" name="Arc 33"/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8" name="Line 34"/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9" name="Line 35"/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90" name="Line 36"/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3254" name="Rectangle 37"/>
          <p:cNvSpPr>
            <a:spLocks noChangeArrowheads="1"/>
          </p:cNvSpPr>
          <p:nvPr/>
        </p:nvSpPr>
        <p:spPr bwMode="auto">
          <a:xfrm>
            <a:off x="11612" y="3091723"/>
            <a:ext cx="9120776" cy="3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38"/>
          <p:cNvSpPr>
            <a:spLocks noChangeArrowheads="1"/>
          </p:cNvSpPr>
          <p:nvPr/>
        </p:nvSpPr>
        <p:spPr bwMode="auto">
          <a:xfrm>
            <a:off x="4980536" y="844780"/>
            <a:ext cx="4151853" cy="2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Programa Interunidades de Pós-Graduação em Energia</a:t>
            </a:r>
          </a:p>
        </p:txBody>
      </p:sp>
      <p:sp>
        <p:nvSpPr>
          <p:cNvPr id="53256" name="Rectangle 39"/>
          <p:cNvSpPr>
            <a:spLocks noChangeArrowheads="1"/>
          </p:cNvSpPr>
          <p:nvPr/>
        </p:nvSpPr>
        <p:spPr bwMode="auto">
          <a:xfrm>
            <a:off x="5560084" y="1072800"/>
            <a:ext cx="3040259" cy="2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237445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   Instituto de Eletrotécnica e Energia - IEE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5484078" y="1300820"/>
            <a:ext cx="3116265" cy="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3799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Universidade de São Paulo - USP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Prof. Célio Bermann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8" name="Text Box 41"/>
          <p:cNvSpPr txBox="1">
            <a:spLocks noChangeArrowheads="1"/>
          </p:cNvSpPr>
          <p:nvPr/>
        </p:nvSpPr>
        <p:spPr bwMode="auto">
          <a:xfrm>
            <a:off x="2823851" y="3352994"/>
            <a:ext cx="3040259" cy="8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19/set/2005 - 2a. aula</a:t>
            </a:r>
          </a:p>
        </p:txBody>
      </p:sp>
      <p:graphicFrame>
        <p:nvGraphicFramePr>
          <p:cNvPr id="53250" name="Object 42"/>
          <p:cNvGraphicFramePr>
            <a:graphicFrameLocks noChangeAspect="1"/>
          </p:cNvGraphicFramePr>
          <p:nvPr>
            <p:extLst/>
          </p:nvPr>
        </p:nvGraphicFramePr>
        <p:xfrm>
          <a:off x="11612" y="8711"/>
          <a:ext cx="9120776" cy="683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Slide" r:id="rId4" imgW="4566054" imgH="3422898" progId="PowerPoint.Slide.8">
                  <p:embed/>
                </p:oleObj>
              </mc:Choice>
              <mc:Fallback>
                <p:oleObj name="Slide" r:id="rId4" imgW="4566054" imgH="3422898" progId="PowerPoint.Slide.8">
                  <p:embed/>
                  <p:pic>
                    <p:nvPicPr>
                      <p:cNvPr id="5325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2" y="8711"/>
                        <a:ext cx="9120776" cy="6832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620" y="308678"/>
            <a:ext cx="6415633" cy="6114227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 flipV="1">
            <a:off x="2341376" y="4570302"/>
            <a:ext cx="267674" cy="18836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3991363" y="5591052"/>
            <a:ext cx="13894" cy="3445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flipH="1" flipV="1">
            <a:off x="6951333" y="1038102"/>
            <a:ext cx="1033" cy="3004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flipH="1">
            <a:off x="1468954" y="1038103"/>
            <a:ext cx="361858" cy="1087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 flipV="1">
            <a:off x="3298066" y="3581013"/>
            <a:ext cx="267674" cy="18836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H="1" flipV="1">
            <a:off x="2780034" y="4093625"/>
            <a:ext cx="267674" cy="18836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H="1">
            <a:off x="1214496" y="1943583"/>
            <a:ext cx="361858" cy="1087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flipH="1">
            <a:off x="1830811" y="556651"/>
            <a:ext cx="361858" cy="1087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 flipH="1" flipV="1">
            <a:off x="6467129" y="544592"/>
            <a:ext cx="1033" cy="3004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flipH="1" flipV="1">
            <a:off x="7344583" y="2603329"/>
            <a:ext cx="1033" cy="3004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flipH="1" flipV="1">
            <a:off x="4610003" y="364285"/>
            <a:ext cx="1033" cy="3004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3092427" y="5550499"/>
            <a:ext cx="13894" cy="3445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>
            <a:off x="4807267" y="5550499"/>
            <a:ext cx="13894" cy="3445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 rot="180000" flipV="1">
            <a:off x="6807320" y="4024384"/>
            <a:ext cx="361568" cy="148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rot="180000" flipV="1">
            <a:off x="7123642" y="3526243"/>
            <a:ext cx="361568" cy="148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rot="180000" flipV="1">
            <a:off x="6899429" y="5076388"/>
            <a:ext cx="361568" cy="148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 rot="180000" flipV="1">
            <a:off x="1469033" y="6535022"/>
            <a:ext cx="361568" cy="148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830680" y="6388961"/>
            <a:ext cx="2644581" cy="52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movimento das placas tectônicas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8567297" y="6344888"/>
            <a:ext cx="436210" cy="3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08807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7651" y="2364910"/>
            <a:ext cx="8284705" cy="4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 5714: Análise Política da Questão Energética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31" y="312735"/>
            <a:ext cx="3192272" cy="8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7764271" y="236729"/>
            <a:ext cx="1064091" cy="532045"/>
            <a:chOff x="-1" y="1"/>
            <a:chExt cx="19986" cy="19973"/>
          </a:xfrm>
        </p:grpSpPr>
        <p:sp>
          <p:nvSpPr>
            <p:cNvPr id="53261" name="Freeform 5"/>
            <p:cNvSpPr>
              <a:spLocks/>
            </p:cNvSpPr>
            <p:nvPr/>
          </p:nvSpPr>
          <p:spPr bwMode="auto">
            <a:xfrm>
              <a:off x="5340" y="4456"/>
              <a:ext cx="14645" cy="15518"/>
            </a:xfrm>
            <a:custGeom>
              <a:avLst/>
              <a:gdLst>
                <a:gd name="T0" fmla="*/ 5745 w 20000"/>
                <a:gd name="T1" fmla="*/ 0 h 20000"/>
                <a:gd name="T2" fmla="*/ 4403 w 20000"/>
                <a:gd name="T3" fmla="*/ 7236 h 20000"/>
                <a:gd name="T4" fmla="*/ 3113 w 20000"/>
                <a:gd name="T5" fmla="*/ 7236 h 20000"/>
                <a:gd name="T6" fmla="*/ 0 w 20000"/>
                <a:gd name="T7" fmla="*/ 7236 h 20000"/>
                <a:gd name="T8" fmla="*/ 1289 w 20000"/>
                <a:gd name="T9" fmla="*/ 0 h 20000"/>
                <a:gd name="T10" fmla="*/ 5745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980" y="0"/>
                  </a:moveTo>
                  <a:lnTo>
                    <a:pt x="15313" y="19967"/>
                  </a:lnTo>
                  <a:lnTo>
                    <a:pt x="10828" y="19967"/>
                  </a:lnTo>
                  <a:lnTo>
                    <a:pt x="0" y="19967"/>
                  </a:lnTo>
                  <a:lnTo>
                    <a:pt x="4485" y="0"/>
                  </a:lnTo>
                  <a:lnTo>
                    <a:pt x="19980" y="0"/>
                  </a:lnTo>
                  <a:close/>
                </a:path>
              </a:pathLst>
            </a:custGeom>
            <a:noFill/>
            <a:ln w="889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2" name="Line 6"/>
            <p:cNvSpPr>
              <a:spLocks noChangeShapeType="1"/>
            </p:cNvSpPr>
            <p:nvPr/>
          </p:nvSpPr>
          <p:spPr bwMode="auto">
            <a:xfrm flipH="1">
              <a:off x="12929" y="4456"/>
              <a:ext cx="3447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3" name="Line 7"/>
            <p:cNvSpPr>
              <a:spLocks noChangeShapeType="1"/>
            </p:cNvSpPr>
            <p:nvPr/>
          </p:nvSpPr>
          <p:spPr bwMode="auto">
            <a:xfrm flipH="1">
              <a:off x="8979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4" name="Line 8"/>
            <p:cNvSpPr>
              <a:spLocks noChangeShapeType="1"/>
            </p:cNvSpPr>
            <p:nvPr/>
          </p:nvSpPr>
          <p:spPr bwMode="auto">
            <a:xfrm>
              <a:off x="17071" y="9757"/>
              <a:ext cx="1701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5" name="Line 9"/>
            <p:cNvSpPr>
              <a:spLocks noChangeShapeType="1"/>
            </p:cNvSpPr>
            <p:nvPr/>
          </p:nvSpPr>
          <p:spPr bwMode="auto">
            <a:xfrm>
              <a:off x="16020" y="15032"/>
              <a:ext cx="158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6" name="Line 10"/>
            <p:cNvSpPr>
              <a:spLocks noChangeShapeType="1"/>
            </p:cNvSpPr>
            <p:nvPr/>
          </p:nvSpPr>
          <p:spPr bwMode="auto">
            <a:xfrm>
              <a:off x="13121" y="9757"/>
              <a:ext cx="1923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7" name="Line 11"/>
            <p:cNvSpPr>
              <a:spLocks noChangeShapeType="1"/>
            </p:cNvSpPr>
            <p:nvPr/>
          </p:nvSpPr>
          <p:spPr bwMode="auto">
            <a:xfrm>
              <a:off x="12100" y="15032"/>
              <a:ext cx="1894" cy="2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8" name="Line 12"/>
            <p:cNvSpPr>
              <a:spLocks noChangeShapeType="1"/>
            </p:cNvSpPr>
            <p:nvPr/>
          </p:nvSpPr>
          <p:spPr bwMode="auto">
            <a:xfrm flipH="1">
              <a:off x="5340" y="4456"/>
              <a:ext cx="3299" cy="15518"/>
            </a:xfrm>
            <a:prstGeom prst="line">
              <a:avLst/>
            </a:prstGeom>
            <a:noFill/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69" name="Line 13"/>
            <p:cNvSpPr>
              <a:spLocks noChangeShapeType="1"/>
            </p:cNvSpPr>
            <p:nvPr/>
          </p:nvSpPr>
          <p:spPr bwMode="auto">
            <a:xfrm>
              <a:off x="8461" y="769"/>
              <a:ext cx="15" cy="386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0" name="Line 14"/>
            <p:cNvSpPr>
              <a:spLocks noChangeShapeType="1"/>
            </p:cNvSpPr>
            <p:nvPr/>
          </p:nvSpPr>
          <p:spPr bwMode="auto">
            <a:xfrm>
              <a:off x="7130" y="2331"/>
              <a:ext cx="15" cy="5838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1" name="Line 15"/>
            <p:cNvSpPr>
              <a:spLocks noChangeShapeType="1"/>
            </p:cNvSpPr>
            <p:nvPr/>
          </p:nvSpPr>
          <p:spPr bwMode="auto">
            <a:xfrm flipH="1">
              <a:off x="6006" y="8118"/>
              <a:ext cx="1109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2" name="Line 16"/>
            <p:cNvSpPr>
              <a:spLocks noChangeShapeType="1"/>
            </p:cNvSpPr>
            <p:nvPr/>
          </p:nvSpPr>
          <p:spPr bwMode="auto">
            <a:xfrm>
              <a:off x="7130" y="4712"/>
              <a:ext cx="1346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3" name="Arc 17"/>
            <p:cNvSpPr>
              <a:spLocks/>
            </p:cNvSpPr>
            <p:nvPr/>
          </p:nvSpPr>
          <p:spPr bwMode="auto">
            <a:xfrm>
              <a:off x="8225" y="1"/>
              <a:ext cx="2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4" name="Line 18"/>
            <p:cNvSpPr>
              <a:spLocks noChangeShapeType="1"/>
            </p:cNvSpPr>
            <p:nvPr/>
          </p:nvSpPr>
          <p:spPr bwMode="auto">
            <a:xfrm>
              <a:off x="6006" y="1"/>
              <a:ext cx="2248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5" name="Arc 19"/>
            <p:cNvSpPr>
              <a:spLocks/>
            </p:cNvSpPr>
            <p:nvPr/>
          </p:nvSpPr>
          <p:spPr bwMode="auto">
            <a:xfrm flipH="1">
              <a:off x="5784" y="1"/>
              <a:ext cx="23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6" name="Arc 20"/>
            <p:cNvSpPr>
              <a:spLocks/>
            </p:cNvSpPr>
            <p:nvPr/>
          </p:nvSpPr>
          <p:spPr bwMode="auto">
            <a:xfrm>
              <a:off x="5192" y="1"/>
              <a:ext cx="56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7" name="Line 21"/>
            <p:cNvSpPr>
              <a:spLocks noChangeShapeType="1"/>
            </p:cNvSpPr>
            <p:nvPr/>
          </p:nvSpPr>
          <p:spPr bwMode="auto">
            <a:xfrm flipH="1">
              <a:off x="3313" y="1"/>
              <a:ext cx="204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8" name="Arc 22"/>
            <p:cNvSpPr>
              <a:spLocks/>
            </p:cNvSpPr>
            <p:nvPr/>
          </p:nvSpPr>
          <p:spPr bwMode="auto">
            <a:xfrm flipH="1">
              <a:off x="2884" y="1"/>
              <a:ext cx="488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79" name="Line 23"/>
            <p:cNvSpPr>
              <a:spLocks noChangeShapeType="1"/>
            </p:cNvSpPr>
            <p:nvPr/>
          </p:nvSpPr>
          <p:spPr bwMode="auto">
            <a:xfrm>
              <a:off x="2884" y="1"/>
              <a:ext cx="15" cy="194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0" name="Line 24"/>
            <p:cNvSpPr>
              <a:spLocks noChangeShapeType="1"/>
            </p:cNvSpPr>
            <p:nvPr/>
          </p:nvSpPr>
          <p:spPr bwMode="auto">
            <a:xfrm>
              <a:off x="2884" y="1973"/>
              <a:ext cx="1095" cy="33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 flipV="1">
              <a:off x="3313" y="8118"/>
              <a:ext cx="1997" cy="10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2" name="Arc 26"/>
            <p:cNvSpPr>
              <a:spLocks/>
            </p:cNvSpPr>
            <p:nvPr/>
          </p:nvSpPr>
          <p:spPr bwMode="auto">
            <a:xfrm flipV="1">
              <a:off x="5236" y="6735"/>
              <a:ext cx="547" cy="1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>
              <a:off x="4674" y="2459"/>
              <a:ext cx="1109" cy="284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>
              <a:off x="5783" y="5276"/>
              <a:ext cx="45" cy="1613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3285" name="Group 29"/>
            <p:cNvGrpSpPr>
              <a:grpSpLocks/>
            </p:cNvGrpSpPr>
            <p:nvPr/>
          </p:nvGrpSpPr>
          <p:grpSpPr bwMode="auto">
            <a:xfrm>
              <a:off x="2455" y="6915"/>
              <a:ext cx="917" cy="1254"/>
              <a:chOff x="0" y="0"/>
              <a:chExt cx="19678" cy="19594"/>
            </a:xfrm>
          </p:grpSpPr>
          <p:sp>
            <p:nvSpPr>
              <p:cNvPr id="53291" name="Arc 30"/>
              <p:cNvSpPr>
                <a:spLocks/>
              </p:cNvSpPr>
              <p:nvPr/>
            </p:nvSpPr>
            <p:spPr bwMode="auto">
              <a:xfrm flipH="1" flipV="1">
                <a:off x="9206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292" name="Arc 31"/>
              <p:cNvSpPr>
                <a:spLocks/>
              </p:cNvSpPr>
              <p:nvPr/>
            </p:nvSpPr>
            <p:spPr bwMode="auto">
              <a:xfrm flipV="1">
                <a:off x="0" y="0"/>
                <a:ext cx="10472" cy="19594"/>
              </a:xfrm>
              <a:custGeom>
                <a:avLst/>
                <a:gdLst>
                  <a:gd name="T0" fmla="*/ 0 w 21600"/>
                  <a:gd name="T1" fmla="*/ 0 h 21600"/>
                  <a:gd name="T2" fmla="*/ 578 w 21600"/>
                  <a:gd name="T3" fmla="*/ 13268 h 21600"/>
                  <a:gd name="T4" fmla="*/ 0 w 21600"/>
                  <a:gd name="T5" fmla="*/ 1326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79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286" name="Line 32"/>
            <p:cNvSpPr>
              <a:spLocks noChangeShapeType="1"/>
            </p:cNvSpPr>
            <p:nvPr/>
          </p:nvSpPr>
          <p:spPr bwMode="auto">
            <a:xfrm flipH="1">
              <a:off x="487" y="8118"/>
              <a:ext cx="2012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7" name="Arc 33"/>
            <p:cNvSpPr>
              <a:spLocks/>
            </p:cNvSpPr>
            <p:nvPr/>
          </p:nvSpPr>
          <p:spPr bwMode="auto">
            <a:xfrm flipH="1" flipV="1">
              <a:off x="-1" y="6479"/>
              <a:ext cx="503" cy="1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8" name="Line 34"/>
            <p:cNvSpPr>
              <a:spLocks noChangeShapeType="1"/>
            </p:cNvSpPr>
            <p:nvPr/>
          </p:nvSpPr>
          <p:spPr bwMode="auto">
            <a:xfrm flipV="1">
              <a:off x="-1" y="1"/>
              <a:ext cx="15" cy="6965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89" name="Line 35"/>
            <p:cNvSpPr>
              <a:spLocks noChangeShapeType="1"/>
            </p:cNvSpPr>
            <p:nvPr/>
          </p:nvSpPr>
          <p:spPr bwMode="auto">
            <a:xfrm>
              <a:off x="-1" y="1"/>
              <a:ext cx="2885" cy="26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290" name="Line 36"/>
            <p:cNvSpPr>
              <a:spLocks noChangeShapeType="1"/>
            </p:cNvSpPr>
            <p:nvPr/>
          </p:nvSpPr>
          <p:spPr bwMode="auto">
            <a:xfrm>
              <a:off x="1390" y="1"/>
              <a:ext cx="14" cy="5761"/>
            </a:xfrm>
            <a:prstGeom prst="line">
              <a:avLst/>
            </a:prstGeom>
            <a:noFill/>
            <a:ln w="825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3254" name="Rectangle 37"/>
          <p:cNvSpPr>
            <a:spLocks noChangeArrowheads="1"/>
          </p:cNvSpPr>
          <p:nvPr/>
        </p:nvSpPr>
        <p:spPr bwMode="auto">
          <a:xfrm>
            <a:off x="11612" y="3091723"/>
            <a:ext cx="9120776" cy="3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38"/>
          <p:cNvSpPr>
            <a:spLocks noChangeArrowheads="1"/>
          </p:cNvSpPr>
          <p:nvPr/>
        </p:nvSpPr>
        <p:spPr bwMode="auto">
          <a:xfrm>
            <a:off x="4980536" y="844780"/>
            <a:ext cx="4151853" cy="2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Programa Interunidades de Pós-Graduação em Energia</a:t>
            </a:r>
          </a:p>
        </p:txBody>
      </p:sp>
      <p:sp>
        <p:nvSpPr>
          <p:cNvPr id="53256" name="Rectangle 39"/>
          <p:cNvSpPr>
            <a:spLocks noChangeArrowheads="1"/>
          </p:cNvSpPr>
          <p:nvPr/>
        </p:nvSpPr>
        <p:spPr bwMode="auto">
          <a:xfrm>
            <a:off x="5560084" y="1072800"/>
            <a:ext cx="3040259" cy="23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237445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    Instituto de Eletrotécnica e Energia - IEE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5484078" y="1300820"/>
            <a:ext cx="3116265" cy="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7991" rIns="-237445" bIns="3799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Universidade de São Paulo - USP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manst521 BT" pitchFamily="34" charset="0"/>
                <a:ea typeface="+mn-ea"/>
                <a:cs typeface="Times New Roman" pitchFamily="18" charset="0"/>
              </a:rPr>
              <a:t>Prof. Célio Bermann</a:t>
            </a:r>
            <a:endParaRPr kumimoji="0" lang="pt-BR" sz="119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3258" name="Text Box 41"/>
          <p:cNvSpPr txBox="1">
            <a:spLocks noChangeArrowheads="1"/>
          </p:cNvSpPr>
          <p:nvPr/>
        </p:nvSpPr>
        <p:spPr bwMode="auto">
          <a:xfrm>
            <a:off x="2823851" y="3352994"/>
            <a:ext cx="3040259" cy="8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19/set/2005 - 2a. aula</a:t>
            </a:r>
          </a:p>
        </p:txBody>
      </p:sp>
      <p:graphicFrame>
        <p:nvGraphicFramePr>
          <p:cNvPr id="53250" name="Object 42"/>
          <p:cNvGraphicFramePr>
            <a:graphicFrameLocks noChangeAspect="1"/>
          </p:cNvGraphicFramePr>
          <p:nvPr/>
        </p:nvGraphicFramePr>
        <p:xfrm>
          <a:off x="11612" y="8711"/>
          <a:ext cx="9120776" cy="683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Slide" r:id="rId4" imgW="4566054" imgH="3422898" progId="PowerPoint.Slide.8">
                  <p:embed/>
                </p:oleObj>
              </mc:Choice>
              <mc:Fallback>
                <p:oleObj name="Slide" r:id="rId4" imgW="4566054" imgH="3422898" progId="PowerPoint.Slide.8">
                  <p:embed/>
                  <p:pic>
                    <p:nvPicPr>
                      <p:cNvPr id="5325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2" y="8711"/>
                        <a:ext cx="9120776" cy="6832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67651" y="1135058"/>
            <a:ext cx="8371748" cy="445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pré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-sal é composto por uma sequência de rochas sedimentares formadas há 110 milhões de anos no espaço criado pela separação do antigo continente Gondwana (também denominado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PANGEA),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 começou há cerca de 150 milhões de anos. Entre os dois continentes formaram-se, inicialmente, grandes depressões, que deram origem a grandes lagos. Ali foram depositadas, ao longo de milhões de anos, as rochas geradoras de petróleo do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pré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-sal. Como todos os rios dos continentes que se separavam corriam para as regiões mais baixas, grandes volumes de matéria orgânica como algas 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microorganismos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produzidos sob ação da energia solar foram ali se depositando.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99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8567297" y="6344888"/>
            <a:ext cx="436210" cy="3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6918266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484</Words>
  <Application>Microsoft Office PowerPoint</Application>
  <PresentationFormat>Apresentação na tela (4:3)</PresentationFormat>
  <Paragraphs>61</Paragraphs>
  <Slides>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Humanst521 BT</vt:lpstr>
      <vt:lpstr>Times New Roman</vt:lpstr>
      <vt:lpstr>Verdana</vt:lpstr>
      <vt:lpstr>Default Design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Célio Bermann</dc:creator>
  <cp:lastModifiedBy>Célio Bermann</cp:lastModifiedBy>
  <cp:revision>1</cp:revision>
  <dcterms:created xsi:type="dcterms:W3CDTF">2025-07-11T18:09:06Z</dcterms:created>
  <dcterms:modified xsi:type="dcterms:W3CDTF">2025-07-11T18:13:03Z</dcterms:modified>
</cp:coreProperties>
</file>