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2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89481296949913E-2"/>
          <c:y val="2.9442293150223453E-2"/>
          <c:w val="0.90247678142599541"/>
          <c:h val="0.912668753651028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cat>
            <c:strRef>
              <c:f>Plan1!$A$2:$A$6</c:f>
              <c:strCache>
                <c:ptCount val="5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  <c:pt idx="4">
                  <c:v>Categoria 5</c:v>
                </c:pt>
              </c:strCache>
            </c:strRef>
          </c:cat>
          <c:val>
            <c:numRef>
              <c:f>Plan1!$B$2:$B$6</c:f>
              <c:numCache>
                <c:formatCode>General</c:formatCode>
                <c:ptCount val="5"/>
                <c:pt idx="0">
                  <c:v>29</c:v>
                </c:pt>
                <c:pt idx="1">
                  <c:v>19</c:v>
                </c:pt>
                <c:pt idx="2">
                  <c:v>15</c:v>
                </c:pt>
                <c:pt idx="3">
                  <c:v>17</c:v>
                </c:pt>
                <c:pt idx="4">
                  <c:v>5</c:v>
                </c:pt>
              </c:numCache>
            </c:numRef>
          </c:val>
        </c:ser>
        <c:ser>
          <c:idx val="2"/>
          <c:order val="1"/>
          <c:tx>
            <c:strRef>
              <c:f>Plan1!$D$1</c:f>
              <c:strCache>
                <c:ptCount val="1"/>
                <c:pt idx="0">
                  <c:v>Série 3</c:v>
                </c:pt>
              </c:strCache>
            </c:strRef>
          </c:tx>
          <c:invertIfNegative val="0"/>
          <c:cat>
            <c:strRef>
              <c:f>Plan1!$A$2:$A$6</c:f>
              <c:strCache>
                <c:ptCount val="5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  <c:pt idx="4">
                  <c:v>Categoria 5</c:v>
                </c:pt>
              </c:strCache>
            </c:strRef>
          </c:cat>
          <c:val>
            <c:numRef>
              <c:f>Plan1!$D$2:$D$6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6271840"/>
        <c:axId val="1197981088"/>
      </c:barChart>
      <c:catAx>
        <c:axId val="123627184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1197981088"/>
        <c:crosses val="autoZero"/>
        <c:auto val="1"/>
        <c:lblAlgn val="ctr"/>
        <c:lblOffset val="100"/>
        <c:noMultiLvlLbl val="0"/>
      </c:catAx>
      <c:valAx>
        <c:axId val="1197981088"/>
        <c:scaling>
          <c:orientation val="minMax"/>
          <c:max val="35"/>
          <c:min val="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1236271840"/>
        <c:crosses val="autoZero"/>
        <c:crossBetween val="between"/>
        <c:majorUnit val="5"/>
        <c:minorUnit val="0.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868419-64C9-4307-B386-271E820BCA51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8239DD2-E122-43A4-8C2B-45A119C04446}">
      <dgm:prSet phldrT="[Texto]"/>
      <dgm:spPr/>
      <dgm:t>
        <a:bodyPr/>
        <a:lstStyle/>
        <a:p>
          <a:r>
            <a:rPr lang="pt-BR" b="1" dirty="0" smtClean="0"/>
            <a:t>Custos de Controle</a:t>
          </a:r>
          <a:endParaRPr lang="pt-BR" b="1" dirty="0"/>
        </a:p>
      </dgm:t>
    </dgm:pt>
    <dgm:pt modelId="{E32C83E3-987D-42AB-AF6A-6BEE437AA50B}" type="parTrans" cxnId="{12D40889-3DAF-49CA-9965-43C29684D5E9}">
      <dgm:prSet/>
      <dgm:spPr/>
      <dgm:t>
        <a:bodyPr/>
        <a:lstStyle/>
        <a:p>
          <a:endParaRPr lang="pt-BR"/>
        </a:p>
      </dgm:t>
    </dgm:pt>
    <dgm:pt modelId="{E522B642-A3C9-4E9D-86A4-92433936C9DB}" type="sibTrans" cxnId="{12D40889-3DAF-49CA-9965-43C29684D5E9}">
      <dgm:prSet/>
      <dgm:spPr/>
      <dgm:t>
        <a:bodyPr/>
        <a:lstStyle/>
        <a:p>
          <a:endParaRPr lang="pt-BR"/>
        </a:p>
      </dgm:t>
    </dgm:pt>
    <dgm:pt modelId="{3D877F48-34D8-4FB9-AA31-73CD180E7BB4}">
      <dgm:prSet phldrT="[Texto]"/>
      <dgm:spPr/>
      <dgm:t>
        <a:bodyPr/>
        <a:lstStyle/>
        <a:p>
          <a:r>
            <a:rPr lang="pt-BR" dirty="0" smtClean="0"/>
            <a:t>Custos de Prevenção</a:t>
          </a:r>
          <a:endParaRPr lang="pt-BR" dirty="0"/>
        </a:p>
      </dgm:t>
    </dgm:pt>
    <dgm:pt modelId="{532B377F-5C9B-4D83-A21C-7FC54867E6C7}" type="parTrans" cxnId="{3AE14EA3-2503-444F-8743-24D14B39AB2D}">
      <dgm:prSet/>
      <dgm:spPr/>
      <dgm:t>
        <a:bodyPr/>
        <a:lstStyle/>
        <a:p>
          <a:endParaRPr lang="pt-BR"/>
        </a:p>
      </dgm:t>
    </dgm:pt>
    <dgm:pt modelId="{4C96833A-1639-4C7E-9511-2E29E263EF32}" type="sibTrans" cxnId="{3AE14EA3-2503-444F-8743-24D14B39AB2D}">
      <dgm:prSet/>
      <dgm:spPr/>
      <dgm:t>
        <a:bodyPr/>
        <a:lstStyle/>
        <a:p>
          <a:endParaRPr lang="pt-BR"/>
        </a:p>
      </dgm:t>
    </dgm:pt>
    <dgm:pt modelId="{9588A244-467E-410B-8FA4-1013D1597344}">
      <dgm:prSet phldrT="[Texto]"/>
      <dgm:spPr/>
      <dgm:t>
        <a:bodyPr/>
        <a:lstStyle/>
        <a:p>
          <a:r>
            <a:rPr lang="pt-BR" dirty="0" smtClean="0"/>
            <a:t>Custos de Avaliação</a:t>
          </a:r>
          <a:endParaRPr lang="pt-BR" dirty="0"/>
        </a:p>
      </dgm:t>
    </dgm:pt>
    <dgm:pt modelId="{082A4B08-5CB7-4A17-8CFC-222828E1B206}" type="parTrans" cxnId="{E4FA9B63-DBBE-4A8D-87A1-2C0CB1B0A19A}">
      <dgm:prSet/>
      <dgm:spPr/>
      <dgm:t>
        <a:bodyPr/>
        <a:lstStyle/>
        <a:p>
          <a:endParaRPr lang="pt-BR"/>
        </a:p>
      </dgm:t>
    </dgm:pt>
    <dgm:pt modelId="{26A607B4-009F-4F34-9B3B-47671A479E6D}" type="sibTrans" cxnId="{E4FA9B63-DBBE-4A8D-87A1-2C0CB1B0A19A}">
      <dgm:prSet/>
      <dgm:spPr/>
      <dgm:t>
        <a:bodyPr/>
        <a:lstStyle/>
        <a:p>
          <a:endParaRPr lang="pt-BR"/>
        </a:p>
      </dgm:t>
    </dgm:pt>
    <dgm:pt modelId="{1767BB1B-00D6-42A5-AD35-550BA8061F22}">
      <dgm:prSet phldrT="[Texto]"/>
      <dgm:spPr/>
      <dgm:t>
        <a:bodyPr/>
        <a:lstStyle/>
        <a:p>
          <a:r>
            <a:rPr lang="pt-BR" b="1" dirty="0" smtClean="0"/>
            <a:t>Custos das Falhas dos Controles </a:t>
          </a:r>
          <a:endParaRPr lang="pt-BR" b="1" dirty="0"/>
        </a:p>
      </dgm:t>
    </dgm:pt>
    <dgm:pt modelId="{706ADEA0-32CB-4769-B02E-A3A002A6EA4E}" type="parTrans" cxnId="{3A7CFA18-32A3-4D6A-9C94-839B4E602541}">
      <dgm:prSet/>
      <dgm:spPr/>
      <dgm:t>
        <a:bodyPr/>
        <a:lstStyle/>
        <a:p>
          <a:endParaRPr lang="pt-BR"/>
        </a:p>
      </dgm:t>
    </dgm:pt>
    <dgm:pt modelId="{8EB211B6-A513-4268-805C-7AD03766D4A4}" type="sibTrans" cxnId="{3A7CFA18-32A3-4D6A-9C94-839B4E602541}">
      <dgm:prSet/>
      <dgm:spPr/>
      <dgm:t>
        <a:bodyPr/>
        <a:lstStyle/>
        <a:p>
          <a:endParaRPr lang="pt-BR"/>
        </a:p>
      </dgm:t>
    </dgm:pt>
    <dgm:pt modelId="{740DB09D-4A74-42D7-862A-620D92564AA3}">
      <dgm:prSet phldrT="[Texto]"/>
      <dgm:spPr/>
      <dgm:t>
        <a:bodyPr/>
        <a:lstStyle/>
        <a:p>
          <a:r>
            <a:rPr lang="pt-BR" dirty="0" smtClean="0"/>
            <a:t>Custos das Falhas Internas</a:t>
          </a:r>
          <a:endParaRPr lang="pt-BR" dirty="0"/>
        </a:p>
      </dgm:t>
    </dgm:pt>
    <dgm:pt modelId="{27582C26-1C96-431B-B8A9-BCC00FBBAAD5}" type="parTrans" cxnId="{3C227651-1039-4B1D-BAA1-E6260B19AACE}">
      <dgm:prSet/>
      <dgm:spPr/>
      <dgm:t>
        <a:bodyPr/>
        <a:lstStyle/>
        <a:p>
          <a:endParaRPr lang="pt-BR"/>
        </a:p>
      </dgm:t>
    </dgm:pt>
    <dgm:pt modelId="{7E622FFB-02F7-450A-B0F3-C3DB03B4BCFD}" type="sibTrans" cxnId="{3C227651-1039-4B1D-BAA1-E6260B19AACE}">
      <dgm:prSet/>
      <dgm:spPr/>
      <dgm:t>
        <a:bodyPr/>
        <a:lstStyle/>
        <a:p>
          <a:endParaRPr lang="pt-BR"/>
        </a:p>
      </dgm:t>
    </dgm:pt>
    <dgm:pt modelId="{2EE62DE0-7E30-46C2-BD17-2A6CFEC3D4A0}">
      <dgm:prSet phldrT="[Texto]"/>
      <dgm:spPr/>
      <dgm:t>
        <a:bodyPr/>
        <a:lstStyle/>
        <a:p>
          <a:r>
            <a:rPr lang="pt-BR" dirty="0" smtClean="0"/>
            <a:t>Custos das Falhas Externas</a:t>
          </a:r>
          <a:endParaRPr lang="pt-BR" dirty="0"/>
        </a:p>
      </dgm:t>
    </dgm:pt>
    <dgm:pt modelId="{11ABBBF1-0F7E-4F7F-96AF-8F08C3079653}" type="parTrans" cxnId="{AA164932-7C03-43C6-AB3B-E08D78718BED}">
      <dgm:prSet/>
      <dgm:spPr/>
      <dgm:t>
        <a:bodyPr/>
        <a:lstStyle/>
        <a:p>
          <a:endParaRPr lang="pt-BR"/>
        </a:p>
      </dgm:t>
    </dgm:pt>
    <dgm:pt modelId="{62AB781E-DB79-44A0-89AC-5243A4DC10EB}" type="sibTrans" cxnId="{AA164932-7C03-43C6-AB3B-E08D78718BED}">
      <dgm:prSet/>
      <dgm:spPr/>
      <dgm:t>
        <a:bodyPr/>
        <a:lstStyle/>
        <a:p>
          <a:endParaRPr lang="pt-BR"/>
        </a:p>
      </dgm:t>
    </dgm:pt>
    <dgm:pt modelId="{95E103E8-6B79-438C-BE1C-4D8F5C0590E1}" type="pres">
      <dgm:prSet presAssocID="{85868419-64C9-4307-B386-271E820BCA5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F7B96FB9-CF3F-430A-8851-B9ED543471A0}" type="pres">
      <dgm:prSet presAssocID="{88239DD2-E122-43A4-8C2B-45A119C04446}" presName="root" presStyleCnt="0"/>
      <dgm:spPr/>
    </dgm:pt>
    <dgm:pt modelId="{2AE4ADF3-D826-446E-9044-375D65C5EDDC}" type="pres">
      <dgm:prSet presAssocID="{88239DD2-E122-43A4-8C2B-45A119C04446}" presName="rootComposite" presStyleCnt="0"/>
      <dgm:spPr/>
    </dgm:pt>
    <dgm:pt modelId="{3B8C1249-997C-42F1-803A-3A85628B588E}" type="pres">
      <dgm:prSet presAssocID="{88239DD2-E122-43A4-8C2B-45A119C04446}" presName="rootText" presStyleLbl="node1" presStyleIdx="0" presStyleCnt="2"/>
      <dgm:spPr/>
      <dgm:t>
        <a:bodyPr/>
        <a:lstStyle/>
        <a:p>
          <a:endParaRPr lang="pt-BR"/>
        </a:p>
      </dgm:t>
    </dgm:pt>
    <dgm:pt modelId="{B9FFA4E8-B112-4DF8-BED2-B29EBF17E08E}" type="pres">
      <dgm:prSet presAssocID="{88239DD2-E122-43A4-8C2B-45A119C04446}" presName="rootConnector" presStyleLbl="node1" presStyleIdx="0" presStyleCnt="2"/>
      <dgm:spPr/>
      <dgm:t>
        <a:bodyPr/>
        <a:lstStyle/>
        <a:p>
          <a:endParaRPr lang="pt-BR"/>
        </a:p>
      </dgm:t>
    </dgm:pt>
    <dgm:pt modelId="{121488D6-2B28-436F-B700-BA4635707821}" type="pres">
      <dgm:prSet presAssocID="{88239DD2-E122-43A4-8C2B-45A119C04446}" presName="childShape" presStyleCnt="0"/>
      <dgm:spPr/>
    </dgm:pt>
    <dgm:pt modelId="{7074C07D-C095-41A0-9F50-08E0EB11CE6E}" type="pres">
      <dgm:prSet presAssocID="{532B377F-5C9B-4D83-A21C-7FC54867E6C7}" presName="Name13" presStyleLbl="parChTrans1D2" presStyleIdx="0" presStyleCnt="4"/>
      <dgm:spPr/>
      <dgm:t>
        <a:bodyPr/>
        <a:lstStyle/>
        <a:p>
          <a:endParaRPr lang="pt-BR"/>
        </a:p>
      </dgm:t>
    </dgm:pt>
    <dgm:pt modelId="{151D7425-0937-4AA6-918B-B197457D64C1}" type="pres">
      <dgm:prSet presAssocID="{3D877F48-34D8-4FB9-AA31-73CD180E7BB4}" presName="childText" presStyleLbl="bgAcc1" presStyleIdx="0" presStyleCnt="4" custScaleX="217008" custScaleY="6338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2376F52-7B64-4247-988C-BF0C36413229}" type="pres">
      <dgm:prSet presAssocID="{082A4B08-5CB7-4A17-8CFC-222828E1B206}" presName="Name13" presStyleLbl="parChTrans1D2" presStyleIdx="1" presStyleCnt="4"/>
      <dgm:spPr/>
      <dgm:t>
        <a:bodyPr/>
        <a:lstStyle/>
        <a:p>
          <a:endParaRPr lang="pt-BR"/>
        </a:p>
      </dgm:t>
    </dgm:pt>
    <dgm:pt modelId="{F9F24FD8-7F6D-43F8-AB5E-7C688D42E28D}" type="pres">
      <dgm:prSet presAssocID="{9588A244-467E-410B-8FA4-1013D1597344}" presName="childText" presStyleLbl="bgAcc1" presStyleIdx="1" presStyleCnt="4" custScaleX="222884" custScaleY="5932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838F3D2-580F-4E27-B3E8-4568335F8990}" type="pres">
      <dgm:prSet presAssocID="{1767BB1B-00D6-42A5-AD35-550BA8061F22}" presName="root" presStyleCnt="0"/>
      <dgm:spPr/>
    </dgm:pt>
    <dgm:pt modelId="{09198BDC-B176-4CAB-B96C-5C8A20D27454}" type="pres">
      <dgm:prSet presAssocID="{1767BB1B-00D6-42A5-AD35-550BA8061F22}" presName="rootComposite" presStyleCnt="0"/>
      <dgm:spPr/>
    </dgm:pt>
    <dgm:pt modelId="{4429CFF1-82FA-4C1C-8F24-729B0BEC6679}" type="pres">
      <dgm:prSet presAssocID="{1767BB1B-00D6-42A5-AD35-550BA8061F22}" presName="rootText" presStyleLbl="node1" presStyleIdx="1" presStyleCnt="2"/>
      <dgm:spPr/>
      <dgm:t>
        <a:bodyPr/>
        <a:lstStyle/>
        <a:p>
          <a:endParaRPr lang="pt-BR"/>
        </a:p>
      </dgm:t>
    </dgm:pt>
    <dgm:pt modelId="{1065DB58-4376-49E0-8632-D595ABC1F4F7}" type="pres">
      <dgm:prSet presAssocID="{1767BB1B-00D6-42A5-AD35-550BA8061F22}" presName="rootConnector" presStyleLbl="node1" presStyleIdx="1" presStyleCnt="2"/>
      <dgm:spPr/>
      <dgm:t>
        <a:bodyPr/>
        <a:lstStyle/>
        <a:p>
          <a:endParaRPr lang="pt-BR"/>
        </a:p>
      </dgm:t>
    </dgm:pt>
    <dgm:pt modelId="{6EA01100-04D1-4C08-AE42-5BBF8F5FF989}" type="pres">
      <dgm:prSet presAssocID="{1767BB1B-00D6-42A5-AD35-550BA8061F22}" presName="childShape" presStyleCnt="0"/>
      <dgm:spPr/>
    </dgm:pt>
    <dgm:pt modelId="{16F13AA0-11F4-472D-9DC9-D52DF78CEA9E}" type="pres">
      <dgm:prSet presAssocID="{27582C26-1C96-431B-B8A9-BCC00FBBAAD5}" presName="Name13" presStyleLbl="parChTrans1D2" presStyleIdx="2" presStyleCnt="4"/>
      <dgm:spPr/>
      <dgm:t>
        <a:bodyPr/>
        <a:lstStyle/>
        <a:p>
          <a:endParaRPr lang="pt-BR"/>
        </a:p>
      </dgm:t>
    </dgm:pt>
    <dgm:pt modelId="{0E07C201-956C-45BE-A5D0-BF3CE83D8C5F}" type="pres">
      <dgm:prSet presAssocID="{740DB09D-4A74-42D7-862A-620D92564AA3}" presName="childText" presStyleLbl="bgAcc1" presStyleIdx="2" presStyleCnt="4" custScaleX="262080" custScaleY="599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F62629B-BBAC-4284-8972-06820FFE413C}" type="pres">
      <dgm:prSet presAssocID="{11ABBBF1-0F7E-4F7F-96AF-8F08C3079653}" presName="Name13" presStyleLbl="parChTrans1D2" presStyleIdx="3" presStyleCnt="4"/>
      <dgm:spPr/>
      <dgm:t>
        <a:bodyPr/>
        <a:lstStyle/>
        <a:p>
          <a:endParaRPr lang="pt-BR"/>
        </a:p>
      </dgm:t>
    </dgm:pt>
    <dgm:pt modelId="{025FAC87-0511-4DBE-B229-F4CE738046DD}" type="pres">
      <dgm:prSet presAssocID="{2EE62DE0-7E30-46C2-BD17-2A6CFEC3D4A0}" presName="childText" presStyleLbl="bgAcc1" presStyleIdx="3" presStyleCnt="4" custScaleX="258336" custScaleY="6568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2FD61E6-BD79-47AA-B4C2-4FB856A9971E}" type="presOf" srcId="{1767BB1B-00D6-42A5-AD35-550BA8061F22}" destId="{1065DB58-4376-49E0-8632-D595ABC1F4F7}" srcOrd="1" destOrd="0" presId="urn:microsoft.com/office/officeart/2005/8/layout/hierarchy3"/>
    <dgm:cxn modelId="{DE449AB7-D49D-4530-A562-1587D7C58C66}" type="presOf" srcId="{85868419-64C9-4307-B386-271E820BCA51}" destId="{95E103E8-6B79-438C-BE1C-4D8F5C0590E1}" srcOrd="0" destOrd="0" presId="urn:microsoft.com/office/officeart/2005/8/layout/hierarchy3"/>
    <dgm:cxn modelId="{3FEE5C00-F646-42C1-AABC-FA7AC3749BB0}" type="presOf" srcId="{1767BB1B-00D6-42A5-AD35-550BA8061F22}" destId="{4429CFF1-82FA-4C1C-8F24-729B0BEC6679}" srcOrd="0" destOrd="0" presId="urn:microsoft.com/office/officeart/2005/8/layout/hierarchy3"/>
    <dgm:cxn modelId="{054EC831-1608-4D83-99FA-6D90A7E24F8F}" type="presOf" srcId="{740DB09D-4A74-42D7-862A-620D92564AA3}" destId="{0E07C201-956C-45BE-A5D0-BF3CE83D8C5F}" srcOrd="0" destOrd="0" presId="urn:microsoft.com/office/officeart/2005/8/layout/hierarchy3"/>
    <dgm:cxn modelId="{AA164932-7C03-43C6-AB3B-E08D78718BED}" srcId="{1767BB1B-00D6-42A5-AD35-550BA8061F22}" destId="{2EE62DE0-7E30-46C2-BD17-2A6CFEC3D4A0}" srcOrd="1" destOrd="0" parTransId="{11ABBBF1-0F7E-4F7F-96AF-8F08C3079653}" sibTransId="{62AB781E-DB79-44A0-89AC-5243A4DC10EB}"/>
    <dgm:cxn modelId="{12D40889-3DAF-49CA-9965-43C29684D5E9}" srcId="{85868419-64C9-4307-B386-271E820BCA51}" destId="{88239DD2-E122-43A4-8C2B-45A119C04446}" srcOrd="0" destOrd="0" parTransId="{E32C83E3-987D-42AB-AF6A-6BEE437AA50B}" sibTransId="{E522B642-A3C9-4E9D-86A4-92433936C9DB}"/>
    <dgm:cxn modelId="{C9A70FA2-3315-42AB-9255-8F5FB8AEAB80}" type="presOf" srcId="{88239DD2-E122-43A4-8C2B-45A119C04446}" destId="{B9FFA4E8-B112-4DF8-BED2-B29EBF17E08E}" srcOrd="1" destOrd="0" presId="urn:microsoft.com/office/officeart/2005/8/layout/hierarchy3"/>
    <dgm:cxn modelId="{3AE14EA3-2503-444F-8743-24D14B39AB2D}" srcId="{88239DD2-E122-43A4-8C2B-45A119C04446}" destId="{3D877F48-34D8-4FB9-AA31-73CD180E7BB4}" srcOrd="0" destOrd="0" parTransId="{532B377F-5C9B-4D83-A21C-7FC54867E6C7}" sibTransId="{4C96833A-1639-4C7E-9511-2E29E263EF32}"/>
    <dgm:cxn modelId="{101A4C68-65AA-4B8C-9DA6-4609C99EDDD1}" type="presOf" srcId="{27582C26-1C96-431B-B8A9-BCC00FBBAAD5}" destId="{16F13AA0-11F4-472D-9DC9-D52DF78CEA9E}" srcOrd="0" destOrd="0" presId="urn:microsoft.com/office/officeart/2005/8/layout/hierarchy3"/>
    <dgm:cxn modelId="{7E79BAB4-827B-4F56-8663-029DF37AF550}" type="presOf" srcId="{532B377F-5C9B-4D83-A21C-7FC54867E6C7}" destId="{7074C07D-C095-41A0-9F50-08E0EB11CE6E}" srcOrd="0" destOrd="0" presId="urn:microsoft.com/office/officeart/2005/8/layout/hierarchy3"/>
    <dgm:cxn modelId="{ABE0B9D4-7DA4-4496-8D30-CE502E71E024}" type="presOf" srcId="{11ABBBF1-0F7E-4F7F-96AF-8F08C3079653}" destId="{AF62629B-BBAC-4284-8972-06820FFE413C}" srcOrd="0" destOrd="0" presId="urn:microsoft.com/office/officeart/2005/8/layout/hierarchy3"/>
    <dgm:cxn modelId="{3C227651-1039-4B1D-BAA1-E6260B19AACE}" srcId="{1767BB1B-00D6-42A5-AD35-550BA8061F22}" destId="{740DB09D-4A74-42D7-862A-620D92564AA3}" srcOrd="0" destOrd="0" parTransId="{27582C26-1C96-431B-B8A9-BCC00FBBAAD5}" sibTransId="{7E622FFB-02F7-450A-B0F3-C3DB03B4BCFD}"/>
    <dgm:cxn modelId="{DC7037F3-E2E4-42BD-A0D4-56D844F6393E}" type="presOf" srcId="{082A4B08-5CB7-4A17-8CFC-222828E1B206}" destId="{52376F52-7B64-4247-988C-BF0C36413229}" srcOrd="0" destOrd="0" presId="urn:microsoft.com/office/officeart/2005/8/layout/hierarchy3"/>
    <dgm:cxn modelId="{3A7CFA18-32A3-4D6A-9C94-839B4E602541}" srcId="{85868419-64C9-4307-B386-271E820BCA51}" destId="{1767BB1B-00D6-42A5-AD35-550BA8061F22}" srcOrd="1" destOrd="0" parTransId="{706ADEA0-32CB-4769-B02E-A3A002A6EA4E}" sibTransId="{8EB211B6-A513-4268-805C-7AD03766D4A4}"/>
    <dgm:cxn modelId="{B84F23B5-FE93-4EF7-AA62-73EFD5C8A00E}" type="presOf" srcId="{88239DD2-E122-43A4-8C2B-45A119C04446}" destId="{3B8C1249-997C-42F1-803A-3A85628B588E}" srcOrd="0" destOrd="0" presId="urn:microsoft.com/office/officeart/2005/8/layout/hierarchy3"/>
    <dgm:cxn modelId="{146D905B-12B4-4DA8-978B-950A6990DF9A}" type="presOf" srcId="{9588A244-467E-410B-8FA4-1013D1597344}" destId="{F9F24FD8-7F6D-43F8-AB5E-7C688D42E28D}" srcOrd="0" destOrd="0" presId="urn:microsoft.com/office/officeart/2005/8/layout/hierarchy3"/>
    <dgm:cxn modelId="{E4FA9B63-DBBE-4A8D-87A1-2C0CB1B0A19A}" srcId="{88239DD2-E122-43A4-8C2B-45A119C04446}" destId="{9588A244-467E-410B-8FA4-1013D1597344}" srcOrd="1" destOrd="0" parTransId="{082A4B08-5CB7-4A17-8CFC-222828E1B206}" sibTransId="{26A607B4-009F-4F34-9B3B-47671A479E6D}"/>
    <dgm:cxn modelId="{DB271E3E-B480-4B6F-A2DF-E41E23311A46}" type="presOf" srcId="{2EE62DE0-7E30-46C2-BD17-2A6CFEC3D4A0}" destId="{025FAC87-0511-4DBE-B229-F4CE738046DD}" srcOrd="0" destOrd="0" presId="urn:microsoft.com/office/officeart/2005/8/layout/hierarchy3"/>
    <dgm:cxn modelId="{829FBAAB-0468-41B0-A1C5-87A34F8752A5}" type="presOf" srcId="{3D877F48-34D8-4FB9-AA31-73CD180E7BB4}" destId="{151D7425-0937-4AA6-918B-B197457D64C1}" srcOrd="0" destOrd="0" presId="urn:microsoft.com/office/officeart/2005/8/layout/hierarchy3"/>
    <dgm:cxn modelId="{96C069CC-E769-4851-8FF8-B117B24ED27A}" type="presParOf" srcId="{95E103E8-6B79-438C-BE1C-4D8F5C0590E1}" destId="{F7B96FB9-CF3F-430A-8851-B9ED543471A0}" srcOrd="0" destOrd="0" presId="urn:microsoft.com/office/officeart/2005/8/layout/hierarchy3"/>
    <dgm:cxn modelId="{9023A617-55C4-4234-8BBF-69FDB7CBC3EC}" type="presParOf" srcId="{F7B96FB9-CF3F-430A-8851-B9ED543471A0}" destId="{2AE4ADF3-D826-446E-9044-375D65C5EDDC}" srcOrd="0" destOrd="0" presId="urn:microsoft.com/office/officeart/2005/8/layout/hierarchy3"/>
    <dgm:cxn modelId="{E31CDC14-BF55-4DA8-9F4E-015665FD9150}" type="presParOf" srcId="{2AE4ADF3-D826-446E-9044-375D65C5EDDC}" destId="{3B8C1249-997C-42F1-803A-3A85628B588E}" srcOrd="0" destOrd="0" presId="urn:microsoft.com/office/officeart/2005/8/layout/hierarchy3"/>
    <dgm:cxn modelId="{D1538586-9694-4675-8E74-92EF911E62D8}" type="presParOf" srcId="{2AE4ADF3-D826-446E-9044-375D65C5EDDC}" destId="{B9FFA4E8-B112-4DF8-BED2-B29EBF17E08E}" srcOrd="1" destOrd="0" presId="urn:microsoft.com/office/officeart/2005/8/layout/hierarchy3"/>
    <dgm:cxn modelId="{F4EFBD5E-9AD5-4EED-A184-18CD30C3E6BD}" type="presParOf" srcId="{F7B96FB9-CF3F-430A-8851-B9ED543471A0}" destId="{121488D6-2B28-436F-B700-BA4635707821}" srcOrd="1" destOrd="0" presId="urn:microsoft.com/office/officeart/2005/8/layout/hierarchy3"/>
    <dgm:cxn modelId="{9CF0CD8C-854F-4708-87C3-737787A1339F}" type="presParOf" srcId="{121488D6-2B28-436F-B700-BA4635707821}" destId="{7074C07D-C095-41A0-9F50-08E0EB11CE6E}" srcOrd="0" destOrd="0" presId="urn:microsoft.com/office/officeart/2005/8/layout/hierarchy3"/>
    <dgm:cxn modelId="{FE420A4A-7D6D-4D25-B7E2-3F855FBAD5F9}" type="presParOf" srcId="{121488D6-2B28-436F-B700-BA4635707821}" destId="{151D7425-0937-4AA6-918B-B197457D64C1}" srcOrd="1" destOrd="0" presId="urn:microsoft.com/office/officeart/2005/8/layout/hierarchy3"/>
    <dgm:cxn modelId="{7AFC9202-BF1A-473D-8FBB-5B7E18E2D1DC}" type="presParOf" srcId="{121488D6-2B28-436F-B700-BA4635707821}" destId="{52376F52-7B64-4247-988C-BF0C36413229}" srcOrd="2" destOrd="0" presId="urn:microsoft.com/office/officeart/2005/8/layout/hierarchy3"/>
    <dgm:cxn modelId="{D2B3ED29-111A-46FE-89B6-C08E42F1E8A2}" type="presParOf" srcId="{121488D6-2B28-436F-B700-BA4635707821}" destId="{F9F24FD8-7F6D-43F8-AB5E-7C688D42E28D}" srcOrd="3" destOrd="0" presId="urn:microsoft.com/office/officeart/2005/8/layout/hierarchy3"/>
    <dgm:cxn modelId="{63B3E722-5290-435F-9ECB-59AF3A93D152}" type="presParOf" srcId="{95E103E8-6B79-438C-BE1C-4D8F5C0590E1}" destId="{D838F3D2-580F-4E27-B3E8-4568335F8990}" srcOrd="1" destOrd="0" presId="urn:microsoft.com/office/officeart/2005/8/layout/hierarchy3"/>
    <dgm:cxn modelId="{BC2F74FA-FEEA-44A8-B2ED-0DFA7C57B8E4}" type="presParOf" srcId="{D838F3D2-580F-4E27-B3E8-4568335F8990}" destId="{09198BDC-B176-4CAB-B96C-5C8A20D27454}" srcOrd="0" destOrd="0" presId="urn:microsoft.com/office/officeart/2005/8/layout/hierarchy3"/>
    <dgm:cxn modelId="{CD5FD02C-2E4B-4F44-80BC-0D3B6B8D9AC8}" type="presParOf" srcId="{09198BDC-B176-4CAB-B96C-5C8A20D27454}" destId="{4429CFF1-82FA-4C1C-8F24-729B0BEC6679}" srcOrd="0" destOrd="0" presId="urn:microsoft.com/office/officeart/2005/8/layout/hierarchy3"/>
    <dgm:cxn modelId="{743903A4-230F-4999-97D9-EDF7FFBD5F61}" type="presParOf" srcId="{09198BDC-B176-4CAB-B96C-5C8A20D27454}" destId="{1065DB58-4376-49E0-8632-D595ABC1F4F7}" srcOrd="1" destOrd="0" presId="urn:microsoft.com/office/officeart/2005/8/layout/hierarchy3"/>
    <dgm:cxn modelId="{E6471A8D-CD58-4098-A00A-F85D8B500C49}" type="presParOf" srcId="{D838F3D2-580F-4E27-B3E8-4568335F8990}" destId="{6EA01100-04D1-4C08-AE42-5BBF8F5FF989}" srcOrd="1" destOrd="0" presId="urn:microsoft.com/office/officeart/2005/8/layout/hierarchy3"/>
    <dgm:cxn modelId="{CA4E9995-B92D-4BAD-8997-DE8648F648DD}" type="presParOf" srcId="{6EA01100-04D1-4C08-AE42-5BBF8F5FF989}" destId="{16F13AA0-11F4-472D-9DC9-D52DF78CEA9E}" srcOrd="0" destOrd="0" presId="urn:microsoft.com/office/officeart/2005/8/layout/hierarchy3"/>
    <dgm:cxn modelId="{11E03B7F-BC0D-416D-B984-E44F9F73B210}" type="presParOf" srcId="{6EA01100-04D1-4C08-AE42-5BBF8F5FF989}" destId="{0E07C201-956C-45BE-A5D0-BF3CE83D8C5F}" srcOrd="1" destOrd="0" presId="urn:microsoft.com/office/officeart/2005/8/layout/hierarchy3"/>
    <dgm:cxn modelId="{6BF91D84-45F5-4069-8DD4-627CE646E203}" type="presParOf" srcId="{6EA01100-04D1-4C08-AE42-5BBF8F5FF989}" destId="{AF62629B-BBAC-4284-8972-06820FFE413C}" srcOrd="2" destOrd="0" presId="urn:microsoft.com/office/officeart/2005/8/layout/hierarchy3"/>
    <dgm:cxn modelId="{3B23195E-83A1-4C56-9EDD-BEFF1F724092}" type="presParOf" srcId="{6EA01100-04D1-4C08-AE42-5BBF8F5FF989}" destId="{025FAC87-0511-4DBE-B229-F4CE738046DD}" srcOrd="3" destOrd="0" presId="urn:microsoft.com/office/officeart/2005/8/layout/hierarchy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8C1249-997C-42F1-803A-3A85628B588E}">
      <dsp:nvSpPr>
        <dsp:cNvPr id="0" name=""/>
        <dsp:cNvSpPr/>
      </dsp:nvSpPr>
      <dsp:spPr>
        <a:xfrm>
          <a:off x="95" y="648274"/>
          <a:ext cx="1961378" cy="980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Custos de Controle</a:t>
          </a:r>
          <a:endParaRPr lang="pt-BR" sz="2000" b="1" kern="1200" dirty="0"/>
        </a:p>
      </dsp:txBody>
      <dsp:txXfrm>
        <a:off x="28818" y="676997"/>
        <a:ext cx="1903932" cy="923243"/>
      </dsp:txXfrm>
    </dsp:sp>
    <dsp:sp modelId="{7074C07D-C095-41A0-9F50-08E0EB11CE6E}">
      <dsp:nvSpPr>
        <dsp:cNvPr id="0" name=""/>
        <dsp:cNvSpPr/>
      </dsp:nvSpPr>
      <dsp:spPr>
        <a:xfrm>
          <a:off x="196233" y="1628963"/>
          <a:ext cx="196137" cy="555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5957"/>
              </a:lnTo>
              <a:lnTo>
                <a:pt x="196137" y="5559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1D7425-0937-4AA6-918B-B197457D64C1}">
      <dsp:nvSpPr>
        <dsp:cNvPr id="0" name=""/>
        <dsp:cNvSpPr/>
      </dsp:nvSpPr>
      <dsp:spPr>
        <a:xfrm>
          <a:off x="392371" y="1874136"/>
          <a:ext cx="3405079" cy="6215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Custos de Prevenção</a:t>
          </a:r>
          <a:endParaRPr lang="pt-BR" sz="2800" kern="1200" dirty="0"/>
        </a:p>
      </dsp:txBody>
      <dsp:txXfrm>
        <a:off x="410576" y="1892341"/>
        <a:ext cx="3368669" cy="585160"/>
      </dsp:txXfrm>
    </dsp:sp>
    <dsp:sp modelId="{52376F52-7B64-4247-988C-BF0C36413229}">
      <dsp:nvSpPr>
        <dsp:cNvPr id="0" name=""/>
        <dsp:cNvSpPr/>
      </dsp:nvSpPr>
      <dsp:spPr>
        <a:xfrm>
          <a:off x="196233" y="1628963"/>
          <a:ext cx="196137" cy="14027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792"/>
              </a:lnTo>
              <a:lnTo>
                <a:pt x="196137" y="14027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F24FD8-7F6D-43F8-AB5E-7C688D42E28D}">
      <dsp:nvSpPr>
        <dsp:cNvPr id="0" name=""/>
        <dsp:cNvSpPr/>
      </dsp:nvSpPr>
      <dsp:spPr>
        <a:xfrm>
          <a:off x="392371" y="2740879"/>
          <a:ext cx="3497279" cy="581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Custos de Avaliação</a:t>
          </a:r>
          <a:endParaRPr lang="pt-BR" sz="2800" kern="1200" dirty="0"/>
        </a:p>
      </dsp:txBody>
      <dsp:txXfrm>
        <a:off x="409410" y="2757918"/>
        <a:ext cx="3463201" cy="547676"/>
      </dsp:txXfrm>
    </dsp:sp>
    <dsp:sp modelId="{4429CFF1-82FA-4C1C-8F24-729B0BEC6679}">
      <dsp:nvSpPr>
        <dsp:cNvPr id="0" name=""/>
        <dsp:cNvSpPr/>
      </dsp:nvSpPr>
      <dsp:spPr>
        <a:xfrm>
          <a:off x="3987720" y="648274"/>
          <a:ext cx="1961378" cy="9806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Custos das Falhas dos Controles </a:t>
          </a:r>
          <a:endParaRPr lang="pt-BR" sz="2000" b="1" kern="1200" dirty="0"/>
        </a:p>
      </dsp:txBody>
      <dsp:txXfrm>
        <a:off x="4016443" y="676997"/>
        <a:ext cx="1903932" cy="923243"/>
      </dsp:txXfrm>
    </dsp:sp>
    <dsp:sp modelId="{16F13AA0-11F4-472D-9DC9-D52DF78CEA9E}">
      <dsp:nvSpPr>
        <dsp:cNvPr id="0" name=""/>
        <dsp:cNvSpPr/>
      </dsp:nvSpPr>
      <dsp:spPr>
        <a:xfrm>
          <a:off x="4183858" y="1628963"/>
          <a:ext cx="196137" cy="538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908"/>
              </a:lnTo>
              <a:lnTo>
                <a:pt x="196137" y="5389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07C201-956C-45BE-A5D0-BF3CE83D8C5F}">
      <dsp:nvSpPr>
        <dsp:cNvPr id="0" name=""/>
        <dsp:cNvSpPr/>
      </dsp:nvSpPr>
      <dsp:spPr>
        <a:xfrm>
          <a:off x="4379995" y="1874136"/>
          <a:ext cx="4112305" cy="587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Custos das Falhas Internas</a:t>
          </a:r>
          <a:endParaRPr lang="pt-BR" sz="2800" kern="1200" dirty="0"/>
        </a:p>
      </dsp:txBody>
      <dsp:txXfrm>
        <a:off x="4397201" y="1891342"/>
        <a:ext cx="4077893" cy="553060"/>
      </dsp:txXfrm>
    </dsp:sp>
    <dsp:sp modelId="{AF62629B-BBAC-4284-8972-06820FFE413C}">
      <dsp:nvSpPr>
        <dsp:cNvPr id="0" name=""/>
        <dsp:cNvSpPr/>
      </dsp:nvSpPr>
      <dsp:spPr>
        <a:xfrm>
          <a:off x="4183858" y="1628963"/>
          <a:ext cx="196137" cy="1399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9875"/>
              </a:lnTo>
              <a:lnTo>
                <a:pt x="196137" y="1399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5FAC87-0511-4DBE-B229-F4CE738046DD}">
      <dsp:nvSpPr>
        <dsp:cNvPr id="0" name=""/>
        <dsp:cNvSpPr/>
      </dsp:nvSpPr>
      <dsp:spPr>
        <a:xfrm>
          <a:off x="4379995" y="2706780"/>
          <a:ext cx="4053558" cy="6441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Custos das Falhas Externas</a:t>
          </a:r>
          <a:endParaRPr lang="pt-BR" sz="2800" kern="1200" dirty="0"/>
        </a:p>
      </dsp:txBody>
      <dsp:txXfrm>
        <a:off x="4398861" y="2725646"/>
        <a:ext cx="4015826" cy="6063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D7854-2E8E-464A-B876-5A5049C8C772}" type="datetimeFigureOut">
              <a:rPr lang="pt-BR" smtClean="0"/>
              <a:t>24/10/2016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FF0F2-B8B5-45C2-8D55-4F1B3B4062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050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0459-0777-4D9E-A571-8D808416BA7E}" type="datetime1">
              <a:rPr lang="pt-BR" smtClean="0"/>
              <a:t>24/10/2016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930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B1D6B-F5D4-4245-B234-6707D03C491C}" type="datetime1">
              <a:rPr lang="pt-BR" smtClean="0"/>
              <a:t>24/10/2016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607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DCFA-D9B5-4D21-9292-AEC56C1F4E4D}" type="datetime1">
              <a:rPr lang="pt-BR" smtClean="0"/>
              <a:t>24/10/2016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24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B895-5AF2-4D74-9765-4135256766C2}" type="datetime1">
              <a:rPr lang="pt-BR" smtClean="0"/>
              <a:t>24/10/2016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2588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BEAAE-10C7-4303-A485-782D7FF444CE}" type="datetime1">
              <a:rPr lang="pt-BR" smtClean="0"/>
              <a:t>24/10/2016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989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97E-1BAE-45C9-BB3F-B5280699301B}" type="datetime1">
              <a:rPr lang="pt-BR" smtClean="0"/>
              <a:t>24/10/2016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610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7C8C-87A0-43F0-B528-79CEC125EA3B}" type="datetime1">
              <a:rPr lang="pt-BR" smtClean="0"/>
              <a:t>24/10/2016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446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57FB-E47A-40A9-B612-213DF82B2BF1}" type="datetime1">
              <a:rPr lang="pt-BR" smtClean="0"/>
              <a:t>24/10/2016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781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FD40-1E19-4370-8FFC-DCD6009F184C}" type="datetime1">
              <a:rPr lang="pt-BR" smtClean="0"/>
              <a:t>24/10/2016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34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C31C-DDFB-40B8-A908-8FC92C2334BE}" type="datetime1">
              <a:rPr lang="pt-BR" smtClean="0"/>
              <a:t>24/10/2016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340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4E001-F4A8-42AA-B456-70C25F68D5B2}" type="datetime1">
              <a:rPr lang="pt-BR" smtClean="0"/>
              <a:t>24/10/2016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40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527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3D8A4-28A5-443C-B19B-DB6D8E934674}" type="datetime1">
              <a:rPr lang="pt-BR" smtClean="0"/>
              <a:t>24/10/2016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40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4EF26-94AC-42A9-9231-24BB4F897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034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1700808"/>
            <a:ext cx="7715250" cy="935360"/>
          </a:xfrm>
        </p:spPr>
        <p:txBody>
          <a:bodyPr/>
          <a:lstStyle/>
          <a:p>
            <a:pPr eaLnBrk="1" hangingPunct="1">
              <a:defRPr/>
            </a:pPr>
            <a:r>
              <a:rPr lang="pt-BR" sz="3200" b="1" dirty="0" smtClean="0"/>
              <a:t>Gestão Estratégica de Custos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3857625"/>
            <a:ext cx="7698432" cy="26431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pt-BR" sz="2400" b="1" dirty="0" smtClean="0"/>
              <a:t>AULA  –  </a:t>
            </a:r>
            <a:r>
              <a:rPr lang="pt-BR" sz="2400" b="1" dirty="0" smtClean="0"/>
              <a:t>Tema6</a:t>
            </a:r>
            <a:endParaRPr lang="pt-BR" sz="2400" b="1" dirty="0" smtClean="0"/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pt-BR" sz="2400" b="1" i="1" smtClean="0">
                <a:latin typeface="Arial" charset="0"/>
                <a:cs typeface="Arial" charset="0"/>
              </a:rPr>
              <a:t>Gestão de Custos </a:t>
            </a:r>
            <a:r>
              <a:rPr lang="pt-BR" sz="2400" b="1" i="1" dirty="0" smtClean="0">
                <a:latin typeface="Arial" charset="0"/>
                <a:cs typeface="Arial" charset="0"/>
              </a:rPr>
              <a:t>da Qualidade</a:t>
            </a:r>
            <a:endParaRPr lang="pt-BR" sz="2400" b="1" dirty="0" smtClean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pt-BR" sz="2400" b="1" i="1" dirty="0" smtClean="0"/>
          </a:p>
          <a:p>
            <a:pPr eaLnBrk="1" hangingPunct="1">
              <a:defRPr/>
            </a:pPr>
            <a:r>
              <a:rPr lang="pt-BR" sz="2400" i="1" dirty="0" smtClean="0"/>
              <a:t>	</a:t>
            </a:r>
          </a:p>
          <a:p>
            <a:pPr eaLnBrk="1" hangingPunct="1">
              <a:defRPr/>
            </a:pPr>
            <a:r>
              <a:rPr lang="pt-BR" sz="1800" i="1" dirty="0" smtClean="0"/>
              <a:t>PROFA SOLANGE GARCIA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1800" i="1" dirty="0" smtClean="0"/>
              <a:t>FEARP/USP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1800" i="1" dirty="0" smtClean="0"/>
              <a:t>2º.sem  2016</a:t>
            </a:r>
          </a:p>
          <a:p>
            <a:pPr eaLnBrk="1" hangingPunct="1">
              <a:defRPr/>
            </a:pPr>
            <a:r>
              <a:rPr lang="pt-BR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7680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89937" y="146337"/>
            <a:ext cx="5575161" cy="1143357"/>
          </a:xfrm>
        </p:spPr>
        <p:txBody>
          <a:bodyPr/>
          <a:lstStyle/>
          <a:p>
            <a:r>
              <a:rPr lang="pt-BR" sz="3241" b="1" dirty="0"/>
              <a:t>Contabilidade Tradicional e Custos da Qualidade </a:t>
            </a:r>
            <a:endParaRPr lang="pt-BR" sz="3241" b="1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6149543" y="6243803"/>
            <a:ext cx="2895552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115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" y="6540718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ROBLES JR, A., 2003, p. 29  </a:t>
            </a:r>
            <a:endParaRPr lang="pt-BR" sz="1260" dirty="0"/>
          </a:p>
        </p:txBody>
      </p:sp>
      <p:grpSp>
        <p:nvGrpSpPr>
          <p:cNvPr id="31" name="Grupo 30"/>
          <p:cNvGrpSpPr/>
          <p:nvPr/>
        </p:nvGrpSpPr>
        <p:grpSpPr>
          <a:xfrm>
            <a:off x="0" y="1873141"/>
            <a:ext cx="9434059" cy="3380260"/>
            <a:chOff x="613916" y="2079427"/>
            <a:chExt cx="10513168" cy="3754670"/>
          </a:xfrm>
        </p:grpSpPr>
        <p:sp>
          <p:nvSpPr>
            <p:cNvPr id="8" name="CaixaDeTexto 7"/>
            <p:cNvSpPr txBox="1"/>
            <p:nvPr/>
          </p:nvSpPr>
          <p:spPr>
            <a:xfrm>
              <a:off x="2990180" y="2710656"/>
              <a:ext cx="3744416" cy="3118825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pt-BR" sz="2521" dirty="0"/>
            </a:p>
            <a:p>
              <a:pPr marL="162054"/>
              <a:endParaRPr lang="pt-BR" sz="2521" dirty="0"/>
            </a:p>
            <a:p>
              <a:pPr marL="162054"/>
              <a:r>
                <a:rPr lang="pt-BR" sz="2521" dirty="0"/>
                <a:t>Sistema Produtivo       ou de Prestação </a:t>
              </a:r>
            </a:p>
            <a:p>
              <a:pPr marL="162054"/>
              <a:r>
                <a:rPr lang="pt-BR" sz="2521" dirty="0"/>
                <a:t>de Serviços</a:t>
              </a:r>
            </a:p>
            <a:p>
              <a:pPr marL="162054"/>
              <a:endParaRPr lang="pt-BR" sz="2521" dirty="0"/>
            </a:p>
            <a:p>
              <a:endParaRPr lang="pt-BR" sz="2521" dirty="0"/>
            </a:p>
          </p:txBody>
        </p:sp>
        <p:cxnSp>
          <p:nvCxnSpPr>
            <p:cNvPr id="10" name="Conector reto 9"/>
            <p:cNvCxnSpPr/>
            <p:nvPr/>
          </p:nvCxnSpPr>
          <p:spPr bwMode="auto">
            <a:xfrm>
              <a:off x="6878612" y="2727499"/>
              <a:ext cx="22322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Conector reto 10"/>
            <p:cNvCxnSpPr/>
            <p:nvPr/>
          </p:nvCxnSpPr>
          <p:spPr bwMode="auto">
            <a:xfrm>
              <a:off x="613916" y="2727499"/>
              <a:ext cx="223224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CaixaDeTexto 11"/>
            <p:cNvSpPr txBox="1"/>
            <p:nvPr/>
          </p:nvSpPr>
          <p:spPr>
            <a:xfrm>
              <a:off x="1045964" y="2079427"/>
              <a:ext cx="1368152" cy="471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161" b="1" i="1" dirty="0"/>
                <a:t>Input </a:t>
              </a:r>
              <a:endParaRPr lang="pt-BR" sz="1621" b="1" i="1" dirty="0"/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7310660" y="2079427"/>
              <a:ext cx="1368152" cy="471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161" b="1" i="1" dirty="0"/>
                <a:t>Output</a:t>
              </a:r>
              <a:endParaRPr lang="pt-BR" sz="1621" b="1" i="1" dirty="0"/>
            </a:p>
          </p:txBody>
        </p:sp>
        <p:cxnSp>
          <p:nvCxnSpPr>
            <p:cNvPr id="15" name="Conector de seta reta 14"/>
            <p:cNvCxnSpPr/>
            <p:nvPr/>
          </p:nvCxnSpPr>
          <p:spPr bwMode="auto">
            <a:xfrm>
              <a:off x="1261988" y="3806031"/>
              <a:ext cx="1296144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Conector de seta reta 16"/>
            <p:cNvCxnSpPr/>
            <p:nvPr/>
          </p:nvCxnSpPr>
          <p:spPr bwMode="auto">
            <a:xfrm>
              <a:off x="1261988" y="5174183"/>
              <a:ext cx="1296144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Conector de seta reta 18"/>
            <p:cNvCxnSpPr/>
            <p:nvPr/>
          </p:nvCxnSpPr>
          <p:spPr bwMode="auto">
            <a:xfrm>
              <a:off x="6878612" y="3231555"/>
              <a:ext cx="1296144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Conector de seta reta 19"/>
            <p:cNvCxnSpPr/>
            <p:nvPr/>
          </p:nvCxnSpPr>
          <p:spPr bwMode="auto">
            <a:xfrm>
              <a:off x="6878612" y="5031755"/>
              <a:ext cx="1296144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Conector de seta reta 20"/>
            <p:cNvCxnSpPr/>
            <p:nvPr/>
          </p:nvCxnSpPr>
          <p:spPr bwMode="auto">
            <a:xfrm>
              <a:off x="6878612" y="4455691"/>
              <a:ext cx="1296144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Conector de seta reta 21"/>
            <p:cNvCxnSpPr/>
            <p:nvPr/>
          </p:nvCxnSpPr>
          <p:spPr bwMode="auto">
            <a:xfrm>
              <a:off x="6878612" y="3806031"/>
              <a:ext cx="1296144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Conector de seta reta 22"/>
            <p:cNvCxnSpPr/>
            <p:nvPr/>
          </p:nvCxnSpPr>
          <p:spPr bwMode="auto">
            <a:xfrm>
              <a:off x="6878612" y="5607819"/>
              <a:ext cx="1296144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4" name="CaixaDeTexto 23"/>
            <p:cNvSpPr txBox="1"/>
            <p:nvPr/>
          </p:nvSpPr>
          <p:spPr>
            <a:xfrm>
              <a:off x="1117972" y="3231554"/>
              <a:ext cx="1512168" cy="471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161" dirty="0"/>
                <a:t>Insumos</a:t>
              </a:r>
              <a:endParaRPr lang="pt-BR" sz="2161" dirty="0"/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757932" y="4498082"/>
              <a:ext cx="1944216" cy="471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161" dirty="0"/>
                <a:t>Devoluções</a:t>
              </a:r>
              <a:endParaRPr lang="pt-BR" sz="2161" dirty="0"/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8246764" y="2943523"/>
              <a:ext cx="1512168" cy="471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161" dirty="0"/>
                <a:t>Produtos</a:t>
              </a:r>
              <a:endParaRPr lang="pt-BR" sz="2161" dirty="0"/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8246764" y="5362178"/>
              <a:ext cx="1512168" cy="471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161" dirty="0"/>
                <a:t>Sobras</a:t>
              </a:r>
              <a:endParaRPr lang="pt-BR" sz="2161" dirty="0"/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8246764" y="4786114"/>
              <a:ext cx="2088233" cy="471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161" dirty="0"/>
                <a:t>Desperdícios</a:t>
              </a:r>
              <a:endParaRPr lang="pt-BR" sz="2161" dirty="0"/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8246764" y="4210051"/>
              <a:ext cx="2880320" cy="471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161" dirty="0" err="1"/>
                <a:t>Unid</a:t>
              </a:r>
              <a:r>
                <a:rPr lang="pt-BR" sz="2161" dirty="0"/>
                <a:t> Defeituosas</a:t>
              </a:r>
              <a:endParaRPr lang="pt-BR" sz="2161" dirty="0"/>
            </a:p>
          </p:txBody>
        </p:sp>
        <p:sp>
          <p:nvSpPr>
            <p:cNvPr id="30" name="CaixaDeTexto 29"/>
            <p:cNvSpPr txBox="1"/>
            <p:nvPr/>
          </p:nvSpPr>
          <p:spPr>
            <a:xfrm>
              <a:off x="8246764" y="3519587"/>
              <a:ext cx="1512168" cy="471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161" dirty="0"/>
                <a:t>Refugos </a:t>
              </a:r>
              <a:endParaRPr lang="pt-BR" sz="2161" dirty="0"/>
            </a:p>
          </p:txBody>
        </p:sp>
      </p:grpSp>
      <p:sp>
        <p:nvSpPr>
          <p:cNvPr id="32" name="CaixaDeTexto 31"/>
          <p:cNvSpPr txBox="1"/>
          <p:nvPr/>
        </p:nvSpPr>
        <p:spPr>
          <a:xfrm>
            <a:off x="2173384" y="5568306"/>
            <a:ext cx="3695165" cy="3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Sistema de Produção</a:t>
            </a:r>
            <a:endParaRPr lang="pt-BR" sz="1621" b="1" dirty="0"/>
          </a:p>
        </p:txBody>
      </p:sp>
    </p:spTree>
    <p:extLst>
      <p:ext uri="{BB962C8B-B14F-4D97-AF65-F5344CB8AC3E}">
        <p14:creationId xmlns:p14="http://schemas.microsoft.com/office/powerpoint/2010/main" val="416433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282" y="-6855"/>
            <a:ext cx="5834471" cy="1143357"/>
          </a:xfrm>
        </p:spPr>
        <p:txBody>
          <a:bodyPr/>
          <a:lstStyle/>
          <a:p>
            <a:r>
              <a:rPr lang="pt-BR" sz="2881" b="1" dirty="0"/>
              <a:t>Alterações nos Sistemas de Contabilidade Gerencial </a:t>
            </a:r>
            <a:endParaRPr lang="pt-BR" sz="2881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077" y="1030384"/>
            <a:ext cx="9109923" cy="6158609"/>
          </a:xfrm>
        </p:spPr>
        <p:txBody>
          <a:bodyPr/>
          <a:lstStyle/>
          <a:p>
            <a:pPr marL="463069" indent="-463069">
              <a:spcAft>
                <a:spcPts val="540"/>
              </a:spcAft>
            </a:pPr>
            <a:r>
              <a:rPr lang="pt-BR" sz="2521" dirty="0"/>
              <a:t>Relatórios devem incluir informações relacionadas a solução de problemas, como as que aparecem em gráficos de controle.</a:t>
            </a:r>
          </a:p>
          <a:p>
            <a:pPr marL="463069" indent="-463069">
              <a:spcAft>
                <a:spcPts val="540"/>
              </a:spcAft>
            </a:pPr>
            <a:r>
              <a:rPr lang="pt-BR" sz="2521" dirty="0"/>
              <a:t>Possibilitar, por meio do fluxo de comunicação e de informações desagregadas, que os operários tenham acesso adequado aos relatórios de controle.</a:t>
            </a:r>
          </a:p>
          <a:p>
            <a:pPr marL="463069" indent="-463069">
              <a:spcAft>
                <a:spcPts val="540"/>
              </a:spcAft>
            </a:pPr>
            <a:r>
              <a:rPr lang="pt-BR" sz="2521" dirty="0"/>
              <a:t>Tempestividade na disponibilização de informações para identificação e correção de problemas.</a:t>
            </a:r>
          </a:p>
          <a:p>
            <a:pPr marL="463069" indent="-463069">
              <a:spcAft>
                <a:spcPts val="540"/>
              </a:spcAft>
            </a:pPr>
            <a:r>
              <a:rPr lang="pt-BR" sz="2521" dirty="0"/>
              <a:t>Informações detalhadas a respeitos dos custos e de seus direcionadores.</a:t>
            </a:r>
          </a:p>
          <a:p>
            <a:pPr marL="463069" indent="-463069">
              <a:spcAft>
                <a:spcPts val="540"/>
              </a:spcAft>
            </a:pPr>
            <a:r>
              <a:rPr lang="pt-BR" sz="2521" dirty="0"/>
              <a:t>Incluir nos sistemas de remuneração medidas de desempenho relacionadas com a qualidade e satisfação do cliente</a:t>
            </a:r>
          </a:p>
          <a:p>
            <a:pPr marL="463069" indent="-463069">
              <a:spcAft>
                <a:spcPts val="540"/>
              </a:spcAft>
            </a:pPr>
            <a:endParaRPr lang="pt-BR" sz="2521" dirty="0"/>
          </a:p>
          <a:p>
            <a:pPr marL="463069" indent="-463069">
              <a:spcAft>
                <a:spcPts val="540"/>
              </a:spcAft>
            </a:pPr>
            <a:endParaRPr lang="pt-BR" sz="2521" dirty="0"/>
          </a:p>
          <a:p>
            <a:pPr marL="463069" indent="-463069">
              <a:spcAft>
                <a:spcPts val="540"/>
              </a:spcAft>
            </a:pPr>
            <a:endParaRPr lang="pt-BR" sz="2521" dirty="0"/>
          </a:p>
          <a:p>
            <a:pPr>
              <a:spcAft>
                <a:spcPts val="540"/>
              </a:spcAft>
            </a:pPr>
            <a:endParaRPr lang="pt-BR" sz="2161" dirty="0"/>
          </a:p>
        </p:txBody>
      </p:sp>
      <p:sp>
        <p:nvSpPr>
          <p:cNvPr id="4" name="CaixaDeTexto 3"/>
          <p:cNvSpPr txBox="1"/>
          <p:nvPr/>
        </p:nvSpPr>
        <p:spPr>
          <a:xfrm>
            <a:off x="95577" y="6605546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ITTNER, C. e LARCKER, D.  Apud MAHER, M. 2001, p. 538</a:t>
            </a:r>
            <a:endParaRPr lang="pt-BR" sz="126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267165" y="6438285"/>
            <a:ext cx="734674" cy="361743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116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492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89937" y="-71683"/>
            <a:ext cx="5575161" cy="1143357"/>
          </a:xfrm>
        </p:spPr>
        <p:txBody>
          <a:bodyPr/>
          <a:lstStyle/>
          <a:p>
            <a:r>
              <a:rPr lang="pt-BR" sz="3241" b="1" dirty="0"/>
              <a:t>Modelo de Relatório de Custo da Qualidade </a:t>
            </a:r>
            <a:endParaRPr lang="pt-BR" sz="3241" b="1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1" y="6615478"/>
            <a:ext cx="9144000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80" dirty="0"/>
              <a:t>Fonte: GARRISON R. H. e NOREEN, E. W., 2001, p. 626.  </a:t>
            </a:r>
            <a:endParaRPr lang="pt-BR" sz="1080" dirty="0"/>
          </a:p>
        </p:txBody>
      </p:sp>
      <p:graphicFrame>
        <p:nvGraphicFramePr>
          <p:cNvPr id="33" name="Tabela 32"/>
          <p:cNvGraphicFramePr>
            <a:graphicFrameLocks noGrp="1"/>
          </p:cNvGraphicFramePr>
          <p:nvPr/>
        </p:nvGraphicFramePr>
        <p:xfrm>
          <a:off x="324138" y="1150705"/>
          <a:ext cx="8526474" cy="5430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7172"/>
                <a:gridCol w="1166894"/>
                <a:gridCol w="972412"/>
                <a:gridCol w="1166894"/>
                <a:gridCol w="713102"/>
              </a:tblGrid>
              <a:tr h="329287">
                <a:tc>
                  <a:txBody>
                    <a:bodyPr/>
                    <a:lstStyle/>
                    <a:p>
                      <a:endParaRPr lang="pt-BR" sz="1600" dirty="0"/>
                    </a:p>
                  </a:txBody>
                  <a:tcPr marL="82322" marR="82322" marT="41161" marB="41161"/>
                </a:tc>
                <a:tc gridSpan="2">
                  <a:txBody>
                    <a:bodyPr/>
                    <a:lstStyle/>
                    <a:p>
                      <a:r>
                        <a:rPr lang="pt-BR" sz="1600" b="1" dirty="0" smtClean="0"/>
                        <a:t>Ano 2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t-BR" sz="1600" b="1" dirty="0" smtClean="0"/>
                        <a:t>Ano 1</a:t>
                      </a:r>
                      <a:endParaRPr lang="pt-BR" sz="1600" b="1" dirty="0"/>
                    </a:p>
                  </a:txBody>
                  <a:tcPr marL="82322" marR="82322" marT="41161" marB="41161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29287">
                <a:tc>
                  <a:txBody>
                    <a:bodyPr/>
                    <a:lstStyle/>
                    <a:p>
                      <a:endParaRPr lang="pt-BR" sz="1600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Montante</a:t>
                      </a:r>
                      <a:endParaRPr lang="pt-BR" sz="1600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% (*)</a:t>
                      </a:r>
                      <a:endParaRPr lang="pt-BR" sz="1600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Montante</a:t>
                      </a:r>
                      <a:endParaRPr lang="pt-BR" sz="1600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%</a:t>
                      </a:r>
                      <a:endParaRPr lang="pt-BR" sz="1600" dirty="0"/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</a:tr>
              <a:tr h="1116745">
                <a:tc>
                  <a:txBody>
                    <a:bodyPr/>
                    <a:lstStyle/>
                    <a:p>
                      <a:r>
                        <a:rPr lang="pt-BR" sz="1400" b="1" dirty="0" smtClean="0"/>
                        <a:t>Custos de Prevenção</a:t>
                      </a:r>
                    </a:p>
                    <a:p>
                      <a:pPr marL="180000"/>
                      <a:r>
                        <a:rPr lang="pt-BR" sz="1300" dirty="0" smtClean="0"/>
                        <a:t>Desenvolvimento de sistemas</a:t>
                      </a:r>
                    </a:p>
                    <a:p>
                      <a:pPr marL="180000"/>
                      <a:r>
                        <a:rPr lang="pt-BR" sz="1300" dirty="0" smtClean="0"/>
                        <a:t>Treinamento</a:t>
                      </a:r>
                    </a:p>
                    <a:p>
                      <a:pPr marL="180000"/>
                      <a:r>
                        <a:rPr lang="pt-BR" sz="1300" dirty="0" smtClean="0"/>
                        <a:t>Supervisão das atividades de prevenção</a:t>
                      </a:r>
                    </a:p>
                    <a:p>
                      <a:pPr marL="180000"/>
                      <a:r>
                        <a:rPr lang="pt-BR" sz="1300" dirty="0" smtClean="0"/>
                        <a:t>Projetos de aumento da qualidade</a:t>
                      </a:r>
                      <a:endParaRPr lang="pt-BR" sz="130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$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$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marL="82322" marR="82322" marT="41161" marB="41161"/>
                </a:tc>
              </a:tr>
              <a:tr h="1116745">
                <a:tc>
                  <a:txBody>
                    <a:bodyPr/>
                    <a:lstStyle/>
                    <a:p>
                      <a:r>
                        <a:rPr lang="pt-BR" sz="1400" b="1" dirty="0" smtClean="0"/>
                        <a:t>Custos de Inspeção</a:t>
                      </a:r>
                    </a:p>
                    <a:p>
                      <a:pPr marL="180000"/>
                      <a:r>
                        <a:rPr lang="pt-BR" sz="1300" dirty="0" smtClean="0"/>
                        <a:t>Inspeção</a:t>
                      </a:r>
                    </a:p>
                    <a:p>
                      <a:pPr marL="180000"/>
                      <a:r>
                        <a:rPr lang="pt-BR" sz="1300" dirty="0" smtClean="0"/>
                        <a:t>Teste de confiabilidade</a:t>
                      </a:r>
                    </a:p>
                    <a:p>
                      <a:pPr marL="180000"/>
                      <a:r>
                        <a:rPr lang="pt-BR" sz="1300" dirty="0" smtClean="0"/>
                        <a:t>Supervisão dos testes e da inspeção</a:t>
                      </a:r>
                    </a:p>
                    <a:p>
                      <a:pPr marL="180000"/>
                      <a:r>
                        <a:rPr lang="pt-BR" sz="1300" dirty="0" smtClean="0"/>
                        <a:t>Depreciação do equipamento de teste</a:t>
                      </a:r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$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$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marL="82322" marR="82322" marT="41161" marB="41161"/>
                </a:tc>
              </a:tr>
              <a:tr h="1116745">
                <a:tc>
                  <a:txBody>
                    <a:bodyPr/>
                    <a:lstStyle/>
                    <a:p>
                      <a:r>
                        <a:rPr lang="pt-BR" sz="1400" b="1" dirty="0" smtClean="0"/>
                        <a:t>Custos de falha interna</a:t>
                      </a:r>
                    </a:p>
                    <a:p>
                      <a:pPr marL="180000"/>
                      <a:r>
                        <a:rPr lang="pt-BR" sz="1300" dirty="0" smtClean="0"/>
                        <a:t>Custo líquido das perdas</a:t>
                      </a:r>
                    </a:p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dirty="0" smtClean="0"/>
                        <a:t>Mão de obra e custo Indireto de retrabalho</a:t>
                      </a:r>
                    </a:p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dirty="0" smtClean="0"/>
                        <a:t>Tempo ocioso devido a defeitos</a:t>
                      </a:r>
                    </a:p>
                    <a:p>
                      <a:pPr marL="180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dirty="0" smtClean="0"/>
                        <a:t>Destinação de produtos defeituosos</a:t>
                      </a:r>
                      <a:endParaRPr lang="pt-BR" sz="130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$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$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marL="82322" marR="82322" marT="41161" marB="41161"/>
                </a:tc>
              </a:tr>
              <a:tr h="1116745">
                <a:tc>
                  <a:txBody>
                    <a:bodyPr/>
                    <a:lstStyle/>
                    <a:p>
                      <a:r>
                        <a:rPr lang="pt-BR" sz="1400" b="1" dirty="0" smtClean="0"/>
                        <a:t>Custos de falha externa</a:t>
                      </a:r>
                    </a:p>
                    <a:p>
                      <a:pPr marL="180000"/>
                      <a:r>
                        <a:rPr lang="pt-BR" sz="1300" dirty="0" smtClean="0"/>
                        <a:t>Consertos dentro da garantia</a:t>
                      </a:r>
                    </a:p>
                    <a:p>
                      <a:pPr marL="180000"/>
                      <a:r>
                        <a:rPr lang="pt-BR" sz="1300" dirty="0" smtClean="0"/>
                        <a:t>Substituições dentro da garantia</a:t>
                      </a:r>
                    </a:p>
                    <a:p>
                      <a:pPr marL="180000"/>
                      <a:r>
                        <a:rPr lang="pt-BR" sz="1300" dirty="0" smtClean="0"/>
                        <a:t>Abatimentos</a:t>
                      </a:r>
                    </a:p>
                    <a:p>
                      <a:pPr marL="180000"/>
                      <a:r>
                        <a:rPr lang="pt-BR" sz="1300" dirty="0" smtClean="0"/>
                        <a:t>Custo de assistência de campo</a:t>
                      </a:r>
                      <a:endParaRPr lang="pt-BR" sz="130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$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40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$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marL="82322" marR="82322" marT="41161" marB="41161"/>
                </a:tc>
              </a:tr>
              <a:tr h="304567">
                <a:tc>
                  <a:txBody>
                    <a:bodyPr/>
                    <a:lstStyle/>
                    <a:p>
                      <a:r>
                        <a:rPr lang="pt-BR" sz="1400" b="1" dirty="0" smtClean="0"/>
                        <a:t>Custo Total da qualidade</a:t>
                      </a:r>
                      <a:endParaRPr lang="pt-BR" sz="1400" b="1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$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%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$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%</a:t>
                      </a:r>
                      <a:endParaRPr lang="pt-BR" sz="1400" dirty="0"/>
                    </a:p>
                  </a:txBody>
                  <a:tcPr marL="82322" marR="82322" marT="41161" marB="41161"/>
                </a:tc>
              </a:tr>
            </a:tbl>
          </a:graphicData>
        </a:graphic>
      </p:graphicFrame>
      <p:sp>
        <p:nvSpPr>
          <p:cNvPr id="36" name="CaixaDeTexto 35"/>
          <p:cNvSpPr txBox="1"/>
          <p:nvPr/>
        </p:nvSpPr>
        <p:spPr>
          <a:xfrm>
            <a:off x="4183035" y="6615478"/>
            <a:ext cx="5899299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80" dirty="0"/>
              <a:t>(*) Como percentual das vendas totais</a:t>
            </a:r>
            <a:endParaRPr lang="pt-BR" sz="108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483331" y="6517159"/>
            <a:ext cx="756246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117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222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89937" y="-71683"/>
            <a:ext cx="5575161" cy="1143357"/>
          </a:xfrm>
        </p:spPr>
        <p:txBody>
          <a:bodyPr/>
          <a:lstStyle/>
          <a:p>
            <a:r>
              <a:rPr lang="pt-BR" sz="3241" b="1" dirty="0"/>
              <a:t>Gráficos de Controle</a:t>
            </a:r>
            <a:endParaRPr lang="pt-BR" sz="3241" b="1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6149543" y="6243803"/>
            <a:ext cx="2895552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118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330627" y="1198203"/>
            <a:ext cx="7066193" cy="812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21" b="1" dirty="0"/>
              <a:t>Gráfico de Controle da </a:t>
            </a:r>
            <a:r>
              <a:rPr lang="pt-BR" sz="2521" b="1" dirty="0" err="1"/>
              <a:t>Pete´</a:t>
            </a:r>
            <a:r>
              <a:rPr lang="pt-BR" sz="2521" b="1" dirty="0"/>
              <a:t>s Pizza </a:t>
            </a:r>
          </a:p>
          <a:p>
            <a:r>
              <a:rPr lang="pt-BR" sz="2161" dirty="0"/>
              <a:t>(percentual de pizzas </a:t>
            </a:r>
            <a:r>
              <a:rPr lang="pt-BR" sz="2161" dirty="0" err="1"/>
              <a:t>supercozidas</a:t>
            </a:r>
            <a:r>
              <a:rPr lang="pt-BR" sz="2161" dirty="0"/>
              <a:t> ou </a:t>
            </a:r>
            <a:r>
              <a:rPr lang="pt-BR" sz="2161" dirty="0" err="1"/>
              <a:t>subcozidas</a:t>
            </a:r>
            <a:r>
              <a:rPr lang="pt-BR" sz="2161" dirty="0"/>
              <a:t>)</a:t>
            </a:r>
            <a:endParaRPr lang="pt-BR" sz="2161" dirty="0"/>
          </a:p>
        </p:txBody>
      </p:sp>
      <p:sp>
        <p:nvSpPr>
          <p:cNvPr id="8" name="Retângulo 7"/>
          <p:cNvSpPr/>
          <p:nvPr/>
        </p:nvSpPr>
        <p:spPr bwMode="auto">
          <a:xfrm>
            <a:off x="1654764" y="2975208"/>
            <a:ext cx="5510334" cy="213930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322" tIns="41161" rIns="82322" bIns="41161" numCol="1" rtlCol="0" anchor="t" anchorCtr="0" compatLnSpc="1">
            <a:prstTxWarp prst="textNoShape">
              <a:avLst/>
            </a:prstTxWarp>
          </a:bodyPr>
          <a:lstStyle/>
          <a:p>
            <a:pPr defTabSz="914705" fontAlgn="base">
              <a:spcBef>
                <a:spcPct val="0"/>
              </a:spcBef>
              <a:spcAft>
                <a:spcPct val="0"/>
              </a:spcAft>
            </a:pPr>
            <a:endParaRPr lang="pt-BR" sz="1801">
              <a:ln w="3175">
                <a:solidFill>
                  <a:schemeClr val="tx1"/>
                </a:solidFill>
              </a:ln>
              <a:latin typeface="Arial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988553" y="5762789"/>
            <a:ext cx="972412" cy="3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Dia</a:t>
            </a:r>
            <a:endParaRPr lang="pt-BR" sz="1621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228560" y="3558655"/>
            <a:ext cx="1361377" cy="3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Percentual</a:t>
            </a:r>
            <a:endParaRPr lang="pt-BR" sz="1621" b="1" dirty="0"/>
          </a:p>
        </p:txBody>
      </p:sp>
      <p:cxnSp>
        <p:nvCxnSpPr>
          <p:cNvPr id="13" name="Conector reto 12"/>
          <p:cNvCxnSpPr>
            <a:stCxn id="8" idx="1"/>
            <a:endCxn id="8" idx="3"/>
          </p:cNvCxnSpPr>
          <p:nvPr/>
        </p:nvCxnSpPr>
        <p:spPr bwMode="auto">
          <a:xfrm rot="10800000" flipH="1">
            <a:off x="1654764" y="4044861"/>
            <a:ext cx="551033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Conector reto 14"/>
          <p:cNvCxnSpPr/>
          <p:nvPr/>
        </p:nvCxnSpPr>
        <p:spPr bwMode="auto">
          <a:xfrm>
            <a:off x="1654764" y="2975208"/>
            <a:ext cx="551033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Conector reto 15"/>
          <p:cNvCxnSpPr/>
          <p:nvPr/>
        </p:nvCxnSpPr>
        <p:spPr bwMode="auto">
          <a:xfrm>
            <a:off x="1654764" y="5114514"/>
            <a:ext cx="551033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Conector reto 16"/>
          <p:cNvCxnSpPr/>
          <p:nvPr/>
        </p:nvCxnSpPr>
        <p:spPr bwMode="auto">
          <a:xfrm rot="10800000" flipH="1">
            <a:off x="1654764" y="4595893"/>
            <a:ext cx="551033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Conector reto 17"/>
          <p:cNvCxnSpPr/>
          <p:nvPr/>
        </p:nvCxnSpPr>
        <p:spPr bwMode="auto">
          <a:xfrm rot="10800000" flipH="1">
            <a:off x="1654765" y="3493827"/>
            <a:ext cx="551033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ector reto 19"/>
          <p:cNvCxnSpPr/>
          <p:nvPr/>
        </p:nvCxnSpPr>
        <p:spPr bwMode="auto">
          <a:xfrm rot="16200000" flipH="1">
            <a:off x="1752006" y="3526241"/>
            <a:ext cx="1296549" cy="84275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CaixaDeTexto 20"/>
          <p:cNvSpPr txBox="1"/>
          <p:nvPr/>
        </p:nvSpPr>
        <p:spPr>
          <a:xfrm>
            <a:off x="1784419" y="5208095"/>
            <a:ext cx="5380679" cy="34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dirty="0"/>
              <a:t>     1        2         3         4         5         6         7 </a:t>
            </a:r>
            <a:endParaRPr lang="pt-BR" sz="1621" dirty="0"/>
          </a:p>
        </p:txBody>
      </p:sp>
      <p:cxnSp>
        <p:nvCxnSpPr>
          <p:cNvPr id="23" name="Conector reto 22"/>
          <p:cNvCxnSpPr/>
          <p:nvPr/>
        </p:nvCxnSpPr>
        <p:spPr bwMode="auto">
          <a:xfrm flipV="1">
            <a:off x="2821658" y="4206929"/>
            <a:ext cx="777930" cy="3889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Conector reto 31"/>
          <p:cNvCxnSpPr/>
          <p:nvPr/>
        </p:nvCxnSpPr>
        <p:spPr bwMode="auto">
          <a:xfrm>
            <a:off x="3599588" y="4206930"/>
            <a:ext cx="777930" cy="648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Conector reto 33"/>
          <p:cNvCxnSpPr/>
          <p:nvPr/>
        </p:nvCxnSpPr>
        <p:spPr bwMode="auto">
          <a:xfrm flipV="1">
            <a:off x="4377517" y="4077275"/>
            <a:ext cx="777930" cy="19448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Conector reto 35"/>
          <p:cNvCxnSpPr/>
          <p:nvPr/>
        </p:nvCxnSpPr>
        <p:spPr bwMode="auto">
          <a:xfrm flipV="1">
            <a:off x="5155447" y="3623482"/>
            <a:ext cx="713102" cy="4537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Conector reto 37"/>
          <p:cNvCxnSpPr/>
          <p:nvPr/>
        </p:nvCxnSpPr>
        <p:spPr bwMode="auto">
          <a:xfrm>
            <a:off x="5868549" y="3623482"/>
            <a:ext cx="648275" cy="5186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CaixaDeTexto 38"/>
          <p:cNvSpPr txBox="1"/>
          <p:nvPr/>
        </p:nvSpPr>
        <p:spPr>
          <a:xfrm>
            <a:off x="7229925" y="3104863"/>
            <a:ext cx="1914075" cy="591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Limite superior (</a:t>
            </a:r>
            <a:r>
              <a:rPr lang="pt-BR" sz="1621" b="1" dirty="0" err="1"/>
              <a:t>supercozidas</a:t>
            </a:r>
            <a:r>
              <a:rPr lang="pt-BR" sz="1621" b="1" dirty="0"/>
              <a:t>)</a:t>
            </a:r>
            <a:endParaRPr lang="pt-BR" sz="1621" b="1" dirty="0"/>
          </a:p>
        </p:txBody>
      </p:sp>
      <p:sp>
        <p:nvSpPr>
          <p:cNvPr id="40" name="CaixaDeTexto 39"/>
          <p:cNvSpPr txBox="1"/>
          <p:nvPr/>
        </p:nvSpPr>
        <p:spPr>
          <a:xfrm>
            <a:off x="7229926" y="4282735"/>
            <a:ext cx="1914075" cy="591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b="1" dirty="0"/>
              <a:t>Limite inferior (</a:t>
            </a:r>
            <a:r>
              <a:rPr lang="pt-BR" sz="1621" b="1" dirty="0" err="1"/>
              <a:t>subcozidas</a:t>
            </a:r>
            <a:r>
              <a:rPr lang="pt-BR" sz="1621" b="1" dirty="0"/>
              <a:t>)</a:t>
            </a:r>
            <a:endParaRPr lang="pt-BR" sz="1621" b="1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1" y="6615478"/>
            <a:ext cx="9144000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80" dirty="0"/>
              <a:t>Fonte: MAHER, M., 2001, p. 544.  </a:t>
            </a:r>
            <a:endParaRPr lang="pt-BR" sz="1080" dirty="0"/>
          </a:p>
        </p:txBody>
      </p:sp>
    </p:spTree>
    <p:extLst>
      <p:ext uri="{BB962C8B-B14F-4D97-AF65-F5344CB8AC3E}">
        <p14:creationId xmlns:p14="http://schemas.microsoft.com/office/powerpoint/2010/main" val="177308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89937" y="-71683"/>
            <a:ext cx="5575161" cy="1143357"/>
          </a:xfrm>
        </p:spPr>
        <p:txBody>
          <a:bodyPr/>
          <a:lstStyle/>
          <a:p>
            <a:r>
              <a:rPr lang="pt-BR" sz="3241" b="1" dirty="0"/>
              <a:t>Gráficos de Controle</a:t>
            </a:r>
            <a:endParaRPr lang="pt-BR" sz="3241" b="1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1" y="6615478"/>
            <a:ext cx="9144000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80" dirty="0"/>
              <a:t>Fonte: MAHER, M., 2001, p. 546.  </a:t>
            </a:r>
            <a:endParaRPr lang="pt-BR" sz="1080" dirty="0"/>
          </a:p>
        </p:txBody>
      </p:sp>
      <p:grpSp>
        <p:nvGrpSpPr>
          <p:cNvPr id="13" name="Grupo 12"/>
          <p:cNvGrpSpPr/>
          <p:nvPr/>
        </p:nvGrpSpPr>
        <p:grpSpPr>
          <a:xfrm>
            <a:off x="876835" y="1754987"/>
            <a:ext cx="6742056" cy="4795090"/>
            <a:chOff x="1189980" y="1647379"/>
            <a:chExt cx="7488832" cy="5326213"/>
          </a:xfrm>
        </p:grpSpPr>
        <p:graphicFrame>
          <p:nvGraphicFramePr>
            <p:cNvPr id="6" name="Gráfico 5"/>
            <p:cNvGraphicFramePr/>
            <p:nvPr/>
          </p:nvGraphicFramePr>
          <p:xfrm>
            <a:off x="1189980" y="1647379"/>
            <a:ext cx="7488832" cy="446449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CaixaDeTexto 7"/>
            <p:cNvSpPr txBox="1"/>
            <p:nvPr/>
          </p:nvSpPr>
          <p:spPr>
            <a:xfrm>
              <a:off x="1622028" y="6039867"/>
              <a:ext cx="1224136" cy="656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21" b="1" dirty="0"/>
                <a:t>Frias na entrega</a:t>
              </a:r>
              <a:endParaRPr lang="pt-BR" sz="1621" b="1" dirty="0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2846164" y="6039867"/>
              <a:ext cx="1728192" cy="3796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21" b="1" dirty="0" err="1"/>
                <a:t>Subcozidas</a:t>
              </a:r>
              <a:endParaRPr lang="pt-BR" sz="1621" b="1" dirty="0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4430340" y="6039867"/>
              <a:ext cx="1440160" cy="933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21" b="1" dirty="0"/>
                <a:t>Serviço de entrega demorado</a:t>
              </a:r>
              <a:endParaRPr lang="pt-BR" sz="1621" b="1" dirty="0"/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5942507" y="6039867"/>
              <a:ext cx="1008111" cy="656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21" b="1" dirty="0"/>
                <a:t>Molho Errado</a:t>
              </a:r>
              <a:endParaRPr lang="pt-BR" sz="1621" b="1" dirty="0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7310660" y="6039867"/>
              <a:ext cx="1368152" cy="656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21" b="1" dirty="0"/>
                <a:t>Serviço ruim</a:t>
              </a:r>
              <a:endParaRPr lang="pt-BR" sz="1621" b="1" dirty="0"/>
            </a:p>
          </p:txBody>
        </p:sp>
      </p:grpSp>
      <p:sp>
        <p:nvSpPr>
          <p:cNvPr id="14" name="CaixaDeTexto 13"/>
          <p:cNvSpPr txBox="1"/>
          <p:nvPr/>
        </p:nvSpPr>
        <p:spPr>
          <a:xfrm>
            <a:off x="1330627" y="1095211"/>
            <a:ext cx="6806883" cy="424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161" b="1" dirty="0"/>
              <a:t>Gráfico de </a:t>
            </a:r>
            <a:r>
              <a:rPr lang="pt-BR" sz="2161" b="1" dirty="0" err="1"/>
              <a:t>Pareto</a:t>
            </a:r>
            <a:r>
              <a:rPr lang="pt-BR" sz="2161" b="1" dirty="0"/>
              <a:t> da </a:t>
            </a:r>
            <a:r>
              <a:rPr lang="pt-BR" sz="2161" b="1" dirty="0" err="1"/>
              <a:t>Pete´</a:t>
            </a:r>
            <a:r>
              <a:rPr lang="pt-BR" sz="2161" b="1" dirty="0"/>
              <a:t>s Pizza (uma semana)</a:t>
            </a:r>
            <a:endParaRPr lang="pt-BR" sz="2161" b="1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8137510" y="6281408"/>
            <a:ext cx="777930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40" dirty="0"/>
              <a:t>119</a:t>
            </a:r>
            <a:endParaRPr lang="pt-BR" sz="1440" dirty="0"/>
          </a:p>
        </p:txBody>
      </p:sp>
    </p:spTree>
    <p:extLst>
      <p:ext uri="{BB962C8B-B14F-4D97-AF65-F5344CB8AC3E}">
        <p14:creationId xmlns:p14="http://schemas.microsoft.com/office/powerpoint/2010/main" val="45230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89937" y="-71683"/>
            <a:ext cx="5575161" cy="1143357"/>
          </a:xfrm>
        </p:spPr>
        <p:txBody>
          <a:bodyPr/>
          <a:lstStyle/>
          <a:p>
            <a:r>
              <a:rPr lang="pt-BR" sz="3241" b="1" dirty="0"/>
              <a:t>Medidas de Desempenho</a:t>
            </a:r>
            <a:endParaRPr lang="pt-BR" sz="3241" b="1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93388" y="1354521"/>
          <a:ext cx="8622052" cy="1536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9306"/>
                <a:gridCol w="6482746"/>
              </a:tblGrid>
              <a:tr h="1179945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Qualidade</a:t>
                      </a:r>
                      <a:endParaRPr lang="pt-BR" sz="1800" dirty="0"/>
                    </a:p>
                  </a:txBody>
                  <a:tcPr marL="82322" marR="82322" marT="41161" marB="41161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 fazer certo pela primeira vez; 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satisfazer às necessidades do consumidor;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superar as necessidades do cliente;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 cumprir os requisitos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82322" marR="82322" marT="41161" marB="41161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56727">
                <a:tc>
                  <a:txBody>
                    <a:bodyPr/>
                    <a:lstStyle/>
                    <a:p>
                      <a:r>
                        <a:rPr lang="pt-BR" sz="1800" b="1" dirty="0" smtClean="0">
                          <a:solidFill>
                            <a:schemeClr val="bg1"/>
                          </a:solidFill>
                        </a:rPr>
                        <a:t>Eficácia</a:t>
                      </a:r>
                      <a:endParaRPr lang="pt-B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82322" marR="82322" marT="41161" marB="4116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pt-BR" sz="1800" b="1" dirty="0" smtClean="0">
                          <a:solidFill>
                            <a:schemeClr val="tx1"/>
                          </a:solidFill>
                        </a:rPr>
                        <a:t>Os produtos e serviços devem ser úteis aos clientes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82322" marR="82322" marT="41161" marB="41161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163733" y="3493828"/>
            <a:ext cx="4667577" cy="591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dirty="0"/>
              <a:t>EFICÁCIA = 	</a:t>
            </a:r>
            <a:r>
              <a:rPr lang="pt-BR" sz="1621" u="sng" dirty="0"/>
              <a:t>RESULTADOS OBTIDOS</a:t>
            </a:r>
          </a:p>
          <a:p>
            <a:r>
              <a:rPr lang="pt-BR" sz="1621" dirty="0"/>
              <a:t>		PEÇAS DEFEITUOSAS</a:t>
            </a:r>
            <a:endParaRPr lang="pt-BR" sz="162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63733" y="4412390"/>
            <a:ext cx="4278612" cy="591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dirty="0"/>
              <a:t>QUALIDADE = 	</a:t>
            </a:r>
            <a:r>
              <a:rPr lang="pt-BR" sz="1621" u="sng" dirty="0"/>
              <a:t>PEÇAS DEFEITUOSAS</a:t>
            </a:r>
          </a:p>
          <a:p>
            <a:r>
              <a:rPr lang="pt-BR" sz="1621" dirty="0"/>
              <a:t>		PEÇAS PRODUZIDAS</a:t>
            </a:r>
            <a:endParaRPr lang="pt-BR" sz="162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63733" y="5384802"/>
            <a:ext cx="5056542" cy="591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21" dirty="0"/>
              <a:t>EFICIÊNCIA = 	</a:t>
            </a:r>
            <a:r>
              <a:rPr lang="pt-BR" sz="1621" u="sng" dirty="0"/>
              <a:t>QTDADE PRODUZIDA</a:t>
            </a:r>
          </a:p>
          <a:p>
            <a:r>
              <a:rPr lang="pt-BR" sz="1621" dirty="0"/>
              <a:t>		RECURSOS CONSUMIDOS</a:t>
            </a:r>
            <a:endParaRPr lang="pt-BR" sz="162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ROBLES JR, A., 2003, pp. 79-80  </a:t>
            </a:r>
            <a:endParaRPr lang="pt-BR" sz="126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7683718" y="6281408"/>
            <a:ext cx="1037239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40" dirty="0"/>
              <a:t>120</a:t>
            </a:r>
            <a:endParaRPr lang="pt-BR" sz="1440" dirty="0"/>
          </a:p>
        </p:txBody>
      </p:sp>
    </p:spTree>
    <p:extLst>
      <p:ext uri="{BB962C8B-B14F-4D97-AF65-F5344CB8AC3E}">
        <p14:creationId xmlns:p14="http://schemas.microsoft.com/office/powerpoint/2010/main" val="201913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8215" y="1936395"/>
            <a:ext cx="8297915" cy="1531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40"/>
              </a:spcAft>
            </a:pPr>
            <a:r>
              <a:rPr lang="pt-BR" sz="1621" dirty="0"/>
              <a:t>GARRISON, R. H. e NOREEN, E. W. </a:t>
            </a:r>
            <a:r>
              <a:rPr lang="pt-BR" sz="1621" b="1" dirty="0"/>
              <a:t>Contabilidade Gerencial</a:t>
            </a:r>
            <a:r>
              <a:rPr lang="pt-BR" sz="1621" dirty="0"/>
              <a:t>, 9º. Edição, Rio de Janeiro, LTC, 2001.</a:t>
            </a:r>
          </a:p>
          <a:p>
            <a:pPr>
              <a:spcAft>
                <a:spcPts val="540"/>
              </a:spcAft>
            </a:pPr>
            <a:r>
              <a:rPr lang="pt-BR" sz="1621" dirty="0"/>
              <a:t>HANSEN, D. R e MOWEN, </a:t>
            </a:r>
            <a:r>
              <a:rPr lang="pt-BR" sz="1621" dirty="0" err="1"/>
              <a:t>M.M.</a:t>
            </a:r>
            <a:r>
              <a:rPr lang="pt-BR" sz="1621" dirty="0"/>
              <a:t> </a:t>
            </a:r>
            <a:r>
              <a:rPr lang="pt-BR" sz="1621" b="1" dirty="0"/>
              <a:t>Gestão de Custos</a:t>
            </a:r>
            <a:r>
              <a:rPr lang="pt-BR" sz="1621" dirty="0"/>
              <a:t>. 10º.Edição. São Paulo: Pioneira </a:t>
            </a:r>
            <a:r>
              <a:rPr lang="pt-BR" sz="1621" dirty="0" err="1"/>
              <a:t>Thomson</a:t>
            </a:r>
            <a:r>
              <a:rPr lang="pt-BR" sz="1621" dirty="0"/>
              <a:t> </a:t>
            </a:r>
            <a:r>
              <a:rPr lang="pt-BR" sz="1621" dirty="0" err="1"/>
              <a:t>Learning</a:t>
            </a:r>
            <a:r>
              <a:rPr lang="pt-BR" sz="1621" dirty="0"/>
              <a:t>, 2001</a:t>
            </a:r>
          </a:p>
          <a:p>
            <a:pPr>
              <a:spcAft>
                <a:spcPts val="540"/>
              </a:spcAft>
            </a:pPr>
            <a:r>
              <a:rPr lang="pt-BR" sz="1621" dirty="0"/>
              <a:t>MAHER, M. </a:t>
            </a:r>
            <a:r>
              <a:rPr lang="pt-BR" sz="1621" b="1" dirty="0"/>
              <a:t>Contabilidade de Custos</a:t>
            </a:r>
            <a:r>
              <a:rPr lang="pt-BR" sz="1621" dirty="0"/>
              <a:t>. 1º Edição em português , São Paulo: Atlas, 2001.</a:t>
            </a:r>
          </a:p>
          <a:p>
            <a:pPr>
              <a:spcAft>
                <a:spcPts val="540"/>
              </a:spcAft>
            </a:pPr>
            <a:r>
              <a:rPr lang="pt-BR" sz="1621" dirty="0"/>
              <a:t>ROBLES JR, A. </a:t>
            </a:r>
            <a:r>
              <a:rPr lang="pt-BR" sz="1621" b="1" dirty="0"/>
              <a:t>Custos da Qualidade</a:t>
            </a:r>
            <a:r>
              <a:rPr lang="pt-BR" sz="1621" dirty="0"/>
              <a:t>. 2º Edição, São Paulo: Atlas, 2003. </a:t>
            </a:r>
          </a:p>
        </p:txBody>
      </p:sp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457344" y="275478"/>
            <a:ext cx="8229314" cy="1014216"/>
          </a:xfrm>
        </p:spPr>
        <p:txBody>
          <a:bodyPr/>
          <a:lstStyle/>
          <a:p>
            <a:pPr>
              <a:defRPr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Referências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683718" y="6281408"/>
            <a:ext cx="518620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40" dirty="0"/>
              <a:t>121</a:t>
            </a:r>
            <a:endParaRPr lang="pt-BR" sz="1440" dirty="0"/>
          </a:p>
        </p:txBody>
      </p:sp>
    </p:spTree>
    <p:extLst>
      <p:ext uri="{BB962C8B-B14F-4D97-AF65-F5344CB8AC3E}">
        <p14:creationId xmlns:p14="http://schemas.microsoft.com/office/powerpoint/2010/main" val="262526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89937" y="1071"/>
            <a:ext cx="5575161" cy="1070603"/>
          </a:xfrm>
        </p:spPr>
        <p:txBody>
          <a:bodyPr/>
          <a:lstStyle/>
          <a:p>
            <a:r>
              <a:rPr lang="pt-BR" sz="3241" b="1" dirty="0"/>
              <a:t>Qualidade </a:t>
            </a:r>
            <a:endParaRPr lang="pt-BR" sz="3241" b="1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6149543" y="6243803"/>
            <a:ext cx="2895552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107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52698" y="1160039"/>
            <a:ext cx="7779295" cy="5337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21" dirty="0"/>
              <a:t>Um </a:t>
            </a:r>
            <a:r>
              <a:rPr lang="pt-BR" sz="2521" b="1" dirty="0"/>
              <a:t>produto ou serviço de qualidade </a:t>
            </a:r>
            <a:r>
              <a:rPr lang="pt-BR" sz="2521" dirty="0"/>
              <a:t>é aquele que satisfaz  ou excede as expectativas do cliente.</a:t>
            </a:r>
          </a:p>
          <a:p>
            <a:pPr>
              <a:spcAft>
                <a:spcPts val="1080"/>
              </a:spcAft>
            </a:pPr>
            <a:r>
              <a:rPr lang="pt-BR" sz="2521" dirty="0"/>
              <a:t>As expectativas do cliente podem ser descritas pelos atributos da qualidade:</a:t>
            </a:r>
          </a:p>
          <a:p>
            <a:pPr marL="411617" indent="-411617">
              <a:spcAft>
                <a:spcPts val="540"/>
              </a:spcAft>
              <a:buAutoNum type="arabicPeriod"/>
            </a:pPr>
            <a:r>
              <a:rPr lang="pt-BR" sz="2521" dirty="0"/>
              <a:t>Desempenho</a:t>
            </a:r>
          </a:p>
          <a:p>
            <a:pPr marL="411617" indent="-411617">
              <a:spcAft>
                <a:spcPts val="540"/>
              </a:spcAft>
              <a:buAutoNum type="arabicPeriod"/>
            </a:pPr>
            <a:r>
              <a:rPr lang="pt-BR" sz="2521" dirty="0"/>
              <a:t>Estética</a:t>
            </a:r>
          </a:p>
          <a:p>
            <a:pPr marL="411617" indent="-411617">
              <a:spcAft>
                <a:spcPts val="540"/>
              </a:spcAft>
              <a:buAutoNum type="arabicPeriod"/>
            </a:pPr>
            <a:r>
              <a:rPr lang="pt-BR" sz="2521" dirty="0"/>
              <a:t>Facilidade de reparação</a:t>
            </a:r>
          </a:p>
          <a:p>
            <a:pPr marL="411617" indent="-411617">
              <a:spcAft>
                <a:spcPts val="540"/>
              </a:spcAft>
              <a:buAutoNum type="arabicPeriod"/>
            </a:pPr>
            <a:r>
              <a:rPr lang="pt-BR" sz="2521" dirty="0"/>
              <a:t>Características</a:t>
            </a:r>
          </a:p>
          <a:p>
            <a:pPr marL="411617" indent="-411617">
              <a:spcAft>
                <a:spcPts val="540"/>
              </a:spcAft>
              <a:buAutoNum type="arabicPeriod"/>
            </a:pPr>
            <a:r>
              <a:rPr lang="pt-BR" sz="2521" dirty="0"/>
              <a:t>Confiabilidade</a:t>
            </a:r>
          </a:p>
          <a:p>
            <a:pPr marL="411617" indent="-411617">
              <a:spcAft>
                <a:spcPts val="540"/>
              </a:spcAft>
              <a:buAutoNum type="arabicPeriod"/>
            </a:pPr>
            <a:r>
              <a:rPr lang="pt-BR" sz="2521" dirty="0"/>
              <a:t>Durabilidade</a:t>
            </a:r>
          </a:p>
          <a:p>
            <a:pPr marL="411617" indent="-411617">
              <a:spcAft>
                <a:spcPts val="540"/>
              </a:spcAft>
              <a:buAutoNum type="arabicPeriod"/>
            </a:pPr>
            <a:r>
              <a:rPr lang="pt-BR" sz="2521" dirty="0"/>
              <a:t>Qualidade de conformidade</a:t>
            </a:r>
          </a:p>
          <a:p>
            <a:pPr marL="411617" indent="-411617">
              <a:spcAft>
                <a:spcPts val="540"/>
              </a:spcAft>
              <a:buAutoNum type="arabicPeriod"/>
            </a:pPr>
            <a:r>
              <a:rPr lang="pt-BR" sz="2521" dirty="0"/>
              <a:t>Ajustamento para uso</a:t>
            </a:r>
            <a:endParaRPr lang="pt-BR" sz="2521" dirty="0"/>
          </a:p>
        </p:txBody>
      </p:sp>
      <p:sp>
        <p:nvSpPr>
          <p:cNvPr id="7" name="CaixaDeTexto 6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HANSEN, </a:t>
            </a:r>
            <a:r>
              <a:rPr lang="pt-BR" sz="1260" dirty="0" err="1"/>
              <a:t>D.R.</a:t>
            </a:r>
            <a:r>
              <a:rPr lang="pt-BR" sz="1260" dirty="0"/>
              <a:t> e MOWEN, </a:t>
            </a:r>
            <a:r>
              <a:rPr lang="pt-BR" sz="1260" dirty="0" err="1"/>
              <a:t>M.M.</a:t>
            </a:r>
            <a:r>
              <a:rPr lang="pt-BR" sz="1260" dirty="0"/>
              <a:t> , 2001, p. 513  </a:t>
            </a:r>
            <a:endParaRPr lang="pt-BR" sz="1260" dirty="0"/>
          </a:p>
        </p:txBody>
      </p:sp>
    </p:spTree>
    <p:extLst>
      <p:ext uri="{BB962C8B-B14F-4D97-AF65-F5344CB8AC3E}">
        <p14:creationId xmlns:p14="http://schemas.microsoft.com/office/powerpoint/2010/main" val="48160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89937" y="89436"/>
            <a:ext cx="5575161" cy="1070603"/>
          </a:xfrm>
        </p:spPr>
        <p:txBody>
          <a:bodyPr/>
          <a:lstStyle/>
          <a:p>
            <a:r>
              <a:rPr lang="pt-BR" sz="3241" b="1" dirty="0"/>
              <a:t>TQC Gestão Total da Qualidade</a:t>
            </a:r>
            <a:endParaRPr lang="pt-BR" sz="3241" b="1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6149543" y="6243803"/>
            <a:ext cx="2895552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108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617525" y="1604938"/>
            <a:ext cx="7584813" cy="3204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40"/>
              </a:spcAft>
            </a:pPr>
            <a:r>
              <a:rPr lang="pt-BR" sz="2521" b="1" dirty="0"/>
              <a:t>TQC Total </a:t>
            </a:r>
            <a:r>
              <a:rPr lang="pt-BR" sz="2521" b="1" dirty="0" err="1"/>
              <a:t>Quality</a:t>
            </a:r>
            <a:r>
              <a:rPr lang="pt-BR" sz="2521" b="1" dirty="0"/>
              <a:t> </a:t>
            </a:r>
            <a:r>
              <a:rPr lang="pt-BR" sz="2521" b="1" dirty="0" err="1"/>
              <a:t>Control</a:t>
            </a:r>
            <a:r>
              <a:rPr lang="pt-BR" sz="2521" b="1" dirty="0"/>
              <a:t> </a:t>
            </a:r>
            <a:r>
              <a:rPr lang="pt-BR" sz="2521" dirty="0"/>
              <a:t>:</a:t>
            </a:r>
          </a:p>
          <a:p>
            <a:pPr>
              <a:spcAft>
                <a:spcPts val="540"/>
              </a:spcAft>
            </a:pPr>
            <a:r>
              <a:rPr lang="pt-BR" sz="2521" dirty="0"/>
              <a:t>“Um sistema efetivo para a integração da qualidade de desenvolvimento, qualidade de manutenção e qualidade da melhoria de esforços das várias funções em uma organização, a fim de tornar possível a produção e a prestação de serviços aos níveis mais econômicos, visando à mais completa satisfação dos clientes “ </a:t>
            </a:r>
            <a:r>
              <a:rPr lang="pt-BR" sz="2161" dirty="0"/>
              <a:t>(</a:t>
            </a:r>
            <a:r>
              <a:rPr lang="pt-BR" sz="1621" dirty="0"/>
              <a:t>FEIGENBAUM apud ROBLES JR, A, 2003, p.21)</a:t>
            </a:r>
            <a:endParaRPr lang="pt-BR" sz="2521" dirty="0"/>
          </a:p>
        </p:txBody>
      </p:sp>
    </p:spTree>
    <p:extLst>
      <p:ext uri="{BB962C8B-B14F-4D97-AF65-F5344CB8AC3E}">
        <p14:creationId xmlns:p14="http://schemas.microsoft.com/office/powerpoint/2010/main" val="216248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89937" y="89436"/>
            <a:ext cx="5575161" cy="1070603"/>
          </a:xfrm>
        </p:spPr>
        <p:txBody>
          <a:bodyPr>
            <a:normAutofit fontScale="90000"/>
          </a:bodyPr>
          <a:lstStyle/>
          <a:p>
            <a:r>
              <a:rPr lang="pt-BR" sz="3241" b="1" dirty="0"/>
              <a:t>Abordagens da Gestão </a:t>
            </a:r>
            <a:br>
              <a:rPr lang="pt-BR" sz="3241" b="1" dirty="0"/>
            </a:br>
            <a:r>
              <a:rPr lang="pt-BR" sz="3241" b="1" dirty="0"/>
              <a:t>da Qualidade</a:t>
            </a:r>
            <a:endParaRPr lang="pt-BR" sz="3241" b="1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6149543" y="6243803"/>
            <a:ext cx="2895552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109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52697" y="1604938"/>
            <a:ext cx="8168260" cy="5253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40"/>
              </a:spcAft>
            </a:pPr>
            <a:r>
              <a:rPr lang="pt-BR" sz="2521" b="1" dirty="0"/>
              <a:t>FEIGENBAUM, </a:t>
            </a:r>
            <a:r>
              <a:rPr lang="pt-BR" sz="2521" b="1" dirty="0" err="1"/>
              <a:t>A.V.</a:t>
            </a:r>
            <a:r>
              <a:rPr lang="pt-BR" sz="2521" b="1" dirty="0"/>
              <a:t> :  </a:t>
            </a:r>
            <a:r>
              <a:rPr lang="pt-BR" sz="2521" dirty="0"/>
              <a:t>Introduziu o conceito de Gestão da Qualidade Total (TQC). Ênfase na preocupação com os processos. </a:t>
            </a:r>
          </a:p>
          <a:p>
            <a:pPr>
              <a:spcAft>
                <a:spcPts val="540"/>
              </a:spcAft>
            </a:pPr>
            <a:r>
              <a:rPr lang="pt-BR" sz="2521" b="1" dirty="0"/>
              <a:t>CROSBY, </a:t>
            </a:r>
            <a:r>
              <a:rPr lang="pt-BR" sz="2521" b="1" dirty="0" err="1"/>
              <a:t>P.B.</a:t>
            </a:r>
            <a:r>
              <a:rPr lang="pt-BR" sz="2521" dirty="0"/>
              <a:t>: Conceito de qualidade relacionado com a conformidade dos requisitos definidos. Ênfase nos custos da qualidade e indicadores de qualidade.</a:t>
            </a:r>
          </a:p>
          <a:p>
            <a:pPr>
              <a:spcAft>
                <a:spcPts val="540"/>
              </a:spcAft>
            </a:pPr>
            <a:r>
              <a:rPr lang="pt-BR" sz="2521" b="1" dirty="0"/>
              <a:t>DEMING, </a:t>
            </a:r>
            <a:r>
              <a:rPr lang="pt-BR" sz="2521" b="1" dirty="0" err="1"/>
              <a:t>W.E.</a:t>
            </a:r>
            <a:r>
              <a:rPr lang="pt-BR" sz="2521" b="1" dirty="0"/>
              <a:t> </a:t>
            </a:r>
            <a:r>
              <a:rPr lang="pt-BR" sz="2521" dirty="0"/>
              <a:t>: “papa” do movimento mundial pró-qualidade. Grande atuação no Japão, incentivando a adoção de programas de qualidade. Propõe mensurações quantitativas e visão abrangente do ciclo de vida dos negócios. </a:t>
            </a:r>
          </a:p>
          <a:p>
            <a:pPr>
              <a:spcAft>
                <a:spcPts val="540"/>
              </a:spcAft>
            </a:pPr>
            <a:endParaRPr lang="pt-BR" sz="2521" dirty="0"/>
          </a:p>
          <a:p>
            <a:pPr>
              <a:spcAft>
                <a:spcPts val="540"/>
              </a:spcAft>
            </a:pPr>
            <a:r>
              <a:rPr lang="pt-BR" sz="1621" dirty="0"/>
              <a:t>Fonte: ROBLES JR, A, 2003, pp.20-28</a:t>
            </a:r>
            <a:endParaRPr lang="pt-BR" sz="2161" dirty="0"/>
          </a:p>
        </p:txBody>
      </p:sp>
    </p:spTree>
    <p:extLst>
      <p:ext uri="{BB962C8B-B14F-4D97-AF65-F5344CB8AC3E}">
        <p14:creationId xmlns:p14="http://schemas.microsoft.com/office/powerpoint/2010/main" val="382991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4419" y="146337"/>
            <a:ext cx="4991714" cy="1143357"/>
          </a:xfrm>
        </p:spPr>
        <p:txBody>
          <a:bodyPr/>
          <a:lstStyle/>
          <a:p>
            <a:r>
              <a:rPr lang="pt-BR" sz="3241" b="1" dirty="0"/>
              <a:t>Categorias de Custos da Qualidade</a:t>
            </a:r>
            <a:endParaRPr lang="pt-BR" sz="3241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Adaptado de ROBLES JR, A., 2003, p. 58  </a:t>
            </a:r>
            <a:endParaRPr lang="pt-BR" sz="126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7402837" y="6243803"/>
            <a:ext cx="1577431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110</a:t>
            </a:r>
            <a:endParaRPr lang="pt-BR" dirty="0"/>
          </a:p>
        </p:txBody>
      </p:sp>
      <p:graphicFrame>
        <p:nvGraphicFramePr>
          <p:cNvPr id="6" name="Diagrama 5"/>
          <p:cNvGraphicFramePr/>
          <p:nvPr/>
        </p:nvGraphicFramePr>
        <p:xfrm>
          <a:off x="423043" y="1569134"/>
          <a:ext cx="8492397" cy="3999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523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4419" y="146337"/>
            <a:ext cx="5186197" cy="1143357"/>
          </a:xfrm>
        </p:spPr>
        <p:txBody>
          <a:bodyPr/>
          <a:lstStyle/>
          <a:p>
            <a:r>
              <a:rPr lang="pt-BR" sz="3241" b="1" dirty="0"/>
              <a:t>Custos de Prevenção</a:t>
            </a:r>
            <a:endParaRPr lang="pt-BR" sz="3241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59310" y="1160039"/>
            <a:ext cx="8526475" cy="5241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 São gastos com atividades no intuito de assegurar que produtos, componentes ou serviços insatisfatórios ou defeituosos não sejam produzidos. Compreendem investimentos quanto despesas</a:t>
            </a:r>
          </a:p>
          <a:p>
            <a:pPr>
              <a:spcAft>
                <a:spcPts val="1080"/>
              </a:spcAft>
            </a:pPr>
            <a:r>
              <a:rPr lang="pt-BR" sz="2161" dirty="0"/>
              <a:t>Exemplos: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Desenvolvimento de Sistemas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Engenharia da qualidade Treinamento para a qualidade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Manutenção preventiva de equipamentos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Desenvolvimento de projetos e produtos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Relações com fornecedores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Relações com a inspeção de clientes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Supervisão das atividades de prevenção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Auditorias da eficácia do sistema de qualidade</a:t>
            </a:r>
            <a:endParaRPr lang="pt-BR" sz="252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ROBLES JR, A., 2003, p. 63.  </a:t>
            </a:r>
            <a:endParaRPr lang="pt-BR" sz="126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6149543" y="6243803"/>
            <a:ext cx="2895552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111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729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4419" y="146337"/>
            <a:ext cx="5186197" cy="1143357"/>
          </a:xfrm>
        </p:spPr>
        <p:txBody>
          <a:bodyPr/>
          <a:lstStyle/>
          <a:p>
            <a:r>
              <a:rPr lang="pt-BR" sz="3241" b="1" dirty="0"/>
              <a:t>Custos de Avaliação</a:t>
            </a:r>
            <a:endParaRPr lang="pt-BR" sz="3241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59310" y="1160039"/>
            <a:ext cx="8526475" cy="4463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 São gastos com atividades desenvolvidas na identificação de unidades ou componentes defeituosos antes da remessa para os clientes (clientes internos ou externos)</a:t>
            </a:r>
          </a:p>
          <a:p>
            <a:pPr>
              <a:spcAft>
                <a:spcPts val="1080"/>
              </a:spcAft>
            </a:pPr>
            <a:r>
              <a:rPr lang="pt-BR" sz="2161" dirty="0"/>
              <a:t>Exemplos: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Testes e inspeção de materiais recebidos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Testes e inspeção de componentes e produtos fabricados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Suprimentos utilizados nos testes e nas inspeções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Supervisão das atividades de teste e inspeção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Custo da área de inspeção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Depreciação dos equipamentos de teste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Manutenção dos equipamentos de teste</a:t>
            </a:r>
            <a:endParaRPr lang="pt-BR" sz="252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ROBLES JR, A., 2003, p. 64.  </a:t>
            </a:r>
            <a:endParaRPr lang="pt-BR" sz="126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6149543" y="6243803"/>
            <a:ext cx="2895552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112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320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4419" y="146337"/>
            <a:ext cx="5445507" cy="1143357"/>
          </a:xfrm>
        </p:spPr>
        <p:txBody>
          <a:bodyPr/>
          <a:lstStyle/>
          <a:p>
            <a:r>
              <a:rPr lang="pt-BR" sz="3241" b="1" dirty="0"/>
              <a:t>Custos de Falhas Internas</a:t>
            </a:r>
            <a:endParaRPr lang="pt-BR" sz="3241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59310" y="1160039"/>
            <a:ext cx="8526475" cy="485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 São gastos associados às atividades decorrentes de falhas internas. Essas falhas são constatadas antes do despacho dos produtos aos clientes. </a:t>
            </a:r>
          </a:p>
          <a:p>
            <a:pPr>
              <a:spcAft>
                <a:spcPts val="1080"/>
              </a:spcAft>
            </a:pPr>
            <a:r>
              <a:rPr lang="pt-BR" sz="2161" dirty="0"/>
              <a:t>Exemplos: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Custo líquido das perdas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Custo líquido das sobras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Mão de obra e custo indireto do retrabalho e do redesenho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Inspeção dos produtos reprocessados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Multas e penalidades por atraso na entrega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Descontos nos preços de vendas de produtos com pequenos defeitos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Análise de causas dos defeitos na produção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Remoção de erros de programa</a:t>
            </a:r>
            <a:endParaRPr lang="pt-BR" sz="216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6587770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ROBLES JR, A., 2003, p. 65 e GARRISON R. H. e NOREEN, E. W., 2001, p. 626.  </a:t>
            </a:r>
            <a:endParaRPr lang="pt-BR" sz="126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6711306" y="6243803"/>
            <a:ext cx="2333789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113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500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89937" y="146337"/>
            <a:ext cx="5575161" cy="1143357"/>
          </a:xfrm>
        </p:spPr>
        <p:txBody>
          <a:bodyPr/>
          <a:lstStyle/>
          <a:p>
            <a:r>
              <a:rPr lang="pt-BR" sz="3241" b="1" dirty="0"/>
              <a:t>Custos de Falhas Externas</a:t>
            </a:r>
            <a:endParaRPr lang="pt-BR" sz="3241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59310" y="1160039"/>
            <a:ext cx="8526475" cy="4601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80"/>
              </a:spcAft>
              <a:buFont typeface="Arial" pitchFamily="34" charset="0"/>
              <a:buChar char="•"/>
            </a:pPr>
            <a:r>
              <a:rPr lang="pt-BR" sz="2521" dirty="0"/>
              <a:t> São gastos com atividades decorrentes de falhas externas. Se referem aos problemas ocorridos após a entrega do produto ao cliente, associados às devoluções e reclamações dos clientes. </a:t>
            </a:r>
          </a:p>
          <a:p>
            <a:pPr>
              <a:spcAft>
                <a:spcPts val="1080"/>
              </a:spcAft>
            </a:pPr>
            <a:r>
              <a:rPr lang="pt-BR" sz="2161" dirty="0"/>
              <a:t>Exemplos: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Custos dos serviços de assistência em campo e atendimento às reclamações. 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Consertos e substituições dentro da garantia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Consertos e substituições após o prazo de garantia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Recalls dos produtos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Devoluções e descontos provocados por problemas de qualidade</a:t>
            </a:r>
          </a:p>
          <a:p>
            <a:pPr>
              <a:spcAft>
                <a:spcPts val="1080"/>
              </a:spcAft>
            </a:pPr>
            <a:r>
              <a:rPr lang="pt-BR" sz="1621" dirty="0"/>
              <a:t>Perda de vendas decorrentes de reputação de má qualidade</a:t>
            </a:r>
          </a:p>
          <a:p>
            <a:pPr>
              <a:spcAft>
                <a:spcPts val="1080"/>
              </a:spcAft>
            </a:pPr>
            <a:endParaRPr lang="pt-BR" sz="2521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6149543" y="6243803"/>
            <a:ext cx="2895552" cy="477352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114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" y="6540718"/>
            <a:ext cx="91440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60" dirty="0"/>
              <a:t>Fonte: ROBLES JR, A., 2003, p. 65 e GARRISON R. H. e NOREEN, E. W., 2001, p. 626.  </a:t>
            </a:r>
            <a:endParaRPr lang="pt-BR" sz="1260" dirty="0"/>
          </a:p>
        </p:txBody>
      </p:sp>
    </p:spTree>
    <p:extLst>
      <p:ext uri="{BB962C8B-B14F-4D97-AF65-F5344CB8AC3E}">
        <p14:creationId xmlns:p14="http://schemas.microsoft.com/office/powerpoint/2010/main" val="131164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1216</Words>
  <Application>Microsoft Office PowerPoint</Application>
  <PresentationFormat>Apresentação na tela (4:3)</PresentationFormat>
  <Paragraphs>202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Tema do Office</vt:lpstr>
      <vt:lpstr>Gestão Estratégica de Custos</vt:lpstr>
      <vt:lpstr>Qualidade </vt:lpstr>
      <vt:lpstr>TQC Gestão Total da Qualidade</vt:lpstr>
      <vt:lpstr>Abordagens da Gestão  da Qualidade</vt:lpstr>
      <vt:lpstr>Categorias de Custos da Qualidade</vt:lpstr>
      <vt:lpstr>Custos de Prevenção</vt:lpstr>
      <vt:lpstr>Custos de Avaliação</vt:lpstr>
      <vt:lpstr>Custos de Falhas Internas</vt:lpstr>
      <vt:lpstr>Custos de Falhas Externas</vt:lpstr>
      <vt:lpstr>Contabilidade Tradicional e Custos da Qualidade </vt:lpstr>
      <vt:lpstr>Alterações nos Sistemas de Contabilidade Gerencial </vt:lpstr>
      <vt:lpstr>Modelo de Relatório de Custo da Qualidade </vt:lpstr>
      <vt:lpstr>Gráficos de Controle</vt:lpstr>
      <vt:lpstr>Gráficos de Controle</vt:lpstr>
      <vt:lpstr>Medidas de Desempenho</vt:lpstr>
      <vt:lpstr>Referências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SOLANGE</dc:creator>
  <cp:lastModifiedBy>solange</cp:lastModifiedBy>
  <cp:revision>12</cp:revision>
  <dcterms:created xsi:type="dcterms:W3CDTF">2013-04-24T15:02:26Z</dcterms:created>
  <dcterms:modified xsi:type="dcterms:W3CDTF">2016-10-24T13:00:30Z</dcterms:modified>
</cp:coreProperties>
</file>