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1" r:id="rId3"/>
    <p:sldId id="273" r:id="rId4"/>
    <p:sldId id="274" r:id="rId5"/>
    <p:sldId id="277" r:id="rId6"/>
    <p:sldId id="275" r:id="rId7"/>
    <p:sldId id="279" r:id="rId8"/>
    <p:sldId id="305" r:id="rId9"/>
    <p:sldId id="296" r:id="rId10"/>
    <p:sldId id="301" r:id="rId11"/>
    <p:sldId id="302" r:id="rId12"/>
    <p:sldId id="303" r:id="rId13"/>
    <p:sldId id="304" r:id="rId14"/>
    <p:sldId id="280" r:id="rId15"/>
    <p:sldId id="282" r:id="rId16"/>
    <p:sldId id="285" r:id="rId17"/>
    <p:sldId id="288" r:id="rId18"/>
    <p:sldId id="287" r:id="rId19"/>
    <p:sldId id="260" r:id="rId20"/>
    <p:sldId id="291" r:id="rId21"/>
    <p:sldId id="293" r:id="rId22"/>
    <p:sldId id="265" r:id="rId23"/>
    <p:sldId id="266" r:id="rId24"/>
    <p:sldId id="294" r:id="rId25"/>
    <p:sldId id="267" r:id="rId26"/>
    <p:sldId id="295" r:id="rId27"/>
    <p:sldId id="269" r:id="rId2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>
        <p:scale>
          <a:sx n="108" d="100"/>
          <a:sy n="108" d="100"/>
        </p:scale>
        <p:origin x="-618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D6534C-0193-41E8-ADCC-DD41B8883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11C5F23-E2F3-4D86-A275-814FF7F6F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B1DC3CC-9A00-4BBF-AD26-D863BF52B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8614-D783-4425-A5F1-55ABED1CF236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C1E3DD1-9404-40B7-B946-D72B289A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674A340-C08F-4E84-B4AC-B8D605B8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369C-9070-45BA-8FE2-CA7F0E26B3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48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DC9BB-5DE8-4CC3-AD4B-AB6934045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E72B586E-5099-4F99-B580-A58C5A334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D0AE23B-0974-4A56-A3AB-2E331142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8614-D783-4425-A5F1-55ABED1CF236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46FB989-EFF7-400F-9719-15198C0CA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B8981F4-2C8E-41C8-B820-B1AEE301F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369C-9070-45BA-8FE2-CA7F0E26B3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73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7E1A15D-9C2A-4230-862D-F32BE5AD4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032C0E9-241F-4921-8999-75EE2A9BC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70448E5-92D6-43F2-9042-4565A6A8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8614-D783-4425-A5F1-55ABED1CF236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793A2D2-0EED-419A-86CE-AFA51DFF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7C0F11E-7D8C-4DEC-9548-A92C7A638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369C-9070-45BA-8FE2-CA7F0E26B3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95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175BB9-A981-4A37-BB1C-8CB9A0F17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F1437A0-D4E3-493B-B94C-C2D3C8246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115BA52-5D71-43DA-9E5B-551FFD55A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8614-D783-4425-A5F1-55ABED1CF236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CCF1165-1C44-4966-B887-0F9BA180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8ED8545-7A36-4C1A-B7C6-35574477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369C-9070-45BA-8FE2-CA7F0E26B3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93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BC88A8-BC2C-4AD1-B730-AD987B8BD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304B272-C7E3-4FF8-8948-EE305B413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CC7EC80-A238-4544-8BE5-5056E3C6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8614-D783-4425-A5F1-55ABED1CF236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ACD38CA-D7CC-46B4-A7C4-768A95B09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A8577A8-48E0-4362-84EC-8C6449D6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369C-9070-45BA-8FE2-CA7F0E26B3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76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D738A0-F851-4054-83C8-6084029D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8D9F78-FBE5-4EDF-96CA-80154796AF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9164C07-2884-4CC6-842F-56DF4F92E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0BE418E-045C-48AD-82A9-9524120D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8614-D783-4425-A5F1-55ABED1CF236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76D616E-DA40-4149-9CA4-2941F930B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33E01AA-2B3D-4DD3-829A-88B866162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369C-9070-45BA-8FE2-CA7F0E26B3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565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B7827ED-DE79-483A-BC1B-26F4E71A3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384AFFE-3D78-4EE7-A969-32D41C7CF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AE4FE3B2-08E5-4ECB-8F9D-C360526B8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423C80D3-F891-454D-9B72-DAA242F32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A3EC3C5A-1E6E-42CA-95ED-A601F2535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A32CF2E6-2855-4F03-A9DC-ED53A79E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8614-D783-4425-A5F1-55ABED1CF236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8517E289-B0EE-4244-8178-0F66BBC9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C3E83DC1-94C8-41C3-B9E8-CC4B86EC6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369C-9070-45BA-8FE2-CA7F0E26B3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0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06BD80-0866-450B-8D94-CB42E65E5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47FAA12C-C355-40D9-9C75-CBEF81E01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8614-D783-4425-A5F1-55ABED1CF236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5CCB8A09-61BA-4AE6-A604-70497A809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2C054F82-CBEB-42BA-B019-D2ACD906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369C-9070-45BA-8FE2-CA7F0E26B3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96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D834C4BF-59BA-4F05-983C-028017A00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8614-D783-4425-A5F1-55ABED1CF236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6C4FFF08-D036-400F-901E-0737E30A4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55222C45-6156-4842-B867-42605366E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369C-9070-45BA-8FE2-CA7F0E26B3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80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858D2A-77B8-4DFE-B2F7-422A51B25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DFBA9C1-597A-4899-8E4E-41A677F36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FD2A31A-3FF5-4351-AEB2-63C36FA4A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E1D65AF-BFEB-4042-915D-6FFD77D19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8614-D783-4425-A5F1-55ABED1CF236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651A950F-6733-4E85-9EFC-68889BDBE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8B02226-6842-4F34-9BA9-F231A8FE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369C-9070-45BA-8FE2-CA7F0E26B3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095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47EE80-A79D-4E60-8ADA-AF799925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448B39B3-B771-4F11-A109-676E33B1A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AAE60C01-6D76-4AEE-9F96-BE80C4E9E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F7C8DD5-4EFE-46C2-8FE4-23EF0A36C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8614-D783-4425-A5F1-55ABED1CF236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6DCAFE6-E83A-4178-AF08-54CF8242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7953958-6A29-4D88-8BC1-947450B6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369C-9070-45BA-8FE2-CA7F0E26B3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43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377872D6-5FEC-4B84-83CC-35D848AF7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51BAE5F-3DDF-4C93-9FD0-ECD3D9263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4AF404F-314A-4104-A512-01CE33629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B8614-D783-4425-A5F1-55ABED1CF236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78FDC32-CFCA-4515-A345-BF6F61158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2560862-5140-4979-A285-BBB50EE7C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C369C-9070-45BA-8FE2-CA7F0E26B3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76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EAF011-94B1-4798-B29B-2257A4C37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2351" y="0"/>
            <a:ext cx="9455649" cy="4941870"/>
          </a:xfrm>
        </p:spPr>
        <p:txBody>
          <a:bodyPr>
            <a:noAutofit/>
          </a:bodyPr>
          <a:lstStyle/>
          <a:p>
            <a: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Parentesco: conceito; espécies; linhas e contagem de graus.</a:t>
            </a:r>
            <a:b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Estabelecimento da filiação, averiguação de paternidade. </a:t>
            </a:r>
            <a:b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Reconhecimento de filhos: voluntário e judicial. </a:t>
            </a:r>
            <a:b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Investigação de paternidade.</a:t>
            </a:r>
            <a:br>
              <a:rPr lang="pt-BR" sz="3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846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F26924-BE3C-4D29-9BF7-109E0E6A1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2625" y="945220"/>
            <a:ext cx="9445376" cy="520899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1.609. O reconhecimento dos filhos havidos fora do casamento é irrevogável e será feito:</a:t>
            </a:r>
          </a:p>
          <a:p>
            <a:pPr algn="just"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I - no registro do nascimento;</a:t>
            </a:r>
          </a:p>
          <a:p>
            <a:pPr algn="just"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II - por escritura pública ou escrito particular, a ser arquivado em cartório;</a:t>
            </a:r>
          </a:p>
          <a:p>
            <a:pPr algn="just"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III - por testamento, ainda que incidentalmente manifestado;</a:t>
            </a:r>
          </a:p>
          <a:p>
            <a:pPr algn="just"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IV - por manifestação direta e expressa perante o juiz, ainda que o reconhecimento não haja sido o objeto único e principal do ato que o contém.</a:t>
            </a:r>
          </a:p>
          <a:p>
            <a:pPr algn="just"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Parágrafo único. O reconhecimento pode preceder o nascimento do filho ou ser posterior ao seu falecimento, se ele deixar descendentes.”</a:t>
            </a:r>
          </a:p>
        </p:txBody>
      </p:sp>
    </p:spTree>
    <p:extLst>
      <p:ext uri="{BB962C8B-B14F-4D97-AF65-F5344CB8AC3E}">
        <p14:creationId xmlns:p14="http://schemas.microsoft.com/office/powerpoint/2010/main" val="1844937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F26924-BE3C-4D29-9BF7-109E0E6A1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529" y="945221"/>
            <a:ext cx="9486472" cy="483913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1.610. O reconhecimento não pode ser revogado, nem mesmo quando feito em testamento.”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1.611. O filho havido fora do casamento, reconhecido por um dos cônjuges, não poderá residir no lar conjugal sem o consentimento do outro.”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1.612. O filho reconhecido, enquanto menor, ficará sob a guarda do genitor que o reconheceu, e, se ambos o reconheceram e não houver acordo, sob a de quem melhor atender aos interesses do menor.”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1.613. São ineficazes a condição e o termo apostos ao ato de reconhecimento do filho.”</a:t>
            </a:r>
          </a:p>
        </p:txBody>
      </p:sp>
    </p:spTree>
    <p:extLst>
      <p:ext uri="{BB962C8B-B14F-4D97-AF65-F5344CB8AC3E}">
        <p14:creationId xmlns:p14="http://schemas.microsoft.com/office/powerpoint/2010/main" val="424226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F26924-BE3C-4D29-9BF7-109E0E6A1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109" y="770560"/>
            <a:ext cx="9486472" cy="483913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1.614. O filho maior não pode ser reconhecido sem o seu consentimento, e o menor pode impugnar o reconhecimento, nos quatro anos que se seguirem à maioridade, ou à emancipação.”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1.615. Qualquer pessoa, que justo interesse tenha, pode contestar a ação de investigação de paternidade, ou maternidade.”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i="1" dirty="0">
                <a:solidFill>
                  <a:srgbClr val="000000"/>
                </a:solidFill>
              </a:rPr>
              <a:t>“</a:t>
            </a:r>
            <a:r>
              <a:rPr lang="pt-BR" b="0" i="1" dirty="0">
                <a:solidFill>
                  <a:srgbClr val="000000"/>
                </a:solidFill>
                <a:effectLst/>
              </a:rPr>
              <a:t>Art. 1.616. A sentença que julgar procedente a ação de investigação produzirá os mesmos efeitos do reconhecimento; mas poderá ordenar que o filho se crie e eduque fora da companhia dos pais ou daquele que lhe contestou essa qualidade.”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9831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F26924-BE3C-4D29-9BF7-109E0E6A1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529" y="945221"/>
            <a:ext cx="9486472" cy="483913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1.617. A filiação materna ou paterna pode resultar de casamento declarado nulo, ainda mesmo sem as condições do putativo.”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6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C7C508-64F3-4697-9E3E-41CE1E4C5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600" b="1" u="sng" dirty="0"/>
              <a:t>INVESTIGAÇÃO DE PATERNIDADE - LEI N. 8.560/92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40BD7C1-ADD9-4471-9DEF-F61BC005E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3100" dirty="0"/>
              <a:t> </a:t>
            </a:r>
            <a:r>
              <a:rPr lang="pt-BR" sz="3100" i="1" dirty="0"/>
              <a:t>“Art. 2° Em registro de nascimento de menor apenas com a maternidade estabelecida, o oficial remeterá ao juiz certidão integral do registro e o nome e prenome, profissão, identidade e residência do suposto pai, a fim de ser averiguada oficiosamente a procedência da alegação.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3100" i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3100" i="1" dirty="0"/>
              <a:t>§1°. O juiz, sempre que possível, ouvirá a mãe sobre a paternidade alegada e mandará, em qualquer caso, notificar o suposto pai, independente de seu estado civil, para que se manifeste sobre a paternidade que lhe é atribuída.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3100" i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3100" i="1" dirty="0"/>
              <a:t>§2°. O juiz, quando entender necessário, determinará que a diligência seja realizada em segredo de justiça.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3100" i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3100" i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3100" i="1" dirty="0"/>
          </a:p>
        </p:txBody>
      </p:sp>
    </p:spTree>
    <p:extLst>
      <p:ext uri="{BB962C8B-B14F-4D97-AF65-F5344CB8AC3E}">
        <p14:creationId xmlns:p14="http://schemas.microsoft.com/office/powerpoint/2010/main" val="3988943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C7C508-64F3-4697-9E3E-41CE1E4C5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600" b="1" u="sng" dirty="0"/>
              <a:t>INVESTIGAÇÃO DE PATERNIDADE - LEI N. 8.560/92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40BD7C1-ADD9-4471-9DEF-F61BC005E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948" y="1366463"/>
            <a:ext cx="10418852" cy="48105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400" i="1" dirty="0"/>
              <a:t>§3º. No caso do suposto pai confirmar expressamente a paternidade, será lavrado termo de reconhecimento e remetida certidão ao oficial do registro, para a devida averbação.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i="1" dirty="0"/>
              <a:t>§4º. Se o suposto pai não atender no prazo de trinta dias, a notificação judicial, ou negar a alegada paternidade, o juiz remeterá os autos ao representante do Ministério Público para que intente, havendo elementos suficientes, a ação de investigação de paternidade.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i="1" dirty="0"/>
              <a:t>§5º. Nas hipóteses previstas no § 4</a:t>
            </a:r>
            <a:r>
              <a:rPr lang="pt-BR" sz="2400" i="1" u="sng" baseline="30000" dirty="0"/>
              <a:t>o</a:t>
            </a:r>
            <a:r>
              <a:rPr lang="pt-BR" sz="2400" i="1" dirty="0"/>
              <a:t> deste artigo, é dispensável o ajuizamento de ação de investigação de paternidade pelo Ministério Público se, após o não comparecimento ou a recusa do suposto pai em assumir a paternidade a ele atribuída, a criança for encaminhada para adoção.  </a:t>
            </a:r>
          </a:p>
          <a:p>
            <a:pPr marL="0" indent="0">
              <a:spcBef>
                <a:spcPts val="0"/>
              </a:spcBef>
              <a:buNone/>
            </a:pPr>
            <a:endParaRPr lang="pt-BR" sz="2300" i="1" dirty="0"/>
          </a:p>
        </p:txBody>
      </p:sp>
    </p:spTree>
    <p:extLst>
      <p:ext uri="{BB962C8B-B14F-4D97-AF65-F5344CB8AC3E}">
        <p14:creationId xmlns:p14="http://schemas.microsoft.com/office/powerpoint/2010/main" val="1061089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C7C508-64F3-4697-9E3E-41CE1E4C5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600" b="1" u="sng" dirty="0"/>
              <a:t>INVESTIGAÇÃO DE PATERNIDADE - LEI N. 8.560/92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40BD7C1-ADD9-4471-9DEF-F61BC005E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948" y="1366463"/>
            <a:ext cx="10418852" cy="48105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400" i="1" dirty="0"/>
              <a:t>§6º.  A iniciativa conferida ao Ministério Público não impede a quem tenha legítimo interesse de intentar investigação, visando a obter o pretendido reconhecimento da paternidade. ”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300" i="1" dirty="0"/>
          </a:p>
          <a:p>
            <a:pPr marL="0" indent="0">
              <a:spcBef>
                <a:spcPts val="0"/>
              </a:spcBef>
              <a:buNone/>
            </a:pPr>
            <a:endParaRPr lang="pt-BR" sz="2300" i="1" dirty="0"/>
          </a:p>
        </p:txBody>
      </p:sp>
    </p:spTree>
    <p:extLst>
      <p:ext uri="{BB962C8B-B14F-4D97-AF65-F5344CB8AC3E}">
        <p14:creationId xmlns:p14="http://schemas.microsoft.com/office/powerpoint/2010/main" val="3095603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C7C508-64F3-4697-9E3E-41CE1E4C5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600" b="1" u="sng" dirty="0"/>
              <a:t>INVESTIGAÇÃO DE PATERNIDADE - LEI N. 8.560/92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40BD7C1-ADD9-4471-9DEF-F61BC005E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948" y="1366463"/>
            <a:ext cx="10418852" cy="48105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400" i="1" dirty="0"/>
              <a:t>“Art. 6º. Das certidões de nascimento não constarão indícios de a concepção haver sido decorrente de relação extraconjugal. § 1° Não deverá constar, em qualquer caso, o estado civil dos pais e a natureza da filiação, bem como o lugar e cartório do casamento, proibida referência à presente lei. § 2º São ressalvadas autorizações ou requisições judiciais de certidões de inteiro teor, mediante decisão fundamentada, assegurados os direitos, as garantias e interesses relevantes do registrado.”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i="1" dirty="0"/>
              <a:t>“Art. 7°.  Sempre que na sentença de primeiro grau se reconhecer a paternidade, nela se fixarão os alimentos provisionais ou definitivos do reconhecido que deles necessite.”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i="1" dirty="0"/>
              <a:t>“Art. 8°. Os registros de nascimento, anteriores à data da presente lei, poderão ser retificados por decisão judicial, ouvido o Ministério Público.”</a:t>
            </a:r>
          </a:p>
        </p:txBody>
      </p:sp>
    </p:spTree>
    <p:extLst>
      <p:ext uri="{BB962C8B-B14F-4D97-AF65-F5344CB8AC3E}">
        <p14:creationId xmlns:p14="http://schemas.microsoft.com/office/powerpoint/2010/main" val="2742604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C7C508-64F3-4697-9E3E-41CE1E4C5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600" b="1" u="sng" dirty="0"/>
              <a:t>AÇÃO DE INVESTIGAÇÃO DE PATERNIDADE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40BD7C1-ADD9-4471-9DEF-F61BC005E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948" y="1366463"/>
            <a:ext cx="10418852" cy="48105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procedimento comum.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foro competente: em regra, foro do domicílio do réu, pois se cuida de ação fundada em direito pessoal (art. 46 CPC).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se a ação for cumulada com pedido de alimentos, o foro competente será do alimentando (art. 53, II, CPC e Súmula 1 do STJ: “O foro do domicílio ou residência do alimentando é o competente para a ação de investigação de paternidade, quando cumulada com alimentos”).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se a ação for cumulada com petição de herança, o foro competente será o do domicílio do autor da herança (art. 48 CPC). Se o inventário houver terminado, segue a regra geral, optando o autor, se se estiver diante de competência do foro do réu, pelo domicílio de qualquer dos herdeiros; ou, se houver pedido de alimentos, o foro do alimentando.</a:t>
            </a:r>
          </a:p>
          <a:p>
            <a:pPr marL="0" indent="0">
              <a:spcBef>
                <a:spcPts val="0"/>
              </a:spcBef>
              <a:buNone/>
            </a:pPr>
            <a:endParaRPr lang="pt-BR" sz="2300" i="1" dirty="0"/>
          </a:p>
        </p:txBody>
      </p:sp>
    </p:spTree>
    <p:extLst>
      <p:ext uri="{BB962C8B-B14F-4D97-AF65-F5344CB8AC3E}">
        <p14:creationId xmlns:p14="http://schemas.microsoft.com/office/powerpoint/2010/main" val="861753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98C585-5245-450A-9A6E-3C9AFB87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600" b="1" u="sng" dirty="0"/>
              <a:t>AÇÃO DE INVESTIGAÇÃO DE PATERNIDADE</a:t>
            </a:r>
            <a:endParaRPr lang="pt-BR" sz="2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EF6E3D7-1059-4394-AF11-E84FFEE6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u="sng" dirty="0"/>
              <a:t>legitimidade ativa</a:t>
            </a:r>
            <a:r>
              <a:rPr lang="pt-BR" sz="2400" dirty="0"/>
              <a:t> é do filho, que, se absolutamente incapaz (menor de 16 anos), será representado; e se relativamente incapaz (16 a 18 anos), será assistido. Ação personalíssima.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o </a:t>
            </a:r>
            <a:r>
              <a:rPr lang="pt-BR" sz="2400" u="sng" dirty="0"/>
              <a:t>Ministério Público</a:t>
            </a:r>
            <a:r>
              <a:rPr lang="pt-BR" sz="2400" dirty="0"/>
              <a:t> pode agir como </a:t>
            </a:r>
            <a:r>
              <a:rPr lang="pt-BR" sz="2400" u="sng" dirty="0"/>
              <a:t>substituto processual</a:t>
            </a:r>
            <a:r>
              <a:rPr lang="pt-BR" sz="2400" dirty="0"/>
              <a:t>, tendo legitimidade extraordinária, tal como previsto na Lei n. 8.560/92; assim como </a:t>
            </a:r>
            <a:r>
              <a:rPr lang="pt-BR" sz="2400" u="sng" dirty="0"/>
              <a:t>a Defensoria Pública</a:t>
            </a:r>
            <a:r>
              <a:rPr lang="pt-BR" sz="2400" dirty="0"/>
              <a:t>, como preleciona o Provimento 16 do CNJ.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no caso do </a:t>
            </a:r>
            <a:r>
              <a:rPr lang="pt-BR" sz="2400" u="sng" dirty="0"/>
              <a:t>nascituro</a:t>
            </a:r>
            <a:r>
              <a:rPr lang="pt-BR" sz="2400" dirty="0"/>
              <a:t>, há julgados reputando a respectiva legitimidade, desde que representado, para a propositura da ação (teoria </a:t>
            </a:r>
            <a:r>
              <a:rPr lang="pt-BR" sz="2400" dirty="0" err="1"/>
              <a:t>concepcionista</a:t>
            </a:r>
            <a:r>
              <a:rPr lang="pt-BR" sz="2400" dirty="0"/>
              <a:t>); e outros mencionando que a legitimidade é da mãe, alterando-se o polo ativo, após o nascimento (teoria natalista).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u="sng" dirty="0"/>
              <a:t>ação avoenga</a:t>
            </a:r>
            <a:r>
              <a:rPr lang="pt-BR" sz="2400" dirty="0"/>
              <a:t>: neto em face do avô.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0098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F26924-BE3C-4D29-9BF7-109E0E6A1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4544" y="1047964"/>
            <a:ext cx="9373456" cy="4209836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1.591. São parentes em linha reta as pessoas que estão umas para com as outras na relação de ascendentes e descendentes.”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1.592. São parentes em linha colateral ou transversal, até o quarto grau, as pessoas provenientes de um só tronco, sem descenderem uma da outra.”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1.593. O parentesco é natural ou civil, conforme resulte de </a:t>
            </a:r>
            <a:r>
              <a:rPr lang="pt-BR" b="0" i="1" dirty="0" err="1">
                <a:solidFill>
                  <a:srgbClr val="000000"/>
                </a:solidFill>
                <a:effectLst/>
              </a:rPr>
              <a:t>consangüinidade</a:t>
            </a:r>
            <a:r>
              <a:rPr lang="pt-BR" b="0" i="1" dirty="0">
                <a:solidFill>
                  <a:srgbClr val="000000"/>
                </a:solidFill>
                <a:effectLst/>
              </a:rPr>
              <a:t> ou outra origem.”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r>
              <a:rPr lang="pt-BR" i="1" dirty="0"/>
              <a:t/>
            </a:r>
            <a:br>
              <a:rPr lang="pt-BR" i="1" dirty="0"/>
            </a:b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855041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98C585-5245-450A-9A6E-3C9AFB87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600" b="1" u="sng" dirty="0"/>
              <a:t>AÇÃO DE INVESTIGAÇÃO DE PATERNIDADE</a:t>
            </a:r>
            <a:endParaRPr lang="pt-BR" sz="2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EF6E3D7-1059-4394-AF11-E84FFEE6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sz="2400" u="sng" dirty="0"/>
              <a:t>legitimidade passiva</a:t>
            </a:r>
            <a:r>
              <a:rPr lang="pt-BR" sz="2400" dirty="0"/>
              <a:t> é, em regra, do suposto pai ou da suposta mãe. Se o suposto genitor for falecido, a ação será promovida contra os respectivos herdeiros.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dirty="0"/>
              <a:t>qualquer pessoa que justo motivo tenha, pode contestar a ação investigatória (art. 1.615 CC)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18305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98C585-5245-450A-9A6E-3C9AFB876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600" b="1" u="sng" dirty="0"/>
              <a:t>AÇÃO DE INVESTIGAÇÃO DE PATERNIDADE</a:t>
            </a:r>
            <a:endParaRPr lang="pt-BR" sz="2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EF6E3D7-1059-4394-AF11-E84FFEE6B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288" y="1356189"/>
            <a:ext cx="10593512" cy="4820774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para o </a:t>
            </a:r>
            <a:r>
              <a:rPr lang="pt-BR" sz="2400" u="sng" dirty="0"/>
              <a:t>reconhecimento do filho maior</a:t>
            </a:r>
            <a:r>
              <a:rPr lang="pt-BR" sz="2400" dirty="0"/>
              <a:t> é necessário o respectivo </a:t>
            </a:r>
            <a:r>
              <a:rPr lang="pt-BR" sz="2400" u="sng" dirty="0"/>
              <a:t>consentimento</a:t>
            </a:r>
            <a:r>
              <a:rPr lang="pt-BR" sz="2400" dirty="0"/>
              <a:t>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pt-BR" sz="2400" dirty="0"/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2400" u="sng" dirty="0"/>
              <a:t>valor da causa</a:t>
            </a:r>
            <a:r>
              <a:rPr lang="pt-BR" sz="2400" dirty="0"/>
              <a:t>: pode ser irrisório, pois </a:t>
            </a:r>
            <a:r>
              <a:rPr lang="pt-BR" sz="2400" u="sng" dirty="0"/>
              <a:t>inexiste conteúdo econômico</a:t>
            </a:r>
            <a:r>
              <a:rPr lang="pt-BR" sz="2400" dirty="0"/>
              <a:t> (art. 291 CPC). Se houver </a:t>
            </a:r>
            <a:r>
              <a:rPr lang="pt-BR" sz="2400" u="sng" dirty="0"/>
              <a:t>cumulação</a:t>
            </a:r>
            <a:r>
              <a:rPr lang="pt-BR" sz="2400" dirty="0"/>
              <a:t> com pedido de </a:t>
            </a:r>
            <a:r>
              <a:rPr lang="pt-BR" sz="2400" u="sng" dirty="0"/>
              <a:t>alimentos</a:t>
            </a:r>
            <a:r>
              <a:rPr lang="pt-BR" sz="2400" dirty="0"/>
              <a:t>: 12 vezes o valor da pensão pleiteada (art. 292, II, CPC)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pt-BR" sz="2400" dirty="0"/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Benefício da </a:t>
            </a:r>
            <a:r>
              <a:rPr lang="pt-BR" sz="2400" u="sng" dirty="0"/>
              <a:t>gratuidade da justiça</a:t>
            </a:r>
            <a:r>
              <a:rPr lang="pt-BR" sz="2400" dirty="0"/>
              <a:t>, que inclui as despesas com a realização de exame de código genético - DNA: art. 98, V, CPC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pt-BR" sz="2400" dirty="0"/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a sentença de procedência da ação investigatória produz os mesmos efeitos que o reconhecimento voluntário, mas pode ordenar que o filho seja criado e educado fora da companhia dos pais ou daquele que contestou a paternidade.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31598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CFF719-EF2A-400C-A4CD-37EFE87F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600" b="1" u="sng" dirty="0"/>
              <a:t>A OBRIGATORIEDADE DO EXAME DE DNA E A PRESUNÇÃO DE PATERNIDADE</a:t>
            </a:r>
            <a:endParaRPr lang="pt-BR" sz="2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5CE12A3-A0D0-4485-9922-7043B8A2C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dirty="0"/>
              <a:t>choque entre o direito da personalidade do filho, consistente no reconhecimento do vínculo de paternidade X o direito do suposto pai em ter preservada sua integridade física e intimidade - técnica de ponderação: </a:t>
            </a:r>
            <a:r>
              <a:rPr lang="pt-BR" i="1" dirty="0"/>
              <a:t>“Investigação de paternidade. Exame DNA. Condução do réu ‘debaixo de vara’. Discrepa, a mais não poder, de garantias constitucionais implícitas e explícitas – preservação da dignidade humana, da intimidade, da intangibilidade do corpo humano, do império da lei e da inexecução específica e direta de obrigação de fazer – provimento judicial que, em ação civil de investigação de paternidade, implique determinação no sentido de o réu ser conduzido ao laboratório, ‘debaixo de vara’, para coleta do material indispensável à feitura do exame DNA. A recusa resolve-se no plano jurídico-instrumental, consideradas a dogmática, a doutrina e a jurisprudência, no que voltadas ao deslinde das questões ligadas à prova dos fatos”</a:t>
            </a:r>
            <a:r>
              <a:rPr lang="pt-BR" dirty="0"/>
              <a:t> (STF, HC 71.373-RS, Tribunal Pleno, Rel. Min. Francisco Rezek, Rel. p/ acórdão Min. Marco Aurélio, j. 10.11.94, </a:t>
            </a:r>
            <a:r>
              <a:rPr lang="pt-BR" i="1" dirty="0"/>
              <a:t>DJ </a:t>
            </a:r>
            <a:r>
              <a:rPr lang="pt-BR" dirty="0"/>
              <a:t>22.11.96, p. 45.686).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917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69FB09-264C-41DD-85B2-5798C21C8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600" b="1" u="sng" dirty="0"/>
              <a:t>A OBRIGATORIEDADE DO EXAME DE DNA E A PRESUNÇÃO DE PATERNIDADE</a:t>
            </a:r>
            <a:endParaRPr lang="pt-BR" sz="2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CBBED3B-B8CF-44BA-94B7-CC16DA37B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/>
              <a:t>em caso de </a:t>
            </a:r>
            <a:r>
              <a:rPr lang="pt-BR" u="sng" dirty="0"/>
              <a:t>negativa à realização do exame</a:t>
            </a:r>
            <a:r>
              <a:rPr lang="pt-BR" dirty="0"/>
              <a:t>: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Art. 231 CC: </a:t>
            </a:r>
            <a:r>
              <a:rPr lang="pt-BR" i="1" dirty="0"/>
              <a:t>“Aquele que se nega a submeter-se a exame médico necessário não poderá aproveitar-se de sua recusa”.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Art. 232 CC: </a:t>
            </a:r>
            <a:r>
              <a:rPr lang="pt-BR" i="1" dirty="0"/>
              <a:t>“A recusa à perícia médica ordenada pelo juiz poderá suprir a prova que se pretendia obter com o exame”.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Súmula 301 STJ: </a:t>
            </a:r>
            <a:r>
              <a:rPr lang="pt-BR" i="1" dirty="0"/>
              <a:t>“Em ação investigatória, a recusa do suposto pai a submeter-se ao exame de DNA induz presunção juris tantum de paternidade”.</a:t>
            </a:r>
          </a:p>
        </p:txBody>
      </p:sp>
    </p:spTree>
    <p:extLst>
      <p:ext uri="{BB962C8B-B14F-4D97-AF65-F5344CB8AC3E}">
        <p14:creationId xmlns:p14="http://schemas.microsoft.com/office/powerpoint/2010/main" val="472398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69FB09-264C-41DD-85B2-5798C21C8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600" b="1" u="sng" dirty="0"/>
              <a:t>A OBRIGATORIEDADE DO EXAME DE DNA E A PRESUNÇÃO DE PATERNIDADE</a:t>
            </a:r>
            <a:endParaRPr lang="pt-BR" sz="2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CBBED3B-B8CF-44BA-94B7-CC16DA37B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pt-BR" dirty="0"/>
              <a:t>Art. 2º-A - Lei 8.560/92: </a:t>
            </a:r>
            <a:r>
              <a:rPr lang="pt-BR" i="1" dirty="0"/>
              <a:t>“Na ação de investigação de paternidade, todos os meios legais, bem como os moralmente legítimos, serão hábeis para provar a verdade dos fatos. Parágrafo único. A recusa do réu em se submeter ao exame de código genético - DNA – gerará a presunção da paternidade, a ser apreciada em conjunto com o contexto probatório”</a:t>
            </a:r>
            <a:r>
              <a:rPr lang="pt-BR" dirty="0"/>
              <a:t>  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2939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41FDA9-1CB4-48D0-9224-49A56A93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45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600" b="1" u="sng" dirty="0"/>
              <a:t>A OBRIGATORIEDADE DO DNA E A PRESUNÇÃO DE PATERNIDADE</a:t>
            </a:r>
            <a:endParaRPr lang="pt-BR" sz="2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5BADB5C-20B5-4C97-8935-F59140F08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996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300" u="sng" dirty="0"/>
              <a:t>Presunção de paternidade em relação aos parentes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2300" u="sng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i="1" dirty="0"/>
              <a:t>“AGRAVO REGIMENTAL NO RECURSO ESPECIAL. DIREITO DE FAMÍLIA. INVESTIGAÇÃO DE PATERNIDADE. EXAME DE DNA NÃO REALIZADO. RECUSA DOS HERDEIROS DO INVESTIGADO. PATERNIDADE PRESUMIDA. SÚMULA Nº 301/STJ. VALORAÇÃO DA PROVA. PRINCÍPIO DO LIVRE CONVENCIMENTO MOTIVADO. REEXAME DE PROVAS. IMPOSSIBILIDADE. SÚMULA Nº 7/STJ.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i="1" dirty="0"/>
              <a:t>1. A recusa imotivada da parte investigada em se submeter ao exame de DNA, no caso, os sucessores do autor da herança, gera a presunção iuris tantum de paternidade à luz da literalidade da Súmula nº 301/STJ.</a:t>
            </a:r>
          </a:p>
        </p:txBody>
      </p:sp>
    </p:spTree>
    <p:extLst>
      <p:ext uri="{BB962C8B-B14F-4D97-AF65-F5344CB8AC3E}">
        <p14:creationId xmlns:p14="http://schemas.microsoft.com/office/powerpoint/2010/main" val="3641183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41FDA9-1CB4-48D0-9224-49A56A93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457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2600" b="1" u="sng" dirty="0"/>
              <a:t>A OBRIGATORIEDADE DO DNA E A PRESUNÇÃO DE PATERNIDADE</a:t>
            </a:r>
            <a:endParaRPr lang="pt-BR" sz="2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5BADB5C-20B5-4C97-8935-F59140F08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996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i="1" dirty="0"/>
              <a:t>2. Com base no princípio do livre convencimento motivado do juiz, não se traduz em nulidade valorar o depoimento de testemunha presumidamente interessada no desfecho da demanda como se prestado por informante.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i="1" dirty="0"/>
              <a:t>3. O contexto fático-probatório dos autos foi considerado suficiente para reconhecer a existência de relacionamento entre o falecido e a genitora da recorrida, sendo inviável a revisão deste entendimento nesta instância especial ante o óbice da Súmula nº 7/STJ.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2400" i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2400" i="1" dirty="0"/>
              <a:t>4. Agravo regimental não provido"(</a:t>
            </a:r>
            <a:r>
              <a:rPr lang="pt-BR" sz="2400" i="1" dirty="0" err="1"/>
              <a:t>AgRg</a:t>
            </a:r>
            <a:r>
              <a:rPr lang="pt-BR" sz="2400" i="1" dirty="0"/>
              <a:t> no </a:t>
            </a:r>
            <a:r>
              <a:rPr lang="pt-BR" sz="2400" i="1" dirty="0" err="1"/>
              <a:t>REsp</a:t>
            </a:r>
            <a:r>
              <a:rPr lang="pt-BR" sz="2400" i="1" dirty="0"/>
              <a:t> 1.545.257/MG, Rel. Ministro RICARDO VILLAS </a:t>
            </a:r>
            <a:r>
              <a:rPr lang="pt-BR" sz="2400" i="1" dirty="0" err="1"/>
              <a:t>BÔAS</a:t>
            </a:r>
            <a:r>
              <a:rPr lang="pt-BR" sz="2400" i="1" dirty="0"/>
              <a:t> </a:t>
            </a:r>
            <a:r>
              <a:rPr lang="pt-BR" sz="2400" i="1" dirty="0" err="1"/>
              <a:t>CUEVA</a:t>
            </a:r>
            <a:r>
              <a:rPr lang="pt-BR" sz="2400" i="1" dirty="0"/>
              <a:t>, TERCEIRA TURMA, julgado em 9/5/2017, </a:t>
            </a:r>
            <a:r>
              <a:rPr lang="pt-BR" sz="2400" i="1" dirty="0" err="1"/>
              <a:t>DJe</a:t>
            </a:r>
            <a:r>
              <a:rPr lang="pt-BR" sz="2400" i="1" dirty="0"/>
              <a:t> 29/5/2017).</a:t>
            </a:r>
          </a:p>
        </p:txBody>
      </p:sp>
    </p:spTree>
    <p:extLst>
      <p:ext uri="{BB962C8B-B14F-4D97-AF65-F5344CB8AC3E}">
        <p14:creationId xmlns:p14="http://schemas.microsoft.com/office/powerpoint/2010/main" val="2118092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0F7D94-AE35-47DE-82C1-25CBF5EB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>
                <a:cs typeface="Arial" panose="020B0604020202020204" pitchFamily="34" charset="0"/>
              </a:rPr>
              <a:t/>
            </a:r>
            <a:br>
              <a:rPr lang="pt-BR" dirty="0">
                <a:cs typeface="Arial" panose="020B0604020202020204" pitchFamily="34" charset="0"/>
              </a:rPr>
            </a:br>
            <a:r>
              <a:rPr lang="pt-BR" sz="2900" b="1" u="sng" dirty="0">
                <a:cs typeface="Arial" panose="020B0604020202020204" pitchFamily="34" charset="0"/>
              </a:rPr>
              <a:t>Relativização da coisa julgada na ação investigatória</a:t>
            </a:r>
            <a:r>
              <a:rPr lang="pt-BR" b="1" u="sng" dirty="0"/>
              <a:t/>
            </a:r>
            <a:br>
              <a:rPr lang="pt-BR" b="1" u="sng" dirty="0"/>
            </a:br>
            <a:endParaRPr lang="pt-BR" b="1" u="sng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1DE2189-477A-41A5-849A-9BF13B208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Enunciado 109 do CJF/STJ, </a:t>
            </a:r>
            <a:r>
              <a:rPr lang="pt-BR" sz="2400" i="1" dirty="0"/>
              <a:t>I Jornada de Direito Civil</a:t>
            </a:r>
            <a:r>
              <a:rPr lang="pt-BR" sz="2400" dirty="0"/>
              <a:t>: </a:t>
            </a:r>
            <a:r>
              <a:rPr lang="pt-BR" sz="2400" i="1" dirty="0"/>
              <a:t>“A restrição da coisa julgada oriunda de demandas reputadas improcedentes por insuficiência de prova não deve prevalecer para inibir a busca da identidade genética pelo investigando”.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pt-BR" sz="2400" i="1" dirty="0"/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2400" dirty="0"/>
              <a:t>segurança X justiça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535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F26924-BE3C-4D29-9BF7-109E0E6A1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3447" y="945222"/>
            <a:ext cx="9414553" cy="431257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1.594. Contam-se, na linha reta, os graus de parentesco pelo número de gerações, e, na colateral, também pelo número delas, subindo de um dos parentes até ao ascendente comum, e descendo até encontrar o outro parente.”</a:t>
            </a:r>
          </a:p>
          <a:p>
            <a:pPr algn="just">
              <a:spcBef>
                <a:spcPts val="0"/>
              </a:spcBef>
            </a:pPr>
            <a:endParaRPr lang="pt-BR" i="1" dirty="0">
              <a:solidFill>
                <a:srgbClr val="00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pt-BR" sz="2400" b="0" i="1" dirty="0">
                <a:solidFill>
                  <a:srgbClr val="000000"/>
                </a:solidFill>
                <a:effectLst/>
              </a:rPr>
              <a:t>“Art. 1.595. Cada cônjuge ou companheiro é aliado aos parentes do outro pelo vínculo da afinidade.</a:t>
            </a:r>
          </a:p>
          <a:p>
            <a:pPr algn="l">
              <a:spcBef>
                <a:spcPts val="0"/>
              </a:spcBef>
            </a:pPr>
            <a:endParaRPr lang="pt-BR" sz="2400" b="0" i="1" dirty="0">
              <a:solidFill>
                <a:srgbClr val="000000"/>
              </a:solidFill>
              <a:effectLst/>
            </a:endParaRPr>
          </a:p>
          <a:p>
            <a:pPr algn="l">
              <a:spcBef>
                <a:spcPts val="0"/>
              </a:spcBef>
            </a:pPr>
            <a:r>
              <a:rPr lang="pt-BR" sz="2400" b="0" i="1" dirty="0">
                <a:solidFill>
                  <a:srgbClr val="000000"/>
                </a:solidFill>
                <a:effectLst/>
              </a:rPr>
              <a:t>§1º. O parentesco por afinidade limita-se aos ascendentes, aos descendentes e aos irmãos do cônjuge ou companheiro.</a:t>
            </a:r>
          </a:p>
          <a:p>
            <a:pPr algn="l">
              <a:spcBef>
                <a:spcPts val="0"/>
              </a:spcBef>
            </a:pPr>
            <a:endParaRPr lang="pt-BR" sz="2400" b="0" i="1" dirty="0">
              <a:solidFill>
                <a:srgbClr val="000000"/>
              </a:solidFill>
              <a:effectLst/>
            </a:endParaRPr>
          </a:p>
          <a:p>
            <a:pPr algn="l">
              <a:spcBef>
                <a:spcPts val="0"/>
              </a:spcBef>
            </a:pPr>
            <a:r>
              <a:rPr lang="pt-BR" sz="2400" b="0" i="1" dirty="0">
                <a:solidFill>
                  <a:srgbClr val="000000"/>
                </a:solidFill>
                <a:effectLst/>
              </a:rPr>
              <a:t>§2º. Na linha reta, a afinidade não se extingue com a dissolução do casamento ou da união estável.”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2400" i="1" dirty="0"/>
              <a:t/>
            </a:r>
            <a:br>
              <a:rPr lang="pt-BR" sz="2400" i="1" dirty="0"/>
            </a:br>
            <a:endParaRPr lang="pt-BR" sz="2400" i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r>
              <a:rPr lang="pt-BR" i="1" dirty="0"/>
              <a:t/>
            </a:r>
            <a:br>
              <a:rPr lang="pt-BR" i="1" dirty="0"/>
            </a:b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12724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F26924-BE3C-4D29-9BF7-109E0E6A1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3447" y="945222"/>
            <a:ext cx="9414553" cy="431257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1.596. Os filhos, havidos ou não da relação de casamento, ou por adoção, terão os mesmos direitos e qualificações, proibidas quaisquer designações discriminatórias relativas à filiação.”</a:t>
            </a:r>
          </a:p>
          <a:p>
            <a:pPr algn="just">
              <a:spcBef>
                <a:spcPts val="0"/>
              </a:spcBef>
            </a:pPr>
            <a:endParaRPr lang="pt-BR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155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F26924-BE3C-4D29-9BF7-109E0E6A1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255" y="945222"/>
            <a:ext cx="9496746" cy="49521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t-BR" sz="2300" b="0" i="1" dirty="0">
                <a:solidFill>
                  <a:srgbClr val="000000"/>
                </a:solidFill>
                <a:effectLst/>
              </a:rPr>
              <a:t>“Art. 1.597. Presumem-se concebidos na constância do casamento os filhos:</a:t>
            </a:r>
          </a:p>
          <a:p>
            <a:pPr algn="just">
              <a:spcBef>
                <a:spcPts val="0"/>
              </a:spcBef>
            </a:pPr>
            <a:endParaRPr lang="pt-BR" sz="2300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sz="2300" b="0" i="1" dirty="0">
                <a:solidFill>
                  <a:srgbClr val="000000"/>
                </a:solidFill>
                <a:effectLst/>
              </a:rPr>
              <a:t>I - nascidos cento e oitenta dias, pelo menos, depois de estabelecida a convivência conjugal;</a:t>
            </a:r>
          </a:p>
          <a:p>
            <a:pPr algn="just">
              <a:spcBef>
                <a:spcPts val="0"/>
              </a:spcBef>
            </a:pPr>
            <a:endParaRPr lang="pt-BR" sz="2300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sz="2300" b="0" i="1" dirty="0">
                <a:solidFill>
                  <a:srgbClr val="000000"/>
                </a:solidFill>
                <a:effectLst/>
              </a:rPr>
              <a:t>II - nascidos nos trezentos dias subsequentes à dissolução da sociedade conjugal, por morte, separação judicial, nulidade e anulação do casamento;</a:t>
            </a:r>
          </a:p>
          <a:p>
            <a:pPr algn="just">
              <a:spcBef>
                <a:spcPts val="0"/>
              </a:spcBef>
            </a:pPr>
            <a:endParaRPr lang="pt-BR" sz="2300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sz="2300" b="0" i="1" dirty="0">
                <a:solidFill>
                  <a:srgbClr val="000000"/>
                </a:solidFill>
                <a:effectLst/>
              </a:rPr>
              <a:t>III - havidos por fecundação artificial homóloga, mesmo que falecido o marido;</a:t>
            </a:r>
          </a:p>
          <a:p>
            <a:pPr algn="just">
              <a:spcBef>
                <a:spcPts val="0"/>
              </a:spcBef>
            </a:pPr>
            <a:endParaRPr lang="pt-BR" sz="2300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sz="2300" b="0" i="1" dirty="0">
                <a:solidFill>
                  <a:srgbClr val="000000"/>
                </a:solidFill>
                <a:effectLst/>
              </a:rPr>
              <a:t>IV - havidos, a qualquer tempo, quando se tratar de embriões excedentários, decorrentes de concepção artificial homóloga;</a:t>
            </a:r>
          </a:p>
          <a:p>
            <a:pPr algn="just">
              <a:spcBef>
                <a:spcPts val="0"/>
              </a:spcBef>
            </a:pPr>
            <a:endParaRPr lang="pt-BR" sz="2300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sz="2300" b="0" i="1" dirty="0">
                <a:solidFill>
                  <a:srgbClr val="000000"/>
                </a:solidFill>
                <a:effectLst/>
              </a:rPr>
              <a:t>V - havidos por inseminação artificial heteróloga, desde que tenha prévia autorização do marido.”</a:t>
            </a:r>
          </a:p>
        </p:txBody>
      </p:sp>
    </p:spTree>
    <p:extLst>
      <p:ext uri="{BB962C8B-B14F-4D97-AF65-F5344CB8AC3E}">
        <p14:creationId xmlns:p14="http://schemas.microsoft.com/office/powerpoint/2010/main" val="62514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F26924-BE3C-4D29-9BF7-109E0E6A1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3721" y="945221"/>
            <a:ext cx="9404279" cy="4705565"/>
          </a:xfrm>
        </p:spPr>
        <p:txBody>
          <a:bodyPr>
            <a:noAutofit/>
          </a:bodyPr>
          <a:lstStyle/>
          <a:p>
            <a:pPr algn="just"/>
            <a:r>
              <a:rPr lang="pt-BR" b="0" i="1" dirty="0">
                <a:solidFill>
                  <a:srgbClr val="000000"/>
                </a:solidFill>
                <a:effectLst/>
              </a:rPr>
              <a:t>“Art. 1.598. Salvo prova em contrário, se, antes de decorrido o prazo previsto no inciso II do art. 1.523, a mulher contrair novas núpcias e lhe nascer algum filho, este se presume do primeiro marido, se nascido dentro dos trezentos dias a contar da data do falecimento deste e, do segundo, se o nascimento ocorrer após esse período e já decorrido o prazo a que se refere o inciso I do art. 1597.”</a:t>
            </a:r>
          </a:p>
          <a:p>
            <a:pPr algn="just"/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pt-BR" b="0" i="1" dirty="0">
                <a:solidFill>
                  <a:srgbClr val="000000"/>
                </a:solidFill>
                <a:effectLst/>
              </a:rPr>
              <a:t>“Art. 1.599. A prova da impotência do cônjuge para gerar, à época da concepção, ilide a presunção da paternidade.”</a:t>
            </a:r>
          </a:p>
          <a:p>
            <a:pPr algn="just"/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pt-BR" i="1" dirty="0">
                <a:solidFill>
                  <a:srgbClr val="000000"/>
                </a:solidFill>
              </a:rPr>
              <a:t>“</a:t>
            </a:r>
            <a:r>
              <a:rPr lang="pt-BR" b="0" i="1" dirty="0">
                <a:solidFill>
                  <a:srgbClr val="000000"/>
                </a:solidFill>
                <a:effectLst/>
              </a:rPr>
              <a:t>Art. 1.600. Não basta o adultério da mulher, ainda que confessado, para ilidir a presunção legal da paternidade.”</a:t>
            </a:r>
          </a:p>
        </p:txBody>
      </p:sp>
    </p:spTree>
    <p:extLst>
      <p:ext uri="{BB962C8B-B14F-4D97-AF65-F5344CB8AC3E}">
        <p14:creationId xmlns:p14="http://schemas.microsoft.com/office/powerpoint/2010/main" val="305883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F26924-BE3C-4D29-9BF7-109E0E6A1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529" y="945221"/>
            <a:ext cx="9486472" cy="483913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1.601. Cabe ao marido o direito de contestar a paternidade dos filhos nascidos de sua mulher, sendo tal ação imprescritível.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Parágrafo único. Contestada a filiação, os herdeiros do impugnante têm direito de prosseguir na ação.”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i="1" dirty="0">
                <a:solidFill>
                  <a:srgbClr val="000000"/>
                </a:solidFill>
              </a:rPr>
              <a:t>“</a:t>
            </a:r>
            <a:r>
              <a:rPr lang="pt-BR" b="0" i="1" dirty="0">
                <a:solidFill>
                  <a:srgbClr val="000000"/>
                </a:solidFill>
                <a:effectLst/>
              </a:rPr>
              <a:t>Art. 1.602. Não basta a confissão materna para excluir a paternidade.”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i="1" dirty="0">
                <a:solidFill>
                  <a:srgbClr val="000000"/>
                </a:solidFill>
              </a:rPr>
              <a:t>“</a:t>
            </a:r>
            <a:r>
              <a:rPr lang="pt-BR" b="0" i="1" dirty="0">
                <a:solidFill>
                  <a:srgbClr val="000000"/>
                </a:solidFill>
                <a:effectLst/>
              </a:rPr>
              <a:t>Art. 1.603. A filiação prova-se pela certidão do termo de nascimento registrada no Registro Civil.”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1.604. Ninguém pode vindicar estado contrário ao que resulta do registro de nascimento, salvo provando-se erro ou falsidade do registro.”</a:t>
            </a:r>
          </a:p>
        </p:txBody>
      </p:sp>
    </p:spTree>
    <p:extLst>
      <p:ext uri="{BB962C8B-B14F-4D97-AF65-F5344CB8AC3E}">
        <p14:creationId xmlns:p14="http://schemas.microsoft.com/office/powerpoint/2010/main" val="286145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F26924-BE3C-4D29-9BF7-109E0E6A1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529" y="945221"/>
            <a:ext cx="9486472" cy="483913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Art. 1.605. Na falta, ou defeito, do termo de nascimento, poderá provar-se a filiação por qualquer modo admissível em direito:</a:t>
            </a:r>
          </a:p>
          <a:p>
            <a:pPr algn="just"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I - quando houver começo de prova por escrito, proveniente dos pais, conjunta ou separadamente;</a:t>
            </a:r>
          </a:p>
          <a:p>
            <a:pPr algn="just"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II - quando existirem veementes presunções resultantes de fatos já certos.”</a:t>
            </a:r>
          </a:p>
          <a:p>
            <a:pPr algn="just"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1.606. A ação de prova de filiação compete ao filho, enquanto viver, passando aos herdeiros, se ele morrer menor ou incapaz.</a:t>
            </a:r>
          </a:p>
          <a:p>
            <a:pPr algn="just"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Parágrafo único. Se iniciada a ação pelo filho, os herdeiros poderão continuá-la, salvo se julgado extinto o processo.”</a:t>
            </a:r>
          </a:p>
          <a:p>
            <a:pPr algn="just">
              <a:spcBef>
                <a:spcPts val="0"/>
              </a:spcBef>
            </a:pPr>
            <a:r>
              <a:rPr lang="pt-BR" i="1" dirty="0"/>
              <a:t/>
            </a:r>
            <a:br>
              <a:rPr lang="pt-BR" i="1" dirty="0"/>
            </a:br>
            <a:endParaRPr lang="pt-BR" b="0" i="1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4102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2F26924-BE3C-4D29-9BF7-109E0E6A1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0706" y="945221"/>
            <a:ext cx="9517295" cy="513708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1.607. O filho havido fora do casamento pode ser reconhecido pelos pais, conjunta ou separadamente.”</a:t>
            </a:r>
          </a:p>
          <a:p>
            <a:pPr algn="just"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  <a:p>
            <a:pPr algn="just">
              <a:spcBef>
                <a:spcPts val="0"/>
              </a:spcBef>
            </a:pPr>
            <a:r>
              <a:rPr lang="pt-BR" b="0" i="1" dirty="0">
                <a:solidFill>
                  <a:srgbClr val="000000"/>
                </a:solidFill>
                <a:effectLst/>
              </a:rPr>
              <a:t>“Art. 1.608. Quando a maternidade constar do termo do nascimento do filho, a mãe só poderá contestá-la, provando a falsidade do termo, ou das declarações nele contidas.”</a:t>
            </a:r>
          </a:p>
          <a:p>
            <a:pPr algn="just">
              <a:spcBef>
                <a:spcPts val="0"/>
              </a:spcBef>
            </a:pPr>
            <a:endParaRPr lang="pt-BR" b="0" i="1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64711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2620</Words>
  <Application>Microsoft Office PowerPoint</Application>
  <PresentationFormat>Personalizar</PresentationFormat>
  <Paragraphs>151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Parentesco: conceito; espécies; linhas e contagem de graus.  Estabelecimento da filiação, averiguação de paternidade.   Reconhecimento de filhos: voluntário e judicial.   Investigação de paternidade.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INVESTIGAÇÃO DE PATERNIDADE - LEI N. 8.560/92</vt:lpstr>
      <vt:lpstr>INVESTIGAÇÃO DE PATERNIDADE - LEI N. 8.560/92</vt:lpstr>
      <vt:lpstr>INVESTIGAÇÃO DE PATERNIDADE - LEI N. 8.560/92</vt:lpstr>
      <vt:lpstr>INVESTIGAÇÃO DE PATERNIDADE - LEI N. 8.560/92</vt:lpstr>
      <vt:lpstr>AÇÃO DE INVESTIGAÇÃO DE PATERNIDADE </vt:lpstr>
      <vt:lpstr>AÇÃO DE INVESTIGAÇÃO DE PATERNIDADE</vt:lpstr>
      <vt:lpstr>AÇÃO DE INVESTIGAÇÃO DE PATERNIDADE</vt:lpstr>
      <vt:lpstr>AÇÃO DE INVESTIGAÇÃO DE PATERNIDADE</vt:lpstr>
      <vt:lpstr>A OBRIGATORIEDADE DO EXAME DE DNA E A PRESUNÇÃO DE PATERNIDADE</vt:lpstr>
      <vt:lpstr>A OBRIGATORIEDADE DO EXAME DE DNA E A PRESUNÇÃO DE PATERNIDADE</vt:lpstr>
      <vt:lpstr>A OBRIGATORIEDADE DO EXAME DE DNA E A PRESUNÇÃO DE PATERNIDADE</vt:lpstr>
      <vt:lpstr>A OBRIGATORIEDADE DO DNA E A PRESUNÇÃO DE PATERNIDADE</vt:lpstr>
      <vt:lpstr>A OBRIGATORIEDADE DO DNA E A PRESUNÇÃO DE PATERNIDADE</vt:lpstr>
      <vt:lpstr> Relativização da coisa julgada na ação investigatória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Investigação de paternidade questões controvertidas alimentos na ação investigatória, parentalidade socioafetiva na ação investigatória, relativização da coisa julgada na ação investigatória, obrigatoriedade do exame de DNA e a presunção de paternidade).</dc:title>
  <dc:creator>Claudia Stein</dc:creator>
  <cp:lastModifiedBy>Romualdo Baptista dos Santos</cp:lastModifiedBy>
  <cp:revision>8</cp:revision>
  <dcterms:created xsi:type="dcterms:W3CDTF">2019-05-21T22:50:42Z</dcterms:created>
  <dcterms:modified xsi:type="dcterms:W3CDTF">2023-04-22T14:10:17Z</dcterms:modified>
</cp:coreProperties>
</file>