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2" r:id="rId3"/>
    <p:sldId id="273" r:id="rId4"/>
    <p:sldId id="277" r:id="rId5"/>
    <p:sldId id="370" r:id="rId6"/>
    <p:sldId id="275" r:id="rId7"/>
    <p:sldId id="318" r:id="rId8"/>
    <p:sldId id="317" r:id="rId9"/>
    <p:sldId id="319" r:id="rId10"/>
    <p:sldId id="377" r:id="rId11"/>
    <p:sldId id="375" r:id="rId12"/>
    <p:sldId id="371" r:id="rId13"/>
    <p:sldId id="379" r:id="rId14"/>
    <p:sldId id="281" r:id="rId15"/>
    <p:sldId id="314" r:id="rId16"/>
    <p:sldId id="384" r:id="rId17"/>
    <p:sldId id="358" r:id="rId18"/>
    <p:sldId id="348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325" r:id="rId28"/>
    <p:sldId id="326" r:id="rId29"/>
    <p:sldId id="327" r:id="rId30"/>
    <p:sldId id="336" r:id="rId31"/>
    <p:sldId id="400" r:id="rId32"/>
    <p:sldId id="401" r:id="rId33"/>
    <p:sldId id="402" r:id="rId34"/>
    <p:sldId id="403" r:id="rId35"/>
    <p:sldId id="304" r:id="rId36"/>
    <p:sldId id="292" r:id="rId37"/>
    <p:sldId id="293" r:id="rId38"/>
    <p:sldId id="338" r:id="rId39"/>
    <p:sldId id="339" r:id="rId40"/>
    <p:sldId id="340" r:id="rId41"/>
    <p:sldId id="299" r:id="rId42"/>
    <p:sldId id="341" r:id="rId43"/>
    <p:sldId id="300" r:id="rId44"/>
    <p:sldId id="297" r:id="rId45"/>
    <p:sldId id="323" r:id="rId46"/>
    <p:sldId id="306" r:id="rId47"/>
    <p:sldId id="310" r:id="rId48"/>
    <p:sldId id="311" r:id="rId49"/>
    <p:sldId id="362" r:id="rId50"/>
    <p:sldId id="344" r:id="rId51"/>
    <p:sldId id="345" r:id="rId52"/>
    <p:sldId id="346" r:id="rId53"/>
  </p:sldIdLst>
  <p:sldSz cx="12192000" cy="6858000"/>
  <p:notesSz cx="6888163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90" y="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11C9B4CB-C1B0-4353-B767-9F7245BD4052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51453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9" y="951453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797BAAFF-0264-4452-A616-E30A2EE87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626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596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596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8EF10B60-ECB0-402D-99CF-6015C1DE96C7}" type="datetimeFigureOut">
              <a:rPr lang="pt-BR" smtClean="0"/>
              <a:pPr/>
              <a:t>04/01/2024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2" tIns="48296" rIns="96592" bIns="4829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2" tIns="48296" rIns="96592" bIns="48296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4532"/>
            <a:ext cx="2984870" cy="502595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4532"/>
            <a:ext cx="2984870" cy="502595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DC530814-9D82-4A0D-A4FA-11EBC026A9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8187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9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CF41-D1E7-444F-92D9-DE158C71EBC8}" type="datetime1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8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62CF-9988-4BC3-887F-E2C291C09D6C}" type="datetime1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74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6851-47FD-424B-985D-27B5ED4C6DEC}" type="datetime1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E4D-B5E8-4034-8377-8BC3CF7E06FA}" type="datetime1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3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7F7D-28A1-47E3-94E8-ECD9D9A46CE0}" type="datetime1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4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58E7-7D59-4A90-BF9C-3BF3CC39D85A}" type="datetime1">
              <a:rPr lang="pt-BR" smtClean="0"/>
              <a:t>04/01/2024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6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6DE4-7601-4719-A80C-7236AD34432B}" type="datetime1">
              <a:rPr lang="pt-BR" smtClean="0"/>
              <a:t>04/01/2024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507-239C-446B-A156-76FA16F6A73B}" type="datetime1">
              <a:rPr lang="pt-BR" smtClean="0"/>
              <a:t>04/01/2024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34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A1AA-FCA1-4DBA-B527-688C4C35CA35}" type="datetime1">
              <a:rPr lang="pt-BR" smtClean="0"/>
              <a:t>04/01/2024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26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0C69-1644-4893-A084-E7769ED45588}" type="datetime1">
              <a:rPr lang="pt-BR" smtClean="0"/>
              <a:t>04/01/2024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32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D837-97A3-4944-8424-C6967574D716}" type="datetime1">
              <a:rPr lang="pt-BR" smtClean="0"/>
              <a:t>04/01/2024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7BB-2047-4EFE-9869-05FC77C364C2}" type="datetime1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16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epsic.bvsalud.org/scielo.php?script=sci_arttext&amp;pid=S1676-157X201300010000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95061"/>
            <a:ext cx="9144000" cy="2449789"/>
          </a:xfrm>
        </p:spPr>
        <p:txBody>
          <a:bodyPr>
            <a:normAutofit fontScale="90000"/>
          </a:bodyPr>
          <a:lstStyle/>
          <a:p>
            <a:r>
              <a:rPr lang="pt-BR" dirty="0"/>
              <a:t>Biblioteca, Informação e Sociedade </a:t>
            </a:r>
            <a:br>
              <a:rPr lang="pt-BR" dirty="0"/>
            </a:br>
            <a:r>
              <a:rPr lang="pt-BR" sz="3100" dirty="0"/>
              <a:t>(A informação e </a:t>
            </a:r>
            <a:r>
              <a:rPr lang="pt-BR" sz="3100"/>
              <a:t>a verdade em nossos dias)</a:t>
            </a:r>
            <a:br>
              <a:rPr lang="pt-BR" sz="3100" dirty="0"/>
            </a:br>
            <a:br>
              <a:rPr lang="pt-BR" sz="3100" dirty="0"/>
            </a:br>
            <a:r>
              <a:rPr lang="pt-BR" sz="1600"/>
              <a:t>CBD 2024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31026"/>
            <a:ext cx="9144000" cy="526774"/>
          </a:xfrm>
        </p:spPr>
        <p:txBody>
          <a:bodyPr/>
          <a:lstStyle/>
          <a:p>
            <a:r>
              <a:rPr lang="pt-BR" dirty="0"/>
              <a:t>Eugênio Bucci</a:t>
            </a:r>
          </a:p>
        </p:txBody>
      </p:sp>
    </p:spTree>
    <p:extLst>
      <p:ext uri="{BB962C8B-B14F-4D97-AF65-F5344CB8AC3E}">
        <p14:creationId xmlns:p14="http://schemas.microsoft.com/office/powerpoint/2010/main" val="76372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65712"/>
            <a:ext cx="10515600" cy="25634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Razão, Filosofia, Luzes, Povo, Direitos Universais,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Livre Comunicação das Ideias, até que...</a:t>
            </a:r>
          </a:p>
        </p:txBody>
      </p:sp>
    </p:spTree>
    <p:extLst>
      <p:ext uri="{BB962C8B-B14F-4D97-AF65-F5344CB8AC3E}">
        <p14:creationId xmlns:p14="http://schemas.microsoft.com/office/powerpoint/2010/main" val="257530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2576" y="634779"/>
            <a:ext cx="5513170" cy="4420873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052820F-0B2F-4E4C-9399-3BE08845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96" y="5055652"/>
            <a:ext cx="8610599" cy="16033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Na Primeira Guerra, o Iluminismo se desilude.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A razão se desencanta.  </a:t>
            </a:r>
          </a:p>
        </p:txBody>
      </p:sp>
    </p:spTree>
    <p:extLst>
      <p:ext uri="{BB962C8B-B14F-4D97-AF65-F5344CB8AC3E}">
        <p14:creationId xmlns:p14="http://schemas.microsoft.com/office/powerpoint/2010/main" val="45403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948" y="496389"/>
            <a:ext cx="10515600" cy="60611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Mesmo assim, as ideias iluministas bastaram para que estivéssemos aqui, nesta universidade pública e em tantas outras, estudando a informação, a cultura, a comunicação. Acreditamos, como os iluministas, nos direitos fundamentais. Acreditamos em formar cidadãos críticos, capazes de julgar e delegar o poder. Por isso, também acreditamos na verdade, mesmo que a nossa verdade não seja como a deles.</a:t>
            </a:r>
          </a:p>
        </p:txBody>
      </p:sp>
    </p:spTree>
    <p:extLst>
      <p:ext uri="{BB962C8B-B14F-4D97-AF65-F5344CB8AC3E}">
        <p14:creationId xmlns:p14="http://schemas.microsoft.com/office/powerpoint/2010/main" val="141697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Os iluministas só não falavam muito em informação.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Pelo menos até o século XX.</a:t>
            </a:r>
          </a:p>
        </p:txBody>
      </p:sp>
    </p:spTree>
    <p:extLst>
      <p:ext uri="{BB962C8B-B14F-4D97-AF65-F5344CB8AC3E}">
        <p14:creationId xmlns:p14="http://schemas.microsoft.com/office/powerpoint/2010/main" val="148673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4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2. A Explosão da Informação</a:t>
            </a:r>
          </a:p>
        </p:txBody>
      </p:sp>
      <p:pic>
        <p:nvPicPr>
          <p:cNvPr id="6" name="Imagem 5" descr="without_claude_shannon_there_would_be_no_internet_wide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293" y="1567542"/>
            <a:ext cx="10268304" cy="32088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45704" y="5108349"/>
            <a:ext cx="3395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Claude Shannon (1916 – 2001)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068" y="1123412"/>
            <a:ext cx="10515600" cy="4663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palavra informação, nesta teoria, é usada em um sentido especial que não deve ser confundido com seu uso comum.  Em particular, informação não deve ser confundida com significado.</a:t>
            </a:r>
            <a:r>
              <a:rPr lang="en-US" sz="3200" dirty="0"/>
              <a:t>” (...)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Shannon e Weaver</a:t>
            </a:r>
          </a:p>
          <a:p>
            <a:pPr marL="0" indent="0" algn="ctr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194" y="1136466"/>
            <a:ext cx="10515600" cy="5014369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incerteza que surge em virtude da liberdade de escolha por parte do remetente é a incerteza desejável. A incerteza que surge devido a erros ou a influência do ruído é incerteza indesejável.”</a:t>
            </a:r>
            <a:r>
              <a:rPr lang="en-US" sz="3200" i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Shannon e Weaver</a:t>
            </a:r>
          </a:p>
        </p:txBody>
      </p:sp>
    </p:spTree>
    <p:extLst>
      <p:ext uri="{BB962C8B-B14F-4D97-AF65-F5344CB8AC3E}">
        <p14:creationId xmlns:p14="http://schemas.microsoft.com/office/powerpoint/2010/main" val="215530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446" y="1332415"/>
            <a:ext cx="10515600" cy="49769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“Na verdade, duas mensagens, uma das quais é intensamente carregada de significado e outra que é pura falta de sentido,  podem  ser exatamente  equivalentes,  segundo o ponto de vista desta teoria, com relação à informação.”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Shannon e Weaver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17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2330" y="1397732"/>
            <a:ext cx="111034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“The semantic aspects of communication are irrelevant to the engineering aspects.” (…)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“But this does not mean that the engineering aspects are necessarily irrelevant to the semantic aspects.” </a:t>
            </a:r>
          </a:p>
          <a:p>
            <a:pPr>
              <a:lnSpc>
                <a:spcPct val="150000"/>
              </a:lnSpc>
            </a:pPr>
            <a:r>
              <a:rPr lang="pt-BR" sz="2400" i="1" dirty="0"/>
              <a:t>Shannon e Weaver</a:t>
            </a:r>
          </a:p>
        </p:txBody>
      </p:sp>
    </p:spTree>
    <p:extLst>
      <p:ext uri="{BB962C8B-B14F-4D97-AF65-F5344CB8AC3E}">
        <p14:creationId xmlns:p14="http://schemas.microsoft.com/office/powerpoint/2010/main" val="256439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4" y="1358106"/>
            <a:ext cx="3403600" cy="4140200"/>
          </a:xfrm>
        </p:spPr>
      </p:pic>
      <p:sp>
        <p:nvSpPr>
          <p:cNvPr id="5" name="CaixaDeTexto 4"/>
          <p:cNvSpPr txBox="1"/>
          <p:nvPr/>
        </p:nvSpPr>
        <p:spPr>
          <a:xfrm>
            <a:off x="5591657" y="1454710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1 – x = y(1-z) + z(1-y) + (1-y) (1-z)</a:t>
            </a:r>
          </a:p>
          <a:p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06729" y="5603966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George </a:t>
            </a:r>
            <a:r>
              <a:rPr lang="pt-BR" sz="2000" dirty="0" err="1"/>
              <a:t>Boole</a:t>
            </a:r>
            <a:r>
              <a:rPr lang="pt-BR" sz="2000" dirty="0"/>
              <a:t> (1815-1864)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CEE5FCF-5E2A-4E04-9C91-B188B87502D4}"/>
              </a:ext>
            </a:extLst>
          </p:cNvPr>
          <p:cNvSpPr/>
          <p:nvPr/>
        </p:nvSpPr>
        <p:spPr>
          <a:xfrm>
            <a:off x="5697674" y="295708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/>
              <a:t>Animais sujos são todos aqueles que têm o casco fendido e não ruminam, todos os que ruminam sem ter o casco fendido, e todos aqueles que não têm o casco fendido nem ruminam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824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+mn-lt"/>
              </a:rPr>
              <a:t>Índice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528356"/>
            <a:ext cx="10735491" cy="47661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3500" dirty="0"/>
              <a:t>1. A Explosão de Luz</a:t>
            </a:r>
          </a:p>
          <a:p>
            <a:pPr lvl="1">
              <a:buNone/>
            </a:pPr>
            <a:r>
              <a:rPr lang="pt-BR" sz="2800" dirty="0"/>
              <a:t>Verdade e comunicação das ideias no Iluminismo</a:t>
            </a:r>
          </a:p>
          <a:p>
            <a:pPr lvl="1">
              <a:buNone/>
            </a:pPr>
            <a:endParaRPr lang="pt-BR" dirty="0"/>
          </a:p>
          <a:p>
            <a:pPr>
              <a:buNone/>
            </a:pPr>
            <a:r>
              <a:rPr lang="pt-BR" sz="3500" dirty="0"/>
              <a:t>2. A Explosão da Informação</a:t>
            </a:r>
          </a:p>
          <a:p>
            <a:pPr lvl="1">
              <a:buNone/>
            </a:pPr>
            <a:r>
              <a:rPr lang="pt-BR" sz="2800" dirty="0"/>
              <a:t>A ciência dos bits contagia a cultura</a:t>
            </a:r>
          </a:p>
          <a:p>
            <a:pPr lvl="1">
              <a:buNone/>
            </a:pPr>
            <a:endParaRPr lang="pt-BR" i="1" dirty="0"/>
          </a:p>
          <a:p>
            <a:pPr>
              <a:buNone/>
            </a:pPr>
            <a:r>
              <a:rPr lang="pt-BR" sz="3500" dirty="0"/>
              <a:t>3. A Explosão da Pós-Verdade</a:t>
            </a:r>
          </a:p>
          <a:p>
            <a:pPr lvl="1">
              <a:buNone/>
            </a:pPr>
            <a:r>
              <a:rPr lang="pt-BR" sz="2800" dirty="0"/>
              <a:t>A democracia descobre que a verdade faltou ao encontro</a:t>
            </a:r>
          </a:p>
          <a:p>
            <a:pPr lvl="1">
              <a:buNone/>
            </a:pPr>
            <a:endParaRPr lang="pt-BR" dirty="0"/>
          </a:p>
          <a:p>
            <a:pPr>
              <a:buNone/>
            </a:pPr>
            <a:r>
              <a:rPr lang="pt-BR" sz="3500" dirty="0"/>
              <a:t>4. Uma ponte</a:t>
            </a:r>
          </a:p>
          <a:p>
            <a:pPr lvl="1">
              <a:buNone/>
            </a:pPr>
            <a:r>
              <a:rPr lang="pt-BR" sz="2800" dirty="0"/>
              <a:t>Nos estudos da informação, o lastro de confiança se torna um fator crítico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17" y="963476"/>
            <a:ext cx="3375583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4323803" y="5469765"/>
            <a:ext cx="3368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Gregory </a:t>
            </a:r>
            <a:r>
              <a:rPr lang="pt-BR" sz="2000" dirty="0" err="1"/>
              <a:t>Bateson</a:t>
            </a:r>
            <a:r>
              <a:rPr lang="pt-BR" sz="2000" dirty="0"/>
              <a:t> (1904 - 1980)</a:t>
            </a:r>
          </a:p>
        </p:txBody>
      </p:sp>
    </p:spTree>
    <p:extLst>
      <p:ext uri="{BB962C8B-B14F-4D97-AF65-F5344CB8AC3E}">
        <p14:creationId xmlns:p14="http://schemas.microsoft.com/office/powerpoint/2010/main" val="137636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 algn="ctr">
              <a:buNone/>
            </a:pPr>
            <a:endParaRPr lang="pt-BR" b="1" i="1" dirty="0"/>
          </a:p>
          <a:p>
            <a:pPr marL="0" indent="0">
              <a:buNone/>
            </a:pPr>
            <a:r>
              <a:rPr lang="pt-BR" sz="3200" dirty="0"/>
              <a:t>Informação é uma “diferença que faz a diferença”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Gregory </a:t>
            </a:r>
            <a:r>
              <a:rPr lang="pt-BR" sz="2400" i="1" dirty="0" err="1"/>
              <a:t>Bateson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25528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ac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1211" y="1286604"/>
            <a:ext cx="5669280" cy="41385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19746" y="5551714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Jacques Lacan (1901 – 1981)</a:t>
            </a:r>
          </a:p>
        </p:txBody>
      </p:sp>
    </p:spTree>
    <p:extLst>
      <p:ext uri="{BB962C8B-B14F-4D97-AF65-F5344CB8AC3E}">
        <p14:creationId xmlns:p14="http://schemas.microsoft.com/office/powerpoint/2010/main" val="96683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8" y="996474"/>
            <a:ext cx="3135086" cy="4950823"/>
          </a:xfrm>
        </p:spPr>
      </p:pic>
    </p:spTree>
    <p:extLst>
      <p:ext uri="{BB962C8B-B14F-4D97-AF65-F5344CB8AC3E}">
        <p14:creationId xmlns:p14="http://schemas.microsoft.com/office/powerpoint/2010/main" val="279916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discursos lac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/>
          <a:stretch/>
        </p:blipFill>
        <p:spPr bwMode="auto">
          <a:xfrm>
            <a:off x="3592284" y="2390581"/>
            <a:ext cx="4245429" cy="16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5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610" y="2246814"/>
            <a:ext cx="2868527" cy="20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45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1618781"/>
            <a:ext cx="2730137" cy="4207403"/>
          </a:xfrm>
        </p:spPr>
      </p:pic>
      <p:sp>
        <p:nvSpPr>
          <p:cNvPr id="5" name="CaixaDeTexto 4"/>
          <p:cNvSpPr txBox="1"/>
          <p:nvPr/>
        </p:nvSpPr>
        <p:spPr>
          <a:xfrm>
            <a:off x="4452740" y="2534186"/>
            <a:ext cx="6914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“O espetáculo é o capital em tal grau de </a:t>
            </a:r>
          </a:p>
          <a:p>
            <a:r>
              <a:rPr lang="pt-BR" sz="3200" dirty="0"/>
              <a:t>acumulação que se torna imagem”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89523" y="4295408"/>
            <a:ext cx="205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ℇ = k </a:t>
            </a:r>
            <a:r>
              <a:rPr lang="pt-BR" sz="5400" baseline="30000" dirty="0"/>
              <a:t>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88707" y="5839093"/>
            <a:ext cx="2927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Guy </a:t>
            </a:r>
            <a:r>
              <a:rPr lang="pt-BR" sz="2000" dirty="0" err="1"/>
              <a:t>Debord</a:t>
            </a:r>
            <a:r>
              <a:rPr lang="pt-BR" sz="2000" dirty="0"/>
              <a:t> (1931 – 1994)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80155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ichard.Dawk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590" y="1120231"/>
            <a:ext cx="6430820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4963886" y="5564777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Richard Dawkins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842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 algn="ctr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A vida no planeta Terra poderia ser explicada como uma “explosão de informação”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Richard </a:t>
            </a:r>
            <a:r>
              <a:rPr lang="pt-BR" sz="2400" i="1" dirty="0" err="1"/>
              <a:t>Dawkins</a:t>
            </a:r>
            <a:r>
              <a:rPr lang="pt-BR" sz="2400" i="1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1119" y="1502228"/>
            <a:ext cx="6309595" cy="3785757"/>
          </a:xfrm>
        </p:spPr>
      </p:pic>
      <p:sp>
        <p:nvSpPr>
          <p:cNvPr id="5" name="CaixaDeTexto 4"/>
          <p:cNvSpPr txBox="1"/>
          <p:nvPr/>
        </p:nvSpPr>
        <p:spPr>
          <a:xfrm>
            <a:off x="4781006" y="5408023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/>
              <a:t>Yuval</a:t>
            </a:r>
            <a:r>
              <a:rPr lang="pt-BR" sz="2000" dirty="0"/>
              <a:t> </a:t>
            </a:r>
            <a:r>
              <a:rPr lang="pt-BR" sz="2000" dirty="0" err="1"/>
              <a:t>Harari</a:t>
            </a:r>
            <a:r>
              <a:rPr lang="pt-BR" sz="2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6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1. A Explosão de Luz</a:t>
            </a:r>
          </a:p>
        </p:txBody>
      </p:sp>
      <p:pic>
        <p:nvPicPr>
          <p:cNvPr id="4" name="Imagem 3" descr="37465b211ca3434ddf9f31d70af48d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0287" y="1449976"/>
            <a:ext cx="5321009" cy="4336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96344" y="5917108"/>
            <a:ext cx="531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 Liberdade guiando o povo, 1830 – </a:t>
            </a:r>
            <a:r>
              <a:rPr lang="pt-BR" sz="2000" dirty="0" err="1"/>
              <a:t>Delacroix</a:t>
            </a:r>
            <a:endParaRPr lang="pt-BR" sz="2000" dirty="0"/>
          </a:p>
          <a:p>
            <a:pPr algn="ctr"/>
            <a:r>
              <a:rPr lang="pt-BR" sz="2000" dirty="0"/>
              <a:t>Museu do Louvre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391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“O dogma atualmente em vigor sustenta que organismos são algoritmos e que algoritmos podem ser representados por meio de fórmulas matemáticas.”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buNone/>
            </a:pPr>
            <a:r>
              <a:rPr lang="pt-BR" sz="2400" i="1" dirty="0" err="1"/>
              <a:t>Yuval</a:t>
            </a:r>
            <a:r>
              <a:rPr lang="pt-BR" sz="2400" i="1" dirty="0"/>
              <a:t> </a:t>
            </a:r>
            <a:r>
              <a:rPr lang="pt-BR" sz="2400" i="1" dirty="0" err="1"/>
              <a:t>Harari</a:t>
            </a:r>
            <a:r>
              <a:rPr lang="pt-BR" sz="2400" i="1" dirty="0"/>
              <a:t>  - Homo Deus, 2015</a:t>
            </a:r>
          </a:p>
        </p:txBody>
      </p:sp>
    </p:spTree>
    <p:extLst>
      <p:ext uri="{BB962C8B-B14F-4D97-AF65-F5344CB8AC3E}">
        <p14:creationId xmlns:p14="http://schemas.microsoft.com/office/powerpoint/2010/main" val="806252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0520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dirty="0"/>
              <a:t>“Também se entende muitas vezes por informação o conjunto dos acontecimentos selecionados pelas agências de notícias e pelos profissionais das mídias. (...) A informação é, então, qualquer acontecimento, a partir do momento em que é selecionado pelos agentes das organizações que gerem as mídias como dotado de valor informativo.”</a:t>
            </a:r>
          </a:p>
          <a:p>
            <a:pPr marL="0" indent="0" algn="ctr">
              <a:buNone/>
            </a:pPr>
            <a:endParaRPr lang="pt-BR" sz="2600" i="1" dirty="0"/>
          </a:p>
          <a:p>
            <a:pPr marL="0" indent="0">
              <a:buNone/>
            </a:pPr>
            <a:r>
              <a:rPr lang="pt-BR" i="1" dirty="0"/>
              <a:t>Adriano Duarte Rodrigues</a:t>
            </a:r>
          </a:p>
        </p:txBody>
      </p:sp>
    </p:spTree>
    <p:extLst>
      <p:ext uri="{BB962C8B-B14F-4D97-AF65-F5344CB8AC3E}">
        <p14:creationId xmlns:p14="http://schemas.microsoft.com/office/powerpoint/2010/main" val="3765126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abermas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6423" y="1018903"/>
            <a:ext cx="3977321" cy="429987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62824" y="5484614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Jürgen Habermas </a:t>
            </a:r>
          </a:p>
        </p:txBody>
      </p:sp>
    </p:spTree>
    <p:extLst>
      <p:ext uri="{BB962C8B-B14F-4D97-AF65-F5344CB8AC3E}">
        <p14:creationId xmlns:p14="http://schemas.microsoft.com/office/powerpoint/2010/main" val="275778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7383"/>
            <a:ext cx="10515600" cy="62832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troca de informações se desenvolve na trilha da troca de mercadorias”.</a:t>
            </a:r>
            <a:r>
              <a:rPr lang="pt-BR" sz="3200" baseline="30000" dirty="0"/>
              <a:t> </a:t>
            </a:r>
            <a:r>
              <a:rPr lang="pt-BR" sz="3200" dirty="0"/>
              <a:t> (...) “A partir do século XIV, a troca antiga de cartas comerciais foi transformada numa espécie de sistema corporativo de correspondência. (...) Mais ou menos contemporâneos ao surgimento das bolsas, o correio e a imprensa institucionalizaram contatos permanentes de comunicação.”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buNone/>
            </a:pPr>
            <a:r>
              <a:rPr lang="pt-BR" sz="2400" i="1" dirty="0"/>
              <a:t>Jürgen Habermas</a:t>
            </a:r>
          </a:p>
        </p:txBody>
      </p:sp>
    </p:spTree>
    <p:extLst>
      <p:ext uri="{BB962C8B-B14F-4D97-AF65-F5344CB8AC3E}">
        <p14:creationId xmlns:p14="http://schemas.microsoft.com/office/powerpoint/2010/main" val="1618832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137" y="300446"/>
            <a:ext cx="11260183" cy="62701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grande era da informação é, na verdade, uma explosão da não-informação – uma explosão de dados. Para enfrentar a crescente avalanche dos dados, é imperativo fazer a distinção entre dados e informação. Informação deve ser aquilo que leva à compreensão.” “Se não faz sentido para você, a denominação de informação não se aplica. No tratado </a:t>
            </a:r>
            <a:r>
              <a:rPr lang="pt-BR" sz="3200" i="1" dirty="0"/>
              <a:t>A teoria matemática da comunicação</a:t>
            </a:r>
            <a:r>
              <a:rPr lang="pt-BR" sz="3200" dirty="0"/>
              <a:t>, que constitui um marco no assunto, Shannon e Weaver definem a informação como aquilo que reduz a incerteza.”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Richard Saul </a:t>
            </a:r>
            <a:r>
              <a:rPr lang="pt-BR" sz="2400" i="1" dirty="0" err="1"/>
              <a:t>Wurman</a:t>
            </a:r>
            <a:endParaRPr lang="pt-BR" sz="24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468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32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3. A Explosão da Pós-Verdade</a:t>
            </a:r>
          </a:p>
        </p:txBody>
      </p:sp>
      <p:pic>
        <p:nvPicPr>
          <p:cNvPr id="4" name="Imagem 3" descr="76204905-trump-jur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057" y="1517158"/>
            <a:ext cx="7429457" cy="44222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37057" y="6244992"/>
            <a:ext cx="704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Posse de Donald </a:t>
            </a:r>
            <a:r>
              <a:rPr lang="pt-BR" sz="2000" dirty="0" err="1"/>
              <a:t>Trump</a:t>
            </a:r>
            <a:r>
              <a:rPr lang="pt-BR" sz="2000" dirty="0"/>
              <a:t> como presidente dos EUA em 20/01/2017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46741" y="5706683"/>
            <a:ext cx="253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Rafael </a:t>
            </a:r>
            <a:r>
              <a:rPr lang="pt-BR" sz="2000" dirty="0" err="1"/>
              <a:t>Capurro</a:t>
            </a:r>
            <a:r>
              <a:rPr lang="pt-BR" sz="2000" dirty="0"/>
              <a:t> 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7" b="5557"/>
          <a:stretch/>
        </p:blipFill>
        <p:spPr>
          <a:xfrm>
            <a:off x="3570321" y="888271"/>
            <a:ext cx="4868478" cy="466111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389" y="222069"/>
            <a:ext cx="11220994" cy="64138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coisa mais importante em CI (como em política de informação) é considerar a informação como uma força constitutiva na sociedade e, assim, reconhecer a natureza teleológica dos sistemas e serviços de informação”. [...] “quando usamos o termo ‘informação’ em  CI,  deveríamos  ter  sempre  em  mente  que informação é o que é informativo para uma determinada pessoa.” </a:t>
            </a:r>
          </a:p>
          <a:p>
            <a:pPr marL="0" indent="0" algn="ctr">
              <a:buNone/>
            </a:pPr>
            <a:endParaRPr lang="pt-BR" sz="1200" i="1" dirty="0"/>
          </a:p>
          <a:p>
            <a:pPr marL="0" indent="0" algn="ctr">
              <a:buNone/>
            </a:pPr>
            <a:endParaRPr lang="pt-BR" sz="1200" i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i="1" dirty="0"/>
              <a:t>Rafael </a:t>
            </a:r>
            <a:r>
              <a:rPr lang="pt-BR" sz="2400" i="1" dirty="0" err="1"/>
              <a:t>Capurro</a:t>
            </a:r>
            <a:r>
              <a:rPr lang="pt-BR" sz="2400" i="1" dirty="0"/>
              <a:t> e </a:t>
            </a:r>
            <a:r>
              <a:rPr lang="pt-BR" sz="2400" i="1" dirty="0" err="1"/>
              <a:t>Birger</a:t>
            </a:r>
            <a:r>
              <a:rPr lang="pt-BR" sz="2400" i="1" dirty="0"/>
              <a:t> </a:t>
            </a:r>
            <a:r>
              <a:rPr lang="pt-BR" sz="2400" i="1" dirty="0" err="1"/>
              <a:t>Hjorland</a:t>
            </a:r>
            <a:r>
              <a:rPr lang="pt-BR" sz="2400" i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i="1" dirty="0"/>
              <a:t>O conceito de informação, 2007</a:t>
            </a:r>
          </a:p>
          <a:p>
            <a:endParaRPr lang="pt-BR" baseline="30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" y="1422364"/>
            <a:ext cx="2995885" cy="3984675"/>
          </a:xfrm>
        </p:spPr>
      </p:pic>
      <p:sp>
        <p:nvSpPr>
          <p:cNvPr id="5" name="CaixaDeTexto 4"/>
          <p:cNvSpPr txBox="1"/>
          <p:nvPr/>
        </p:nvSpPr>
        <p:spPr>
          <a:xfrm>
            <a:off x="4508320" y="2113109"/>
            <a:ext cx="70258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“Informação é o que é capaz de produzir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conhecimento e uma vez que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o conhecimento requer verdade,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a informação também a requer”</a:t>
            </a:r>
          </a:p>
          <a:p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01315" y="5473334"/>
            <a:ext cx="3060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Fred </a:t>
            </a:r>
            <a:r>
              <a:rPr lang="pt-BR" sz="2000" dirty="0" err="1"/>
              <a:t>Dretske</a:t>
            </a:r>
            <a:r>
              <a:rPr lang="pt-BR" sz="2000" dirty="0"/>
              <a:t>  (1932 – 2013)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51345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marL="0" indent="0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“Em nossa percepção, a distinção mais importante é aquela entre informação como um objeto ou coisa (por exemplo, número de bits) e informação como um conceito subjetivo, informação como signo; isto é, como dependente da interpretação de um agente cognitivo.”</a:t>
            </a:r>
          </a:p>
          <a:p>
            <a:pPr marL="0" indent="0">
              <a:buNone/>
            </a:pPr>
            <a:endParaRPr lang="pt-BR" sz="12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600" i="1" dirty="0"/>
              <a:t>Rafael </a:t>
            </a:r>
            <a:r>
              <a:rPr lang="pt-BR" sz="2600" i="1" dirty="0" err="1"/>
              <a:t>Capurro</a:t>
            </a:r>
            <a:r>
              <a:rPr lang="pt-BR" sz="2600" i="1" dirty="0"/>
              <a:t> e </a:t>
            </a:r>
            <a:r>
              <a:rPr lang="pt-BR" sz="2600" i="1" dirty="0" err="1"/>
              <a:t>Birger</a:t>
            </a:r>
            <a:r>
              <a:rPr lang="pt-BR" sz="2600" i="1" dirty="0"/>
              <a:t> </a:t>
            </a:r>
            <a:r>
              <a:rPr lang="pt-BR" sz="2600" i="1" dirty="0" err="1"/>
              <a:t>Hjorland</a:t>
            </a:r>
            <a:r>
              <a:rPr lang="pt-BR" sz="2600" i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600" i="1" dirty="0"/>
              <a:t>O conceito de informação, 2007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28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asti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3302" y="1254030"/>
            <a:ext cx="5388812" cy="40233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15311" y="5590901"/>
            <a:ext cx="528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 Queda da Bastilha, 1789 - Jean-Pierre </a:t>
            </a:r>
            <a:r>
              <a:rPr lang="pt-BR" sz="2000" dirty="0" err="1"/>
              <a:t>Houël</a:t>
            </a:r>
            <a:endParaRPr lang="pt-BR" sz="2000" dirty="0"/>
          </a:p>
          <a:p>
            <a:pPr algn="ctr"/>
            <a:r>
              <a:rPr lang="fr-FR" sz="2000" dirty="0"/>
              <a:t>Bibliothèque nationale de France</a:t>
            </a:r>
            <a:endParaRPr lang="pt-B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137" y="313507"/>
            <a:ext cx="11625943" cy="64138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tolerância é o respeito, a aceitação e o apreço da riqueza e da diversidade das culturas de nosso mundo, de nossos modos de </a:t>
            </a:r>
            <a:r>
              <a:rPr lang="pt-BR" sz="3200" b="1" dirty="0"/>
              <a:t>expressão</a:t>
            </a:r>
            <a:r>
              <a:rPr lang="pt-BR" sz="3200" dirty="0"/>
              <a:t> e de nossas maneiras de exprimir nossa qualidade de seres humanos. É fomentada pelo conhecimento, a abertura de espírito, a </a:t>
            </a:r>
            <a:r>
              <a:rPr lang="pt-BR" sz="3200" b="1" dirty="0"/>
              <a:t>comunicação</a:t>
            </a:r>
            <a:r>
              <a:rPr lang="pt-BR" sz="3200" dirty="0"/>
              <a:t> e a liberdade de pensamento, de consciência e de crença. A tolerância é a harmonia na diferença. (...) A tolerância é uma virtude que torna a paz possível e contribui para substituir uma cultura de guerra por uma </a:t>
            </a:r>
            <a:r>
              <a:rPr lang="pt-BR" sz="3200" b="1" dirty="0"/>
              <a:t>cultura de paz</a:t>
            </a:r>
            <a:r>
              <a:rPr lang="pt-BR" sz="3200" dirty="0"/>
              <a:t>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buNone/>
            </a:pPr>
            <a:r>
              <a:rPr lang="pt-BR" sz="2600" i="1" dirty="0"/>
              <a:t>Unesco - Declaração de Princípios sobre a Tolerância, 1995</a:t>
            </a:r>
          </a:p>
        </p:txBody>
      </p:sp>
    </p:spTree>
    <p:extLst>
      <p:ext uri="{BB962C8B-B14F-4D97-AF65-F5344CB8AC3E}">
        <p14:creationId xmlns:p14="http://schemas.microsoft.com/office/powerpoint/2010/main" val="2396974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7" y="1254034"/>
            <a:ext cx="3357154" cy="44160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39974" y="6046316"/>
            <a:ext cx="456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Revista </a:t>
            </a:r>
            <a:r>
              <a:rPr lang="pt-BR" sz="2000" i="1" dirty="0"/>
              <a:t>The </a:t>
            </a:r>
            <a:r>
              <a:rPr lang="pt-BR" sz="2000" i="1" dirty="0" err="1"/>
              <a:t>Economist</a:t>
            </a:r>
            <a:r>
              <a:rPr lang="pt-BR" sz="2000" dirty="0"/>
              <a:t>, setembro de 2016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132" y="613955"/>
            <a:ext cx="10515600" cy="5615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O termo “Pós-Verdade” qualifica um ambiente em que os fatos objetivos têm menos peso do que apelos emocionais ou crenças pessoais em formar a opinião pública. Uma das características dessa “post-</a:t>
            </a:r>
            <a:r>
              <a:rPr lang="pt-BR" sz="3200" dirty="0" err="1"/>
              <a:t>truth</a:t>
            </a:r>
            <a:r>
              <a:rPr lang="pt-BR" sz="3200" dirty="0"/>
              <a:t> era” é a facilidade para manipular dados conforme a sua vontade.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i="1" dirty="0"/>
              <a:t>Dicionário Oxford, 2016</a:t>
            </a:r>
          </a:p>
        </p:txBody>
      </p:sp>
    </p:spTree>
    <p:extLst>
      <p:ext uri="{BB962C8B-B14F-4D97-AF65-F5344CB8AC3E}">
        <p14:creationId xmlns:p14="http://schemas.microsoft.com/office/powerpoint/2010/main" val="2937897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09" y="1407215"/>
            <a:ext cx="3268728" cy="468272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29" r="2470" b="3540"/>
          <a:stretch/>
        </p:blipFill>
        <p:spPr>
          <a:xfrm>
            <a:off x="1672045" y="718458"/>
            <a:ext cx="3997235" cy="52773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33999" y="6207182"/>
            <a:ext cx="321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Revista </a:t>
            </a:r>
            <a:r>
              <a:rPr lang="pt-BR" sz="2000" i="1" dirty="0"/>
              <a:t>Time</a:t>
            </a:r>
            <a:r>
              <a:rPr lang="pt-BR" sz="2000" dirty="0"/>
              <a:t>, março de 2017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5" y="2926081"/>
            <a:ext cx="2257545" cy="306977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81013" y="6207182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abril de 1966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m tít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589" y="520797"/>
            <a:ext cx="5299262" cy="5812922"/>
          </a:xfrm>
        </p:spPr>
      </p:pic>
      <p:sp>
        <p:nvSpPr>
          <p:cNvPr id="2" name="CaixaDeTexto 1"/>
          <p:cNvSpPr txBox="1"/>
          <p:nvPr/>
        </p:nvSpPr>
        <p:spPr>
          <a:xfrm>
            <a:off x="6179121" y="1681267"/>
            <a:ext cx="5629811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“Nós temos que investigar quais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são os ingredientes necessários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para os sistemas informativos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que encorajam uma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cultura da verdade.”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4. Uma ponte</a:t>
            </a:r>
          </a:p>
        </p:txBody>
      </p:sp>
      <p:pic>
        <p:nvPicPr>
          <p:cNvPr id="5" name="Imagem 4" descr="vtpVL8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474" y="1427923"/>
            <a:ext cx="4624252" cy="46071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35086" y="6191794"/>
            <a:ext cx="5675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(P</a:t>
            </a:r>
            <a:r>
              <a:rPr lang="en-US" sz="2000" dirty="0" err="1"/>
              <a:t>erpetual</a:t>
            </a:r>
            <a:r>
              <a:rPr lang="en-US" sz="2000" dirty="0"/>
              <a:t> motion water wheel, 1961 - </a:t>
            </a:r>
            <a:r>
              <a:rPr lang="pt-BR" sz="2000" dirty="0" err="1"/>
              <a:t>M.C.</a:t>
            </a:r>
            <a:r>
              <a:rPr lang="pt-BR" sz="2000" dirty="0"/>
              <a:t> </a:t>
            </a:r>
            <a:r>
              <a:rPr lang="pt-BR" sz="2000" dirty="0" err="1"/>
              <a:t>Escher</a:t>
            </a:r>
            <a:r>
              <a:rPr lang="pt-BR" sz="2000" dirty="0"/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896" y="1311130"/>
            <a:ext cx="5234589" cy="40707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93620" y="5499463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Hannah </a:t>
            </a:r>
            <a:r>
              <a:rPr lang="pt-BR" sz="2000" dirty="0" err="1"/>
              <a:t>Arendt</a:t>
            </a:r>
            <a:r>
              <a:rPr lang="pt-BR" sz="2000" dirty="0"/>
              <a:t> (1906 – 1975)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9634"/>
            <a:ext cx="11521440" cy="64269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“Podemos permitir-nos negligenciar a questão de saber o que é a verdade, contentando-nos em tomar a palavra no sentido em que os homens comumente a entendem. E se pensamos agora em verdades de facto – em verdades tão modestas como o papel, durante a revolução russa, de um homem de nome Trotsky que não surge em nenhum dos livros da história da revolução soviética – vemos imediatamente como elas são mais vulneráveis que todas as espécies de verdades racionais tomadas no seu conjunto.” </a:t>
            </a:r>
          </a:p>
          <a:p>
            <a:pPr marL="0" indent="0" algn="ctr">
              <a:buNone/>
            </a:pPr>
            <a:endParaRPr lang="pt-BR" sz="1300" b="1" i="1" dirty="0"/>
          </a:p>
          <a:p>
            <a:pPr marL="0" indent="0">
              <a:buNone/>
            </a:pPr>
            <a:r>
              <a:rPr lang="pt-BR" sz="2600" i="1" dirty="0"/>
              <a:t>Hannah Arendt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068" y="1018905"/>
            <a:ext cx="10515600" cy="52233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“Além disso, como os factos e os acontecimentos – que são sempre engendrados pelos homens vivendo e agindo em conjunto – constituem a própria textura do domínio político, é, naturalmente, a verdade de facto que nos interessa mais aqui.”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Hannah Arendt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45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94066" y="5878293"/>
            <a:ext cx="270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Enciclopédia de Diderot</a:t>
            </a:r>
          </a:p>
          <a:p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72" y="1210650"/>
            <a:ext cx="6603852" cy="44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28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0" y="692335"/>
            <a:ext cx="11495314" cy="650530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“A geração, coleta, organização, interpretação, armazenamento, recuperação, disseminação   e   transformação   da   informação   deve, portanto, ser baseada em visões/teorias sobre os problemas, questões e objetivos que a informação deverá satisfazer. Em bibliotecas públicas, estes objetivos estão relacionados à função democrática da biblioteca pública na sociedade.”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i="1" dirty="0"/>
              <a:t>Rafael </a:t>
            </a:r>
            <a:r>
              <a:rPr lang="pt-BR" sz="2400" i="1" dirty="0" err="1"/>
              <a:t>Capurro</a:t>
            </a:r>
            <a:r>
              <a:rPr lang="pt-BR" sz="2400" i="1" dirty="0"/>
              <a:t> e </a:t>
            </a:r>
            <a:r>
              <a:rPr lang="pt-BR" sz="2400" i="1" dirty="0" err="1"/>
              <a:t>Birger</a:t>
            </a:r>
            <a:r>
              <a:rPr lang="pt-BR" sz="2400" i="1" dirty="0"/>
              <a:t> </a:t>
            </a:r>
            <a:r>
              <a:rPr lang="pt-BR" sz="2400" i="1" dirty="0" err="1"/>
              <a:t>Hjorland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4269827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446" y="809897"/>
            <a:ext cx="10515600" cy="51972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produção bibliográfica da área tenta apontar uma série de caminhos que possibilitem à biblioteca pública encontrar a sua verdadeira identidade como uma instituição eficiente na formação da cidadania e na melhoria da qualidade de vida da sociedade.”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Emir José </a:t>
            </a:r>
            <a:r>
              <a:rPr lang="pt-BR" sz="2400" i="1" dirty="0" err="1"/>
              <a:t>Suaiden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585141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66206"/>
            <a:ext cx="10515600" cy="5510757"/>
          </a:xfrm>
        </p:spPr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filosofia do fundador do Google é não saber por que uma página é melhor do que outra. Se as estatísticas dos links recebidos dizem que é, isso é bom o suficiente. Nenhuma análise semântica ou causal é necessária. É por isso que o Google pode traduzir línguas sem ‘saber falar’ essas línguas.”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Lucia </a:t>
            </a:r>
            <a:r>
              <a:rPr lang="pt-BR" sz="2400" i="1" dirty="0" err="1"/>
              <a:t>Santaella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73502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2" y="1136466"/>
            <a:ext cx="4177414" cy="44413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71547" y="5812972"/>
            <a:ext cx="3737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Honoré Gabriel </a:t>
            </a:r>
            <a:r>
              <a:rPr lang="pt-BR" sz="2000" dirty="0" err="1"/>
              <a:t>Riqueti</a:t>
            </a:r>
            <a:r>
              <a:rPr lang="pt-BR" sz="2000" dirty="0"/>
              <a:t> </a:t>
            </a:r>
          </a:p>
          <a:p>
            <a:pPr algn="ctr"/>
            <a:r>
              <a:rPr lang="pt-BR" sz="2000" dirty="0"/>
              <a:t>conde de Mirabeau (1749 – 1791)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35576"/>
            <a:ext cx="10515600" cy="58913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“Deixemos que se batam [as doutrinas contrárias] e veremos de que lado estará a vitória.”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Mirabeau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“Por acaso a verdade alguma vez foi derrotada quando atacada abertamente e quando teve a liberdade para defender-se?”</a:t>
            </a:r>
          </a:p>
          <a:p>
            <a:pPr marL="0" indent="0">
              <a:buNone/>
            </a:pPr>
            <a:r>
              <a:rPr lang="pt-BR" sz="2400" i="1" dirty="0"/>
              <a:t>Mirabeau</a:t>
            </a:r>
          </a:p>
        </p:txBody>
      </p:sp>
    </p:spTree>
    <p:extLst>
      <p:ext uri="{BB962C8B-B14F-4D97-AF65-F5344CB8AC3E}">
        <p14:creationId xmlns:p14="http://schemas.microsoft.com/office/powerpoint/2010/main" val="427806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41" y="1314952"/>
            <a:ext cx="3571156" cy="4090597"/>
          </a:xfrm>
        </p:spPr>
      </p:pic>
      <p:sp>
        <p:nvSpPr>
          <p:cNvPr id="5" name="CaixaDeTexto 4"/>
          <p:cNvSpPr txBox="1"/>
          <p:nvPr/>
        </p:nvSpPr>
        <p:spPr>
          <a:xfrm>
            <a:off x="2717068" y="5735134"/>
            <a:ext cx="704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Guillaume-Chrétien de Lamoignon de Malesherbes (1721 – 1794)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8497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06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t-BR" b="1" i="1" dirty="0"/>
          </a:p>
          <a:p>
            <a:pPr marL="0" indent="0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discussão pública das opiniões é um meio seguro para se fazer brotar a verdade. E talvez seja o único.”</a:t>
            </a:r>
          </a:p>
          <a:p>
            <a:pPr marL="0" indent="0">
              <a:buNone/>
            </a:pPr>
            <a:r>
              <a:rPr lang="pt-BR" sz="2400" i="1" dirty="0"/>
              <a:t> </a:t>
            </a:r>
            <a:r>
              <a:rPr lang="fr-FR" sz="2400" i="1" dirty="0"/>
              <a:t>Malesherbes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30486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1597</Words>
  <Application>Microsoft Office PowerPoint</Application>
  <PresentationFormat>Widescreen</PresentationFormat>
  <Paragraphs>140</Paragraphs>
  <Slides>52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Office Theme</vt:lpstr>
      <vt:lpstr>Biblioteca, Informação e Sociedade  (A informação e a verdade em nossos dias)  CBD 2024</vt:lpstr>
      <vt:lpstr>Índice</vt:lpstr>
      <vt:lpstr>1. A Explosão de Luz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A Explosão da Informação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A Explosão da Pós-Verdade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Uma ponte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Discursos de Lacan</dc:title>
  <dc:creator>paula dallari</dc:creator>
  <cp:lastModifiedBy>Eugenio Bucci</cp:lastModifiedBy>
  <cp:revision>112</cp:revision>
  <cp:lastPrinted>2017-06-02T17:16:28Z</cp:lastPrinted>
  <dcterms:created xsi:type="dcterms:W3CDTF">2016-09-27T12:28:36Z</dcterms:created>
  <dcterms:modified xsi:type="dcterms:W3CDTF">2024-01-04T18:19:02Z</dcterms:modified>
</cp:coreProperties>
</file>