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embeddedFontLst>
    <p:embeddedFont>
      <p:font typeface="Proxima Nova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e608a7ec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e608a7ec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e608a7ec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e608a7ec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e608a7ec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e608a7ec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e608a7ec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e608a7ec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e608a7ec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e608a7ec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e608a7ec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e608a7ec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e608a7ec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6e608a7ec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e608a7e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e608a7e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e608a7ec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e608a7ec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e608a7ec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6e608a7ec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b6a3951b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b6a3951b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e608a7ec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e608a7ec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e608a7ec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6e608a7ec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e608a7eca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6e608a7eca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b6a3951b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b6a3951b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b6a3951b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b6a3951b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e608a7ec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6e608a7ec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6e608a7ec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6e608a7eca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6e608a7ec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6e608a7eca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e608a7ec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6e608a7ec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e608a7eca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6e608a7eca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e608a7e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e608a7e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e608a7ec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6e608a7eca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e608a7eca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e608a7eca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e608a7eca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6e608a7eca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6e608a7ec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6e608a7ec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e608a7eca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6e608a7eca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e608a7ec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6e608a7ec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6e608a7eca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6e608a7eca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6e608a7ec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6e608a7eca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6e608a7eca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6e608a7eca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e608a7e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e608a7e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e608a7ec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e608a7ec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e608a7ec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e608a7ec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e608a7ec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6e608a7ec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e608a7e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e608a7e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e608a7ec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e608a7ec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qtree.github.io/doc/Command-Referenc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jdispatcher/msa/maff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Aula III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Inferência Filogenética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Parcimônia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6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um critério aceitável para árvores baseadas em dados morfológicos;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Sua lógica simples permite a visualização rápida de problemas na codificação de caracteres;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Há possibilidade de utilizar algoritmos de pesagem implícita que dão mais peso a caracteres que mudam menos ao longo da árvore. 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975" y="2758725"/>
            <a:ext cx="3662401" cy="203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150" y="732025"/>
            <a:ext cx="1765701" cy="176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6943175" y="388825"/>
            <a:ext cx="16776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TNT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5987800" y="4676925"/>
            <a:ext cx="2333100" cy="377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Pablo Goloboff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Transformações de caracteres</a:t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50" y="1114600"/>
            <a:ext cx="491350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Máxima Verossimilhança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Busca responder qual árvore (incluindo comprimento de ramos) torna o dataset mais plausível, dado um modelo de evolução.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modelo é basicamente um conjunto de probabilidades de um nucleotídeo mudar para outro (ex: A -&gt; G).</a:t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768401" y="3013347"/>
            <a:ext cx="1816349" cy="214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5604550" y="2777275"/>
            <a:ext cx="2338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      G         G       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576" y="3177200"/>
            <a:ext cx="1779325" cy="14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6754800" y="4646500"/>
            <a:ext cx="2077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200" y="2109725"/>
            <a:ext cx="6266100" cy="29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825" y="2109725"/>
            <a:ext cx="237460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366600" y="266625"/>
            <a:ext cx="80430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 modelo mais simples é o Jukes Cantor, que assume que as probabilidades de transição de um nucleotídeo para qualquer outro é sempre igual.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200" y="2109725"/>
            <a:ext cx="6266100" cy="29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825" y="2109725"/>
            <a:ext cx="237460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366600" y="266625"/>
            <a:ext cx="80430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 modelo mais simples é o Jukes Cantor, que assume que as probabilidades de transição de um nucleotídeo para qualquer outro é sempre igual.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4810225" y="1588600"/>
            <a:ext cx="2599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A        C        G         T</a:t>
            </a:r>
            <a:endParaRPr sz="1800"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 rot="5400000">
            <a:off x="6336575" y="2906100"/>
            <a:ext cx="20463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A   C    G   T</a:t>
            </a:r>
            <a:endParaRPr sz="1800"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Modelos de substituição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311700" y="2299575"/>
            <a:ext cx="3909900" cy="22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Porém, nós sabemos experimentalmente que algumas mudanças são mais comuns do que outras.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Purina ←→ Purina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Pirimidina ←→ Pirimidina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675" y="1017725"/>
            <a:ext cx="357630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GTR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O GTR (General Time Reversible) é o modelo mais complexo, pois permite que todos os tipos de mudança tenham probabilidades diferentes.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451" y="288838"/>
            <a:ext cx="1877151" cy="456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045" y="2571750"/>
            <a:ext cx="4075930" cy="228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Variação de taxas entre sítios de DNA: uniforme</a:t>
            </a:r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5" y="4099247"/>
            <a:ext cx="7896225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5" y="1230950"/>
            <a:ext cx="7819025" cy="264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9"/>
          <p:cNvCxnSpPr>
            <a:stCxn id="200" idx="1"/>
            <a:endCxn id="200" idx="3"/>
          </p:cNvCxnSpPr>
          <p:nvPr/>
        </p:nvCxnSpPr>
        <p:spPr>
          <a:xfrm>
            <a:off x="623875" y="2554013"/>
            <a:ext cx="7818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Variação de taxas entre sítios de DNA: gamma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5" y="4099247"/>
            <a:ext cx="7896225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5" y="1230950"/>
            <a:ext cx="7819025" cy="26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/>
          <p:nvPr/>
        </p:nvSpPr>
        <p:spPr>
          <a:xfrm>
            <a:off x="822075" y="1744009"/>
            <a:ext cx="7454175" cy="1733125"/>
          </a:xfrm>
          <a:custGeom>
            <a:avLst/>
            <a:gdLst/>
            <a:ahLst/>
            <a:cxnLst/>
            <a:rect l="l" t="t" r="r" b="b"/>
            <a:pathLst>
              <a:path w="298167" h="69325" extrusionOk="0">
                <a:moveTo>
                  <a:pt x="0" y="69326"/>
                </a:moveTo>
                <a:cubicBezTo>
                  <a:pt x="24440" y="57773"/>
                  <a:pt x="96946" y="79"/>
                  <a:pt x="146640" y="5"/>
                </a:cubicBezTo>
                <a:cubicBezTo>
                  <a:pt x="196335" y="-69"/>
                  <a:pt x="272913" y="57402"/>
                  <a:pt x="298167" y="68881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Variação de taxas entre sítios de DNA: particionada</a:t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5" y="4099247"/>
            <a:ext cx="7896225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0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62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23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31"/>
          <p:cNvCxnSpPr/>
          <p:nvPr/>
        </p:nvCxnSpPr>
        <p:spPr>
          <a:xfrm>
            <a:off x="3143850" y="1210900"/>
            <a:ext cx="0" cy="359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31"/>
          <p:cNvCxnSpPr/>
          <p:nvPr/>
        </p:nvCxnSpPr>
        <p:spPr>
          <a:xfrm>
            <a:off x="5829125" y="1210900"/>
            <a:ext cx="0" cy="359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Qual será nossa aventura de hoje?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Formatos para dados biológicos;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Inferência filogenética;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Parcimônia;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Máxima verossimilhança;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Inferência bayesiana;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Coalescência;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Visualização de árvores e suporte.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050" y="2621753"/>
            <a:ext cx="3944125" cy="25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25" y="3409526"/>
            <a:ext cx="2640175" cy="17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Variação de taxas entre sítios de DNA: particionada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5" y="4099247"/>
            <a:ext cx="7896225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0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62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23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32"/>
          <p:cNvCxnSpPr/>
          <p:nvPr/>
        </p:nvCxnSpPr>
        <p:spPr>
          <a:xfrm>
            <a:off x="3143850" y="1210900"/>
            <a:ext cx="0" cy="359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2"/>
          <p:cNvCxnSpPr/>
          <p:nvPr/>
        </p:nvCxnSpPr>
        <p:spPr>
          <a:xfrm>
            <a:off x="5829125" y="1210900"/>
            <a:ext cx="0" cy="359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32" name="Google Shape;232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242" y="1210900"/>
            <a:ext cx="1931021" cy="10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892" y="1210900"/>
            <a:ext cx="1931021" cy="10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967" y="1210900"/>
            <a:ext cx="1931021" cy="108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Variação de taxas entre sítios de DNA: particionada</a:t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5" y="4099247"/>
            <a:ext cx="7896225" cy="4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00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62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23" y="2336575"/>
            <a:ext cx="2533502" cy="150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33"/>
          <p:cNvCxnSpPr/>
          <p:nvPr/>
        </p:nvCxnSpPr>
        <p:spPr>
          <a:xfrm>
            <a:off x="3143850" y="1210900"/>
            <a:ext cx="0" cy="359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33"/>
          <p:cNvCxnSpPr/>
          <p:nvPr/>
        </p:nvCxnSpPr>
        <p:spPr>
          <a:xfrm>
            <a:off x="5829125" y="1210900"/>
            <a:ext cx="0" cy="359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46" name="Google Shape;246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242" y="1210900"/>
            <a:ext cx="1931021" cy="10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892" y="1210900"/>
            <a:ext cx="1931021" cy="10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425" y="1210899"/>
            <a:ext cx="2128124" cy="124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Suporte: Bootstrap</a:t>
            </a: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o mesmo modelo de substituição, as sequências são reamostradas (algumas colunas são removidas) e a árvore de maior verossimilhança é calculada.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Isso é repetido mil vezes (por exemplo) e o número de vezes que um clado aparece nessas mil árvores é contado.</a:t>
            </a:r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175" y="2399575"/>
            <a:ext cx="6022702" cy="25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IQTREE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https://iqtree.github.io/doc/Command-Reference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ou IQTREE command reference no Google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iqtree2 -s &lt;alinhamento.phy&gt; -spp &lt;partitions.charsets&gt; -m GTR+G -bb 1000 -alrt 1000 -nt 3 -pre &lt;output&gt;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Exercício</a:t>
            </a:r>
            <a:endParaRPr/>
          </a:p>
        </p:txBody>
      </p:sp>
      <p:sp>
        <p:nvSpPr>
          <p:cNvPr id="267" name="Google Shape;26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Entrar no NCBI, na opção "</a:t>
            </a:r>
            <a:r>
              <a:rPr lang="pt-BR" dirty="0" err="1"/>
              <a:t>nucleotides</a:t>
            </a:r>
            <a:r>
              <a:rPr lang="pt-BR" dirty="0"/>
              <a:t>" e baixar sequências </a:t>
            </a:r>
            <a:r>
              <a:rPr lang="pt-BR" dirty="0" err="1"/>
              <a:t>ortólogas</a:t>
            </a:r>
            <a:r>
              <a:rPr lang="pt-BR" dirty="0"/>
              <a:t> para 10 espécies.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Salvar no clipboard e baixar em formato .fasta.</a:t>
            </a:r>
            <a:endParaRPr dirty="0"/>
          </a:p>
          <a:p>
            <a:pPr marL="0" indent="0">
              <a:spcBef>
                <a:spcPts val="1200"/>
              </a:spcBef>
              <a:buNone/>
            </a:pPr>
            <a:r>
              <a:rPr lang="pt-BR" dirty="0"/>
              <a:t>Alinhar no </a:t>
            </a:r>
            <a:r>
              <a:rPr lang="pt-BR" dirty="0" err="1"/>
              <a:t>mafft</a:t>
            </a:r>
            <a:r>
              <a:rPr lang="pt-BR" dirty="0"/>
              <a:t> online: </a:t>
            </a:r>
            <a:r>
              <a:rPr lang="pt-BR" dirty="0">
                <a:hlinkClick r:id="rId3"/>
              </a:rPr>
              <a:t>MAFFT &lt; EMBL-EBI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Fazer uma filogenia usando o IQTREE com o modelo GTR incluindo uma distribuição </a:t>
            </a:r>
            <a:r>
              <a:rPr lang="pt-BR" dirty="0" err="1"/>
              <a:t>gamma</a:t>
            </a:r>
            <a:r>
              <a:rPr lang="pt-BR" dirty="0"/>
              <a:t> para a variabilidade dos sítios e com 1000 réplicas de </a:t>
            </a:r>
            <a:r>
              <a:rPr lang="pt-BR" dirty="0" err="1"/>
              <a:t>bootstrap</a:t>
            </a:r>
            <a:r>
              <a:rPr lang="pt-BR" dirty="0"/>
              <a:t> (</a:t>
            </a:r>
            <a:r>
              <a:rPr lang="pt-BR" dirty="0" err="1"/>
              <a:t>UFBoot</a:t>
            </a:r>
            <a:r>
              <a:rPr lang="pt-BR" dirty="0"/>
              <a:t>).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/>
              <a:t>Visualizar os resultados no </a:t>
            </a:r>
            <a:r>
              <a:rPr lang="pt-BR" dirty="0" err="1"/>
              <a:t>FigTree</a:t>
            </a:r>
            <a:r>
              <a:rPr lang="pt-BR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Inferência Bayesiana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311700" y="1185800"/>
            <a:ext cx="4420800" cy="3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Busca calcular a probabilidade de uma árvore e de parâmetros, dado um conjunto de dados.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Para isso, são utilizados os mesmos modelos da máxima verossimilhança, mas associados com distribuições de probabilidades para seus parâmetros.</a:t>
            </a:r>
            <a:endParaRPr/>
          </a:p>
        </p:txBody>
      </p:sp>
      <p:pic>
        <p:nvPicPr>
          <p:cNvPr id="274" name="Google Shape;274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500" y="1185800"/>
            <a:ext cx="4258125" cy="331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Modelos + priors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Permite a inclusão de conhecimento prévio sobre os parâmetros sendo estimados. </a:t>
            </a:r>
            <a:r>
              <a:rPr lang="pt-BR" b="1"/>
              <a:t>Por exemplo</a:t>
            </a:r>
            <a:r>
              <a:rPr lang="pt-BR"/>
              <a:t>, se eu souber que a taxa de evolução de um gene é de </a:t>
            </a:r>
            <a:r>
              <a:rPr lang="pt-BR" b="1"/>
              <a:t>3.5 mudanças</a:t>
            </a:r>
            <a:r>
              <a:rPr lang="pt-BR"/>
              <a:t> por milhão de ano, eu posso utilizar uma distribuição normal centrada nessa taxa como base para calcular os tempos de divergência em uma árvore.</a:t>
            </a:r>
            <a:endParaRPr/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95" y="1281595"/>
            <a:ext cx="3946200" cy="31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Diferenças</a:t>
            </a:r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311700" y="1533050"/>
            <a:ext cx="4260300" cy="30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accent5"/>
                </a:solidFill>
              </a:rPr>
              <a:t>Máxima Verossimilhança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“Dada uma árvore, qual a probabilidade de observar meus dados?”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Usa algoritmos de busca heurística.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accent5"/>
                </a:solidFill>
              </a:rPr>
              <a:t>Estima uma única árvore que maximiza a probabilidade de observar os dados.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1"/>
          </p:nvPr>
        </p:nvSpPr>
        <p:spPr>
          <a:xfrm>
            <a:off x="471885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2"/>
                </a:solidFill>
              </a:rPr>
              <a:t>Inferência Bayesiana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“Qual a probabilidade desta árvore ser verdadeira, dado o que observei nos dados?”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Usa MCMC para explorar o espaço de árvores.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2"/>
                </a:solidFill>
              </a:rPr>
              <a:t>Gera uma amostra de árvores → permite estimar incertezas naturalmente.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Suporte: probabilidade posterior</a:t>
            </a: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31900" cy="3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um valor que pode ser interpretado como a probabilidade daquele clado existir.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Ex: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Os parâmetros do modelo de substituição e a árvore são mudados milhões de vezes, com amostragens ocorrendo de tempos em tempos totalizando 1000 amostras. Se, nessas amostras, um clado apareceu 950 das árvores, então a probabilidade dele existir é de 95% (0.95).</a:t>
            </a:r>
            <a:endParaRPr/>
          </a:p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151" y="314375"/>
            <a:ext cx="3926876" cy="451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Espaço probabilístico</a:t>
            </a:r>
            <a:endParaRPr/>
          </a:p>
        </p:txBody>
      </p:sp>
      <p:pic>
        <p:nvPicPr>
          <p:cNvPr id="301" name="Google Shape;301;p4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00" y="1147638"/>
            <a:ext cx="7620000" cy="29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/>
          <p:nvPr/>
        </p:nvSpPr>
        <p:spPr>
          <a:xfrm>
            <a:off x="266625" y="4265875"/>
            <a:ext cx="869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Quanto mais a nossa cadeia MCMC viajar pelo espaço, melhor será nossa inferência.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3" name="Google Shape;303;p4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675" y="88250"/>
            <a:ext cx="1941575" cy="194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41"/>
          <p:cNvCxnSpPr/>
          <p:nvPr/>
        </p:nvCxnSpPr>
        <p:spPr>
          <a:xfrm rot="10800000">
            <a:off x="4777000" y="1233250"/>
            <a:ext cx="1955100" cy="177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Qual será nossa aventura de hoje?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Formatos para dados biológicos;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Inferência filogenética;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Parcimônia;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Máxima verossimilhança;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Inferência bayesiana;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Coalescência;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Visualização de árvores e suporte.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050" y="2621753"/>
            <a:ext cx="3944125" cy="25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25" y="3409526"/>
            <a:ext cx="2640175" cy="17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773325" y="272750"/>
            <a:ext cx="3993900" cy="28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.tnt  .fasta .phylip .nexus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matrizes de substituição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calibração   teste de hipóteses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pesagem implícita   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atração de ramos longos   TNT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 rot="10800000" flipH="1">
            <a:off x="4325225" y="642850"/>
            <a:ext cx="1461300" cy="779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79;p15"/>
          <p:cNvCxnSpPr/>
          <p:nvPr/>
        </p:nvCxnSpPr>
        <p:spPr>
          <a:xfrm rot="10800000" flipH="1">
            <a:off x="3351075" y="1354175"/>
            <a:ext cx="2026200" cy="379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5"/>
          <p:cNvCxnSpPr/>
          <p:nvPr/>
        </p:nvCxnSpPr>
        <p:spPr>
          <a:xfrm rot="10800000" flipH="1">
            <a:off x="2211325" y="1919125"/>
            <a:ext cx="3000300" cy="10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5"/>
          <p:cNvCxnSpPr/>
          <p:nvPr/>
        </p:nvCxnSpPr>
        <p:spPr>
          <a:xfrm>
            <a:off x="3496550" y="2362375"/>
            <a:ext cx="1013700" cy="180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5"/>
          <p:cNvSpPr txBox="1"/>
          <p:nvPr/>
        </p:nvSpPr>
        <p:spPr>
          <a:xfrm>
            <a:off x="4802550" y="2493825"/>
            <a:ext cx="36141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429000" y="2362375"/>
            <a:ext cx="48708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IQTREE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Bootstrap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MrBayes BEAST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RevBayes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Convergência     prior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Probabilidade 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posterior</a:t>
            </a: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4" name="Google Shape;84;p15"/>
          <p:cNvCxnSpPr>
            <a:endCxn id="83" idx="1"/>
          </p:cNvCxnSpPr>
          <p:nvPr/>
        </p:nvCxnSpPr>
        <p:spPr>
          <a:xfrm>
            <a:off x="3074100" y="2676175"/>
            <a:ext cx="354900" cy="947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Calibração</a:t>
            </a:r>
            <a:endParaRPr/>
          </a:p>
        </p:txBody>
      </p:sp>
      <p:pic>
        <p:nvPicPr>
          <p:cNvPr id="310" name="Google Shape;310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02" y="1088700"/>
            <a:ext cx="3832950" cy="381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552" y="1170125"/>
            <a:ext cx="4632047" cy="37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769C5-E067-5600-1956-A6A4C5D4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Modelo MK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801759-FC87-EF93-5937-B1561314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06508" cy="1622922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É baseado na matriz do modelo </a:t>
            </a:r>
            <a:r>
              <a:rPr lang="pt-BR" dirty="0" err="1"/>
              <a:t>Jukes</a:t>
            </a:r>
            <a:r>
              <a:rPr lang="pt-BR" dirty="0"/>
              <a:t> Cantor, onde a probabilidade de transição de um estado 0 para 1 (ou 1 para 2, etc.) é a mesma para todas as transições.</a:t>
            </a:r>
          </a:p>
        </p:txBody>
      </p:sp>
      <p:pic>
        <p:nvPicPr>
          <p:cNvPr id="2050" name="Picture 2" descr="An exceptionally preserved Sphenodon-like sphenodontian reveals deep time  conservation of the tuatara skeleton and ontogeny | Communications Biology">
            <a:extLst>
              <a:ext uri="{FF2B5EF4-FFF2-40B4-BE49-F238E27FC236}">
                <a16:creationId xmlns:a16="http://schemas.microsoft.com/office/drawing/2014/main" id="{4A59F84D-7784-FCB3-75A2-4AEA8DDC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974" y="1152475"/>
            <a:ext cx="4791137" cy="35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dels of discrete character evolution · Phylogenetic Comparative Methods">
            <a:extLst>
              <a:ext uri="{FF2B5EF4-FFF2-40B4-BE49-F238E27FC236}">
                <a16:creationId xmlns:a16="http://schemas.microsoft.com/office/drawing/2014/main" id="{0D4A1BE6-AB1D-39EF-F3B1-B2127A7C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83" y="2511379"/>
            <a:ext cx="3337775" cy="25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A6DF808-3E50-14E8-58DB-EC951B68C7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542" y="-180306"/>
            <a:ext cx="2071889" cy="20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28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MrBayes</a:t>
            </a: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body" idx="1"/>
          </p:nvPr>
        </p:nvSpPr>
        <p:spPr>
          <a:xfrm>
            <a:off x="2988350" y="1955200"/>
            <a:ext cx="5844000" cy="26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Linguagem mais simples (mas é linha de comando);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Gera árvores datadas e não datadas;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Só precisa de um arquivo .nexus.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8" name="Google Shape;318;p4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75" y="1511300"/>
            <a:ext cx="20574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RevBayes</a:t>
            </a:r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body" idx="1"/>
          </p:nvPr>
        </p:nvSpPr>
        <p:spPr>
          <a:xfrm>
            <a:off x="3232750" y="1152475"/>
            <a:ext cx="55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Linguagem baseada em modelos mentais e no R;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Gera árvores datadas e não datadas;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Permite a programação dos seus próprios modelos e métodos;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Inclui análises de diversificação, reconstrução de caracteres e biogeografia;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Precisa de um arquivo .nexus e de scripts próprios.</a:t>
            </a:r>
            <a:endParaRPr/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50" y="1793875"/>
            <a:ext cx="1958300" cy="19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BEAST</a:t>
            </a: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3310500" y="1577500"/>
            <a:ext cx="5521800" cy="29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Interface gráfica!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Só gera árvores datadas;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Permite algumas outras análises de diversificação;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Precisa de um arquivo .xml gerado no seu programa associado BEAUti;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Consegue lidar com dados filogenômicos, desde que subamostrados.</a:t>
            </a:r>
            <a:endParaRPr/>
          </a:p>
        </p:txBody>
      </p:sp>
      <p:pic>
        <p:nvPicPr>
          <p:cNvPr id="332" name="Google Shape;332;p4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5" y="1524000"/>
            <a:ext cx="21812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MCMCTree</a:t>
            </a:r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2988350" y="1152475"/>
            <a:ext cx="58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Funciona por linha de comando;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Data árvores pré-existentes usando o alinhamento original;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Requer uma árvore em formato .newick com calibrações e um arquivo de configuração com comandos;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Consegue lidar com dados filogenômicos em grandes volumes! </a:t>
            </a:r>
            <a:endParaRPr/>
          </a:p>
        </p:txBody>
      </p:sp>
      <p:pic>
        <p:nvPicPr>
          <p:cNvPr id="339" name="Google Shape;339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50" y="1252250"/>
            <a:ext cx="2077401" cy="240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MD-cat</a:t>
            </a:r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3499350" y="1152475"/>
            <a:ext cx="533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tão novo que nem tem logo;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Funciona por linha de comando (mas é basicamente só um comando);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Data árvores pré existentes usando comprimentos de ramos;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Requer uma árvore com comprimento de ramos em formato .newick e um .txt com calibrações.</a:t>
            </a:r>
            <a:endParaRPr/>
          </a:p>
        </p:txBody>
      </p:sp>
      <p:pic>
        <p:nvPicPr>
          <p:cNvPr id="346" name="Google Shape;346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75" y="1510825"/>
            <a:ext cx="2723951" cy="237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Métodos de Species-tree</a:t>
            </a:r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body" idx="1"/>
          </p:nvPr>
        </p:nvSpPr>
        <p:spPr>
          <a:xfrm>
            <a:off x="311700" y="1199775"/>
            <a:ext cx="8520600" cy="3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Busca reconstruir árvores de </a:t>
            </a:r>
            <a:r>
              <a:rPr lang="pt-BR" b="1"/>
              <a:t>espécies </a:t>
            </a:r>
            <a:r>
              <a:rPr lang="pt-BR"/>
              <a:t>a partir da história individual contada pelas árvores de cada um dos genes;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Baseia-se no conceito de </a:t>
            </a:r>
            <a:r>
              <a:rPr lang="pt-BR" b="1"/>
              <a:t>coalescência,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um modelo de genética populacional que estima como genes (ou sequências biológicas num geral) se conectam com suas versões ancestrais.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353" name="Google Shape;353;p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700" y="1781625"/>
            <a:ext cx="1458401" cy="109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Species-tree</a:t>
            </a:r>
            <a:endParaRPr/>
          </a:p>
        </p:txBody>
      </p:sp>
      <p:pic>
        <p:nvPicPr>
          <p:cNvPr id="359" name="Google Shape;359;p4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002" y="824038"/>
            <a:ext cx="5732575" cy="26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9"/>
          <p:cNvSpPr txBox="1"/>
          <p:nvPr/>
        </p:nvSpPr>
        <p:spPr>
          <a:xfrm>
            <a:off x="388825" y="3666000"/>
            <a:ext cx="8198400" cy="12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Após gerar árvores para cada um dos nossos genes (ou UCEs), podemos usá-las de input para o ASTRAL calcular as árvores de espécies.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Tragam uma árvore não-datada em formato .</a:t>
            </a:r>
            <a:r>
              <a:rPr lang="pt-BR" dirty="0" err="1"/>
              <a:t>newick</a:t>
            </a:r>
            <a:r>
              <a:rPr lang="pt-BR" dirty="0"/>
              <a:t> para a próxima aula.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Formatos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 programa lê apenas alguns tipos de formatos, que por sua vez possuem utilidades e vantagens distintas.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.tnt - caracteres morfológicos, sequências moleculares (TNT);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.fastq - dados de sequenciamento brutos (Illumiprocessor, SPAdes);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.fasta - sequências moleculares (RAxML, MEGA, gblocks);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.phylip - sequências moleculares alinhadas (IQTREE);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.nexus - caracteres morfológicos, sequências moleculares, árvores filogenéticas, comandos, scripts (MrBayes, RevBayes, BEAST, FigTree, mafft);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.newick - árvores filogenéticas (FigTree, Mesquite, R);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.csv - caracteres biológicos em geral (excel, R, Mesquite, QGIS).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Inferência filogenética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650" y="1521950"/>
            <a:ext cx="7656701" cy="311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Inferência filogenética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70125"/>
            <a:ext cx="8839200" cy="347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Critérios de </a:t>
            </a:r>
            <a:r>
              <a:rPr lang="pt-BR" dirty="0" err="1"/>
              <a:t>otimalidade</a:t>
            </a:r>
            <a:endParaRPr dirty="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BR" dirty="0"/>
              <a:t>Critério pelo qual uma árvore deve ser escolhida como a mais próxima da verdade.</a:t>
            </a:r>
          </a:p>
          <a:p>
            <a:pPr marL="285750" indent="-285750">
              <a:spcAft>
                <a:spcPts val="1200"/>
              </a:spcAft>
            </a:pPr>
            <a:r>
              <a:rPr lang="pt-BR" dirty="0"/>
              <a:t>Parcimônia</a:t>
            </a:r>
          </a:p>
          <a:p>
            <a:pPr marL="285750" indent="-285750">
              <a:spcAft>
                <a:spcPts val="1200"/>
              </a:spcAft>
            </a:pPr>
            <a:r>
              <a:rPr lang="pt-BR" dirty="0"/>
              <a:t>Máxima Verossimilhança</a:t>
            </a:r>
          </a:p>
          <a:p>
            <a:pPr marL="285750" indent="-285750">
              <a:spcAft>
                <a:spcPts val="1200"/>
              </a:spcAft>
            </a:pPr>
            <a:r>
              <a:rPr lang="pt-BR" dirty="0"/>
              <a:t>Inferência Bayesiana</a:t>
            </a:r>
            <a:endParaRPr dirty="0"/>
          </a:p>
        </p:txBody>
      </p:sp>
      <p:pic>
        <p:nvPicPr>
          <p:cNvPr id="1026" name="Picture 2" descr="Phylogenetic Trees and Geologic Time | Organismal Biology">
            <a:extLst>
              <a:ext uri="{FF2B5EF4-FFF2-40B4-BE49-F238E27FC236}">
                <a16:creationId xmlns:a16="http://schemas.microsoft.com/office/drawing/2014/main" id="{B85236EB-E998-0C14-312F-442ECAAB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226" y="1996225"/>
            <a:ext cx="5690774" cy="29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Parcimônia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1733025" y="1152475"/>
            <a:ext cx="681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Homo_sapiens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/>
              <a:t>Pan_troglodytes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/>
              <a:t>Gorilla_gorilla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/>
              <a:t>Pongo_abelii</a:t>
            </a:r>
            <a:endParaRPr sz="12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800" y="1152475"/>
            <a:ext cx="5833501" cy="14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Parcimônia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733025" y="1152475"/>
            <a:ext cx="1280700" cy="15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Homo_sapiens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/>
              <a:t>Pan_troglodytes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/>
              <a:t>Gorilla_gorilla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/>
              <a:t>Pongo_abelii</a:t>
            </a:r>
            <a:endParaRPr sz="12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800" y="1152475"/>
            <a:ext cx="5833501" cy="146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3310500" y="1177550"/>
            <a:ext cx="288900" cy="10221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362200" y="1177550"/>
            <a:ext cx="288900" cy="10221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3599400" y="1177550"/>
            <a:ext cx="288900" cy="699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4473875" y="1177550"/>
            <a:ext cx="288900" cy="699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 flipH="1">
            <a:off x="4776125" y="2743150"/>
            <a:ext cx="2075950" cy="21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013725" y="2621750"/>
            <a:ext cx="1840800" cy="24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Homo_sapiens</a:t>
            </a:r>
            <a:endParaRPr/>
          </a:p>
          <a:p>
            <a:pPr marL="0" lvl="0" indent="0" algn="r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Pan_troglodytes</a:t>
            </a:r>
            <a:endParaRPr/>
          </a:p>
          <a:p>
            <a:pPr marL="0" lvl="0" indent="0" algn="r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Gorilla_gorilla</a:t>
            </a:r>
            <a:endParaRPr/>
          </a:p>
          <a:p>
            <a:pPr marL="0" lvl="0" indent="0" algn="r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Pongo_abelii</a:t>
            </a:r>
            <a:endParaRPr/>
          </a:p>
        </p:txBody>
      </p:sp>
      <p:cxnSp>
        <p:nvCxnSpPr>
          <p:cNvPr id="129" name="Google Shape;129;p21"/>
          <p:cNvCxnSpPr/>
          <p:nvPr/>
        </p:nvCxnSpPr>
        <p:spPr>
          <a:xfrm>
            <a:off x="5676725" y="321050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5915550" y="326292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6348125" y="352962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6556075" y="35899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1"/>
          <p:cNvSpPr txBox="1"/>
          <p:nvPr/>
        </p:nvSpPr>
        <p:spPr>
          <a:xfrm>
            <a:off x="5387900" y="2821700"/>
            <a:ext cx="588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C-&gt;G</a:t>
            </a:r>
            <a:endParaRPr sz="1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5759225" y="2940775"/>
            <a:ext cx="588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A-&gt;T</a:t>
            </a:r>
            <a:endParaRPr sz="1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6098825" y="3202025"/>
            <a:ext cx="588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G-&gt;A</a:t>
            </a:r>
            <a:endParaRPr sz="1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6498925" y="3329275"/>
            <a:ext cx="588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A-&gt;G</a:t>
            </a:r>
            <a:endParaRPr sz="1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Apresentação na tela (16:9)</PresentationFormat>
  <Paragraphs>167</Paragraphs>
  <Slides>39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Proxima Nova</vt:lpstr>
      <vt:lpstr>Spearmint</vt:lpstr>
      <vt:lpstr>Aula III</vt:lpstr>
      <vt:lpstr>Qual será nossa aventura de hoje?</vt:lpstr>
      <vt:lpstr>Qual será nossa aventura de hoje?</vt:lpstr>
      <vt:lpstr>Formatos</vt:lpstr>
      <vt:lpstr>Inferência filogenética</vt:lpstr>
      <vt:lpstr>Inferência filogenética</vt:lpstr>
      <vt:lpstr>Critérios de otimalidade</vt:lpstr>
      <vt:lpstr>Parcimônia</vt:lpstr>
      <vt:lpstr>Parcimônia</vt:lpstr>
      <vt:lpstr>Parcimônia</vt:lpstr>
      <vt:lpstr>Transformações de caracteres</vt:lpstr>
      <vt:lpstr>Máxima Verossimilhança</vt:lpstr>
      <vt:lpstr>Apresentação do PowerPoint</vt:lpstr>
      <vt:lpstr>Apresentação do PowerPoint</vt:lpstr>
      <vt:lpstr>Modelos de substituição</vt:lpstr>
      <vt:lpstr>Modelo GTR</vt:lpstr>
      <vt:lpstr>Variação de taxas entre sítios de DNA: uniforme</vt:lpstr>
      <vt:lpstr>Variação de taxas entre sítios de DNA: gamma</vt:lpstr>
      <vt:lpstr>Variação de taxas entre sítios de DNA: particionada</vt:lpstr>
      <vt:lpstr>Variação de taxas entre sítios de DNA: particionada</vt:lpstr>
      <vt:lpstr>Variação de taxas entre sítios de DNA: particionada</vt:lpstr>
      <vt:lpstr>Suporte: Bootstrap</vt:lpstr>
      <vt:lpstr>IQTREE</vt:lpstr>
      <vt:lpstr>Exercício</vt:lpstr>
      <vt:lpstr>Inferência Bayesiana</vt:lpstr>
      <vt:lpstr>Modelos + priors</vt:lpstr>
      <vt:lpstr>Diferenças</vt:lpstr>
      <vt:lpstr>Suporte: probabilidade posterior</vt:lpstr>
      <vt:lpstr>Espaço probabilístico</vt:lpstr>
      <vt:lpstr>Calibração</vt:lpstr>
      <vt:lpstr>Modelo MK</vt:lpstr>
      <vt:lpstr>MrBayes</vt:lpstr>
      <vt:lpstr>RevBayes</vt:lpstr>
      <vt:lpstr>BEAST</vt:lpstr>
      <vt:lpstr>MCMCTree</vt:lpstr>
      <vt:lpstr>MD-cat</vt:lpstr>
      <vt:lpstr>Métodos de Species-tree</vt:lpstr>
      <vt:lpstr>Species-tree</vt:lpstr>
      <vt:lpstr>Tragam uma árvore não-datada em formato .newick para a próxima aula.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Procopio Camacho, Gabriela</cp:lastModifiedBy>
  <cp:revision>3</cp:revision>
  <dcterms:modified xsi:type="dcterms:W3CDTF">2025-07-11T20:43:42Z</dcterms:modified>
</cp:coreProperties>
</file>